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 id="2147483674" r:id="rId3"/>
  </p:sldMasterIdLst>
  <p:notesMasterIdLst>
    <p:notesMasterId r:id="rId26"/>
  </p:notesMasterIdLst>
  <p:sldIdLst>
    <p:sldId id="256" r:id="rId4"/>
    <p:sldId id="265" r:id="rId5"/>
    <p:sldId id="270" r:id="rId6"/>
    <p:sldId id="267" r:id="rId7"/>
    <p:sldId id="269" r:id="rId8"/>
    <p:sldId id="271" r:id="rId9"/>
    <p:sldId id="268" r:id="rId10"/>
    <p:sldId id="262" r:id="rId11"/>
    <p:sldId id="275" r:id="rId12"/>
    <p:sldId id="276" r:id="rId13"/>
    <p:sldId id="258" r:id="rId14"/>
    <p:sldId id="286" r:id="rId15"/>
    <p:sldId id="266" r:id="rId16"/>
    <p:sldId id="278" r:id="rId17"/>
    <p:sldId id="282" r:id="rId18"/>
    <p:sldId id="279" r:id="rId19"/>
    <p:sldId id="287" r:id="rId20"/>
    <p:sldId id="264" r:id="rId21"/>
    <p:sldId id="284" r:id="rId22"/>
    <p:sldId id="288" r:id="rId23"/>
    <p:sldId id="259" r:id="rId24"/>
    <p:sldId id="285" r:id="rId2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149">
          <p15:clr>
            <a:srgbClr val="A4A3A4"/>
          </p15:clr>
        </p15:guide>
        <p15:guide id="2" pos="5759">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0000" autoAdjust="0"/>
  </p:normalViewPr>
  <p:slideViewPr>
    <p:cSldViewPr snapToGrid="0" snapToObjects="1" showGuides="1">
      <p:cViewPr varScale="1">
        <p:scale>
          <a:sx n="116" d="100"/>
          <a:sy n="116" d="100"/>
        </p:scale>
        <p:origin x="1464" y="84"/>
      </p:cViewPr>
      <p:guideLst>
        <p:guide orient="horz" pos="4149"/>
        <p:guide pos="5759"/>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2612547-9708-134A-A1B2-16B4E8A53FFA}" type="datetimeFigureOut">
              <a:rPr lang="en-US" smtClean="0"/>
              <a:t>5/22/2016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59E9237-80C3-8C4A-A725-EBC0A520F7B8}" type="slidenum">
              <a:rPr lang="en-US" smtClean="0"/>
              <a:t>‹#›</a:t>
            </a:fld>
            <a:endParaRPr lang="en-US"/>
          </a:p>
        </p:txBody>
      </p:sp>
    </p:spTree>
    <p:extLst>
      <p:ext uri="{BB962C8B-B14F-4D97-AF65-F5344CB8AC3E}">
        <p14:creationId xmlns:p14="http://schemas.microsoft.com/office/powerpoint/2010/main" val="4274165836"/>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All ROS types,</a:t>
            </a:r>
            <a:r>
              <a:rPr lang="en-US" baseline="0" dirty="0" smtClean="0"/>
              <a:t> including superoxide anions and hydrogen peroxide, have unpaired valence electrons or unstable bonds. At high concentrations, ROS react readily with proteins, lipids, carbohydrates, and nucleic acids, often inducing irreversible functional alterations or even complete destruction.</a:t>
            </a:r>
          </a:p>
          <a:p>
            <a:endParaRPr lang="en-US" baseline="0" dirty="0" smtClean="0"/>
          </a:p>
          <a:p>
            <a:r>
              <a:rPr lang="en-US" baseline="0" dirty="0" smtClean="0"/>
              <a:t>At the cellular level, ROS regulate growth, apoptosis, and other signaling. At the systems level they contribute to complex functions such as blood pressure regulation, cognitive function and immune function. ROS enable the response to growth factor stimulation and the generation of the inflammatory response, as well as having vital roles in the immune system where they directly kill pathogens.</a:t>
            </a:r>
          </a:p>
          <a:p>
            <a:endParaRPr lang="en-US" baseline="0" dirty="0" smtClean="0"/>
          </a:p>
          <a:p>
            <a:r>
              <a:rPr lang="en-US" dirty="0" smtClean="0"/>
              <a:t>Reduced </a:t>
            </a:r>
            <a:r>
              <a:rPr lang="en-US" dirty="0" err="1" smtClean="0"/>
              <a:t>MnSOD</a:t>
            </a:r>
            <a:r>
              <a:rPr lang="en-US" dirty="0" smtClean="0"/>
              <a:t> activity mice showed increased</a:t>
            </a:r>
            <a:r>
              <a:rPr lang="en-US" baseline="0" dirty="0" smtClean="0"/>
              <a:t> oxidative damage as demonstrated by significantly elevated levels of 8-oxo-2-deoxyguanosine (8oxodG) in nuclear DNA in all tissues of SOD2+/- mice study. The increased oxidative damage to DNA in the SOD2+/- mice is associated with a 100% increase in tumor incidence.</a:t>
            </a:r>
            <a:endParaRPr lang="en-US" dirty="0"/>
          </a:p>
        </p:txBody>
      </p:sp>
      <p:sp>
        <p:nvSpPr>
          <p:cNvPr id="4" name="Slide Number Placeholder 3"/>
          <p:cNvSpPr>
            <a:spLocks noGrp="1"/>
          </p:cNvSpPr>
          <p:nvPr>
            <p:ph type="sldNum" sz="quarter" idx="10"/>
          </p:nvPr>
        </p:nvSpPr>
        <p:spPr/>
        <p:txBody>
          <a:bodyPr/>
          <a:lstStyle/>
          <a:p>
            <a:fld id="{8426FD4F-8155-0F48-910A-496F5B67F194}" type="slidenum">
              <a:rPr lang="en-US" smtClean="0">
                <a:solidFill>
                  <a:prstClr val="black"/>
                </a:solidFill>
                <a:latin typeface="Calibri"/>
              </a:rPr>
              <a:pPr/>
              <a:t>19</a:t>
            </a:fld>
            <a:endParaRPr lang="en-US">
              <a:solidFill>
                <a:prstClr val="black"/>
              </a:solidFill>
              <a:latin typeface="Calibri"/>
            </a:endParaRPr>
          </a:p>
        </p:txBody>
      </p:sp>
    </p:spTree>
    <p:extLst>
      <p:ext uri="{BB962C8B-B14F-4D97-AF65-F5344CB8AC3E}">
        <p14:creationId xmlns:p14="http://schemas.microsoft.com/office/powerpoint/2010/main" val="28341798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E9D0E06-855F-EE47-9A1A-F3EF22B3E58D}" type="datetimeFigureOut">
              <a:rPr lang="en-US" smtClean="0"/>
              <a:t>5/22/2016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9EB942E-0739-354F-84FD-91F1AAB73AF8}" type="slidenum">
              <a:rPr lang="en-US" smtClean="0"/>
              <a:t>‹#›</a:t>
            </a:fld>
            <a:endParaRPr lang="en-US"/>
          </a:p>
        </p:txBody>
      </p:sp>
    </p:spTree>
    <p:extLst>
      <p:ext uri="{BB962C8B-B14F-4D97-AF65-F5344CB8AC3E}">
        <p14:creationId xmlns:p14="http://schemas.microsoft.com/office/powerpoint/2010/main" val="36564047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E9D0E06-855F-EE47-9A1A-F3EF22B3E58D}" type="datetimeFigureOut">
              <a:rPr lang="en-US" smtClean="0"/>
              <a:t>5/22/2016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9EB942E-0739-354F-84FD-91F1AAB73AF8}" type="slidenum">
              <a:rPr lang="en-US" smtClean="0"/>
              <a:t>‹#›</a:t>
            </a:fld>
            <a:endParaRPr lang="en-US"/>
          </a:p>
        </p:txBody>
      </p:sp>
    </p:spTree>
    <p:extLst>
      <p:ext uri="{BB962C8B-B14F-4D97-AF65-F5344CB8AC3E}">
        <p14:creationId xmlns:p14="http://schemas.microsoft.com/office/powerpoint/2010/main" val="25944172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E9D0E06-855F-EE47-9A1A-F3EF22B3E58D}" type="datetimeFigureOut">
              <a:rPr lang="en-US" smtClean="0"/>
              <a:t>5/22/2016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9EB942E-0739-354F-84FD-91F1AAB73AF8}" type="slidenum">
              <a:rPr lang="en-US" smtClean="0"/>
              <a:t>‹#›</a:t>
            </a:fld>
            <a:endParaRPr lang="en-US"/>
          </a:p>
        </p:txBody>
      </p:sp>
    </p:spTree>
    <p:extLst>
      <p:ext uri="{BB962C8B-B14F-4D97-AF65-F5344CB8AC3E}">
        <p14:creationId xmlns:p14="http://schemas.microsoft.com/office/powerpoint/2010/main" val="38894241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7C659DA-FB89-4045-AC3F-1CA18D4735D0}" type="datetime1">
              <a:rPr lang="en-US" smtClean="0">
                <a:solidFill>
                  <a:prstClr val="black">
                    <a:tint val="75000"/>
                  </a:prstClr>
                </a:solidFill>
                <a:latin typeface="Calibri"/>
              </a:rPr>
              <a:pPr/>
              <a:t>5/22/2016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94B3DAC3-6CC8-5B48-8D8F-E8C1F01D8BF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9685605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84F0D27-2E02-374E-AAC0-73CFECBC2E52}" type="datetime1">
              <a:rPr lang="en-US" smtClean="0">
                <a:solidFill>
                  <a:prstClr val="black">
                    <a:tint val="75000"/>
                  </a:prstClr>
                </a:solidFill>
                <a:latin typeface="Calibri"/>
              </a:rPr>
              <a:pPr/>
              <a:t>5/22/2016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94B3DAC3-6CC8-5B48-8D8F-E8C1F01D8BF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95435873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16E65FC-A6FF-8F44-9AC4-214F4B6DE720}" type="datetime1">
              <a:rPr lang="en-US" smtClean="0">
                <a:solidFill>
                  <a:prstClr val="black">
                    <a:tint val="75000"/>
                  </a:prstClr>
                </a:solidFill>
                <a:latin typeface="Calibri"/>
              </a:rPr>
              <a:pPr/>
              <a:t>5/22/2016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94B3DAC3-6CC8-5B48-8D8F-E8C1F01D8BF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50578313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05B0F27-574A-EE4D-85DC-0654D6CA387E}" type="datetime1">
              <a:rPr lang="en-US" smtClean="0">
                <a:solidFill>
                  <a:prstClr val="black">
                    <a:tint val="75000"/>
                  </a:prstClr>
                </a:solidFill>
                <a:latin typeface="Calibri"/>
              </a:rPr>
              <a:pPr/>
              <a:t>5/22/2016</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94B3DAC3-6CC8-5B48-8D8F-E8C1F01D8BF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68063736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508BBB4-617F-F14F-AEA6-19A19DBC1A15}" type="datetime1">
              <a:rPr lang="en-US" smtClean="0">
                <a:solidFill>
                  <a:prstClr val="black">
                    <a:tint val="75000"/>
                  </a:prstClr>
                </a:solidFill>
                <a:latin typeface="Calibri"/>
              </a:rPr>
              <a:pPr/>
              <a:t>5/22/2016</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94B3DAC3-6CC8-5B48-8D8F-E8C1F01D8BF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98985838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E8EA19C-DEED-9245-84DA-E7435D398065}" type="datetime1">
              <a:rPr lang="en-US" smtClean="0">
                <a:solidFill>
                  <a:prstClr val="black">
                    <a:tint val="75000"/>
                  </a:prstClr>
                </a:solidFill>
                <a:latin typeface="Calibri"/>
              </a:rPr>
              <a:pPr/>
              <a:t>5/22/2016</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94B3DAC3-6CC8-5B48-8D8F-E8C1F01D8BF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66621269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534B396-E900-F447-B154-94BF5876734B}" type="datetime1">
              <a:rPr lang="en-US" smtClean="0">
                <a:solidFill>
                  <a:prstClr val="black">
                    <a:tint val="75000"/>
                  </a:prstClr>
                </a:solidFill>
                <a:latin typeface="Calibri"/>
              </a:rPr>
              <a:pPr/>
              <a:t>5/22/2016</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94B3DAC3-6CC8-5B48-8D8F-E8C1F01D8BF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93488899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8D357FD-B362-2B4B-8FD0-D8AF0B31A9BC}" type="datetime1">
              <a:rPr lang="en-US" smtClean="0">
                <a:solidFill>
                  <a:prstClr val="black">
                    <a:tint val="75000"/>
                  </a:prstClr>
                </a:solidFill>
                <a:latin typeface="Calibri"/>
              </a:rPr>
              <a:pPr/>
              <a:t>5/22/2016</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94B3DAC3-6CC8-5B48-8D8F-E8C1F01D8BF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9488458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E9D0E06-855F-EE47-9A1A-F3EF22B3E58D}" type="datetimeFigureOut">
              <a:rPr lang="en-US" smtClean="0"/>
              <a:t>5/22/2016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9EB942E-0739-354F-84FD-91F1AAB73AF8}" type="slidenum">
              <a:rPr lang="en-US" smtClean="0"/>
              <a:t>‹#›</a:t>
            </a:fld>
            <a:endParaRPr lang="en-US"/>
          </a:p>
        </p:txBody>
      </p:sp>
    </p:spTree>
    <p:extLst>
      <p:ext uri="{BB962C8B-B14F-4D97-AF65-F5344CB8AC3E}">
        <p14:creationId xmlns:p14="http://schemas.microsoft.com/office/powerpoint/2010/main" val="304963452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F4485AA-39FF-3C4C-8A9C-A4348AE3C154}" type="datetime1">
              <a:rPr lang="en-US" smtClean="0">
                <a:solidFill>
                  <a:prstClr val="black">
                    <a:tint val="75000"/>
                  </a:prstClr>
                </a:solidFill>
                <a:latin typeface="Calibri"/>
              </a:rPr>
              <a:pPr/>
              <a:t>5/22/2016</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94B3DAC3-6CC8-5B48-8D8F-E8C1F01D8BF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45660517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C2DE547-61D4-5F4A-B047-04A4FA070C40}" type="datetime1">
              <a:rPr lang="en-US" smtClean="0">
                <a:solidFill>
                  <a:prstClr val="black">
                    <a:tint val="75000"/>
                  </a:prstClr>
                </a:solidFill>
                <a:latin typeface="Calibri"/>
              </a:rPr>
              <a:pPr/>
              <a:t>5/22/2016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94B3DAC3-6CC8-5B48-8D8F-E8C1F01D8BF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66394607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D4E0FB4-A48C-2D4A-9C9C-B41582C04FB0}" type="datetime1">
              <a:rPr lang="en-US" smtClean="0">
                <a:solidFill>
                  <a:prstClr val="black">
                    <a:tint val="75000"/>
                  </a:prstClr>
                </a:solidFill>
                <a:latin typeface="Calibri"/>
              </a:rPr>
              <a:pPr/>
              <a:t>5/22/2016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94B3DAC3-6CC8-5B48-8D8F-E8C1F01D8BF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2994812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3CB9371-DA7D-F344-8B42-0789358751C8}" type="datetime1">
              <a:rPr lang="en-US" smtClean="0">
                <a:solidFill>
                  <a:prstClr val="black">
                    <a:tint val="75000"/>
                  </a:prstClr>
                </a:solidFill>
                <a:latin typeface="Calibri"/>
              </a:rPr>
              <a:pPr/>
              <a:t>5/22/2016</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94B3DAC3-6CC8-5B48-8D8F-E8C1F01D8BF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71307386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308304F-08EB-6B4B-969F-4C5CCC6AD4BC}" type="datetime1">
              <a:rPr lang="en-US" smtClean="0">
                <a:solidFill>
                  <a:prstClr val="black">
                    <a:tint val="75000"/>
                  </a:prstClr>
                </a:solidFill>
                <a:latin typeface="Calibri"/>
              </a:rPr>
              <a:pPr/>
              <a:t>5/22/2016</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94B3DAC3-6CC8-5B48-8D8F-E8C1F01D8BF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60624236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A2C68B2-999E-E642-94E7-7709BC7330BA}" type="slidenum">
              <a:rPr lang="en-US">
                <a:solidFill>
                  <a:srgbClr val="000000"/>
                </a:solidFill>
                <a:latin typeface="Times"/>
              </a:rPr>
              <a:pPr>
                <a:defRPr/>
              </a:pPr>
              <a:t>‹#›</a:t>
            </a:fld>
            <a:endParaRPr lang="en-US">
              <a:solidFill>
                <a:srgbClr val="000000"/>
              </a:solidFill>
              <a:latin typeface="Times"/>
            </a:endParaRPr>
          </a:p>
        </p:txBody>
      </p:sp>
    </p:spTree>
    <p:extLst>
      <p:ext uri="{BB962C8B-B14F-4D97-AF65-F5344CB8AC3E}">
        <p14:creationId xmlns:p14="http://schemas.microsoft.com/office/powerpoint/2010/main" val="36929486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31D2948-AF20-034D-BBB4-2FA066EB3DA2}" type="slidenum">
              <a:rPr lang="en-US">
                <a:solidFill>
                  <a:srgbClr val="000000"/>
                </a:solidFill>
                <a:latin typeface="Times"/>
              </a:rPr>
              <a:pPr>
                <a:defRPr/>
              </a:pPr>
              <a:t>‹#›</a:t>
            </a:fld>
            <a:endParaRPr lang="en-US">
              <a:solidFill>
                <a:srgbClr val="000000"/>
              </a:solidFill>
              <a:latin typeface="Times"/>
            </a:endParaRPr>
          </a:p>
        </p:txBody>
      </p:sp>
    </p:spTree>
    <p:extLst>
      <p:ext uri="{BB962C8B-B14F-4D97-AF65-F5344CB8AC3E}">
        <p14:creationId xmlns:p14="http://schemas.microsoft.com/office/powerpoint/2010/main" val="363349478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42BE100-7133-464B-A115-4EB43D57BD36}" type="slidenum">
              <a:rPr lang="en-US">
                <a:solidFill>
                  <a:srgbClr val="000000"/>
                </a:solidFill>
                <a:latin typeface="Times"/>
              </a:rPr>
              <a:pPr>
                <a:defRPr/>
              </a:pPr>
              <a:t>‹#›</a:t>
            </a:fld>
            <a:endParaRPr lang="en-US">
              <a:solidFill>
                <a:srgbClr val="000000"/>
              </a:solidFill>
              <a:latin typeface="Times"/>
            </a:endParaRPr>
          </a:p>
        </p:txBody>
      </p:sp>
    </p:spTree>
    <p:extLst>
      <p:ext uri="{BB962C8B-B14F-4D97-AF65-F5344CB8AC3E}">
        <p14:creationId xmlns:p14="http://schemas.microsoft.com/office/powerpoint/2010/main" val="44264389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3FB1998-E4C3-E54E-B43D-C43D5DDCEE87}" type="slidenum">
              <a:rPr lang="en-US">
                <a:solidFill>
                  <a:srgbClr val="000000"/>
                </a:solidFill>
                <a:latin typeface="Times"/>
              </a:rPr>
              <a:pPr>
                <a:defRPr/>
              </a:pPr>
              <a:t>‹#›</a:t>
            </a:fld>
            <a:endParaRPr lang="en-US">
              <a:solidFill>
                <a:srgbClr val="000000"/>
              </a:solidFill>
              <a:latin typeface="Times"/>
            </a:endParaRPr>
          </a:p>
        </p:txBody>
      </p:sp>
    </p:spTree>
    <p:extLst>
      <p:ext uri="{BB962C8B-B14F-4D97-AF65-F5344CB8AC3E}">
        <p14:creationId xmlns:p14="http://schemas.microsoft.com/office/powerpoint/2010/main" val="354015953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370ED516-8CD4-F547-A3C4-D052197BE405}" type="slidenum">
              <a:rPr lang="en-US">
                <a:solidFill>
                  <a:srgbClr val="000000"/>
                </a:solidFill>
                <a:latin typeface="Times"/>
              </a:rPr>
              <a:pPr>
                <a:defRPr/>
              </a:pPr>
              <a:t>‹#›</a:t>
            </a:fld>
            <a:endParaRPr lang="en-US">
              <a:solidFill>
                <a:srgbClr val="000000"/>
              </a:solidFill>
              <a:latin typeface="Times"/>
            </a:endParaRPr>
          </a:p>
        </p:txBody>
      </p:sp>
    </p:spTree>
    <p:extLst>
      <p:ext uri="{BB962C8B-B14F-4D97-AF65-F5344CB8AC3E}">
        <p14:creationId xmlns:p14="http://schemas.microsoft.com/office/powerpoint/2010/main" val="1989056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E9D0E06-855F-EE47-9A1A-F3EF22B3E58D}" type="datetimeFigureOut">
              <a:rPr lang="en-US" smtClean="0"/>
              <a:t>5/22/2016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9EB942E-0739-354F-84FD-91F1AAB73AF8}" type="slidenum">
              <a:rPr lang="en-US" smtClean="0"/>
              <a:t>‹#›</a:t>
            </a:fld>
            <a:endParaRPr lang="en-US"/>
          </a:p>
        </p:txBody>
      </p:sp>
    </p:spTree>
    <p:extLst>
      <p:ext uri="{BB962C8B-B14F-4D97-AF65-F5344CB8AC3E}">
        <p14:creationId xmlns:p14="http://schemas.microsoft.com/office/powerpoint/2010/main" val="217284034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A7F409F-80B4-E842-89AB-203AC0AE5A79}" type="slidenum">
              <a:rPr lang="en-US">
                <a:solidFill>
                  <a:srgbClr val="000000"/>
                </a:solidFill>
                <a:latin typeface="Times"/>
              </a:rPr>
              <a:pPr>
                <a:defRPr/>
              </a:pPr>
              <a:t>‹#›</a:t>
            </a:fld>
            <a:endParaRPr lang="en-US">
              <a:solidFill>
                <a:srgbClr val="000000"/>
              </a:solidFill>
              <a:latin typeface="Times"/>
            </a:endParaRPr>
          </a:p>
        </p:txBody>
      </p:sp>
    </p:spTree>
    <p:extLst>
      <p:ext uri="{BB962C8B-B14F-4D97-AF65-F5344CB8AC3E}">
        <p14:creationId xmlns:p14="http://schemas.microsoft.com/office/powerpoint/2010/main" val="251035604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D7B62004-B82C-B444-8931-AC395C02F8A6}" type="slidenum">
              <a:rPr lang="en-US">
                <a:solidFill>
                  <a:srgbClr val="000000"/>
                </a:solidFill>
                <a:latin typeface="Times"/>
              </a:rPr>
              <a:pPr>
                <a:defRPr/>
              </a:pPr>
              <a:t>‹#›</a:t>
            </a:fld>
            <a:endParaRPr lang="en-US">
              <a:solidFill>
                <a:srgbClr val="000000"/>
              </a:solidFill>
              <a:latin typeface="Times"/>
            </a:endParaRPr>
          </a:p>
        </p:txBody>
      </p:sp>
    </p:spTree>
    <p:extLst>
      <p:ext uri="{BB962C8B-B14F-4D97-AF65-F5344CB8AC3E}">
        <p14:creationId xmlns:p14="http://schemas.microsoft.com/office/powerpoint/2010/main" val="141847469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4155DCD-719B-1F4C-A90E-AD57F336D9AC}" type="slidenum">
              <a:rPr lang="en-US">
                <a:solidFill>
                  <a:srgbClr val="000000"/>
                </a:solidFill>
                <a:latin typeface="Times"/>
              </a:rPr>
              <a:pPr>
                <a:defRPr/>
              </a:pPr>
              <a:t>‹#›</a:t>
            </a:fld>
            <a:endParaRPr lang="en-US">
              <a:solidFill>
                <a:srgbClr val="000000"/>
              </a:solidFill>
              <a:latin typeface="Times"/>
            </a:endParaRPr>
          </a:p>
        </p:txBody>
      </p:sp>
    </p:spTree>
    <p:extLst>
      <p:ext uri="{BB962C8B-B14F-4D97-AF65-F5344CB8AC3E}">
        <p14:creationId xmlns:p14="http://schemas.microsoft.com/office/powerpoint/2010/main" val="335422689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39E922A-3ED4-524E-97D6-3DCF3529E9B8}" type="slidenum">
              <a:rPr lang="en-US">
                <a:solidFill>
                  <a:srgbClr val="000000"/>
                </a:solidFill>
                <a:latin typeface="Times"/>
              </a:rPr>
              <a:pPr>
                <a:defRPr/>
              </a:pPr>
              <a:t>‹#›</a:t>
            </a:fld>
            <a:endParaRPr lang="en-US">
              <a:solidFill>
                <a:srgbClr val="000000"/>
              </a:solidFill>
              <a:latin typeface="Times"/>
            </a:endParaRPr>
          </a:p>
        </p:txBody>
      </p:sp>
    </p:spTree>
    <p:extLst>
      <p:ext uri="{BB962C8B-B14F-4D97-AF65-F5344CB8AC3E}">
        <p14:creationId xmlns:p14="http://schemas.microsoft.com/office/powerpoint/2010/main" val="185058045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E2216BE-D4AD-7D48-87A2-3199A1EF6052}" type="slidenum">
              <a:rPr lang="en-US">
                <a:solidFill>
                  <a:srgbClr val="000000"/>
                </a:solidFill>
                <a:latin typeface="Times"/>
              </a:rPr>
              <a:pPr>
                <a:defRPr/>
              </a:pPr>
              <a:t>‹#›</a:t>
            </a:fld>
            <a:endParaRPr lang="en-US">
              <a:solidFill>
                <a:srgbClr val="000000"/>
              </a:solidFill>
              <a:latin typeface="Times"/>
            </a:endParaRPr>
          </a:p>
        </p:txBody>
      </p:sp>
    </p:spTree>
    <p:extLst>
      <p:ext uri="{BB962C8B-B14F-4D97-AF65-F5344CB8AC3E}">
        <p14:creationId xmlns:p14="http://schemas.microsoft.com/office/powerpoint/2010/main" val="298106056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89CB4EC-59D9-E848-8FB4-D5C5481EB78D}" type="slidenum">
              <a:rPr lang="en-US">
                <a:solidFill>
                  <a:srgbClr val="000000"/>
                </a:solidFill>
                <a:latin typeface="Times"/>
              </a:rPr>
              <a:pPr>
                <a:defRPr/>
              </a:pPr>
              <a:t>‹#›</a:t>
            </a:fld>
            <a:endParaRPr lang="en-US">
              <a:solidFill>
                <a:srgbClr val="000000"/>
              </a:solidFill>
              <a:latin typeface="Times"/>
            </a:endParaRPr>
          </a:p>
        </p:txBody>
      </p:sp>
    </p:spTree>
    <p:extLst>
      <p:ext uri="{BB962C8B-B14F-4D97-AF65-F5344CB8AC3E}">
        <p14:creationId xmlns:p14="http://schemas.microsoft.com/office/powerpoint/2010/main" val="19569645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E9D0E06-855F-EE47-9A1A-F3EF22B3E58D}" type="datetimeFigureOut">
              <a:rPr lang="en-US" smtClean="0"/>
              <a:t>5/22/2016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9EB942E-0739-354F-84FD-91F1AAB73AF8}" type="slidenum">
              <a:rPr lang="en-US" smtClean="0"/>
              <a:t>‹#›</a:t>
            </a:fld>
            <a:endParaRPr lang="en-US"/>
          </a:p>
        </p:txBody>
      </p:sp>
    </p:spTree>
    <p:extLst>
      <p:ext uri="{BB962C8B-B14F-4D97-AF65-F5344CB8AC3E}">
        <p14:creationId xmlns:p14="http://schemas.microsoft.com/office/powerpoint/2010/main" val="38209782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E9D0E06-855F-EE47-9A1A-F3EF22B3E58D}" type="datetimeFigureOut">
              <a:rPr lang="en-US" smtClean="0"/>
              <a:t>5/22/2016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9EB942E-0739-354F-84FD-91F1AAB73AF8}" type="slidenum">
              <a:rPr lang="en-US" smtClean="0"/>
              <a:t>‹#›</a:t>
            </a:fld>
            <a:endParaRPr lang="en-US"/>
          </a:p>
        </p:txBody>
      </p:sp>
    </p:spTree>
    <p:extLst>
      <p:ext uri="{BB962C8B-B14F-4D97-AF65-F5344CB8AC3E}">
        <p14:creationId xmlns:p14="http://schemas.microsoft.com/office/powerpoint/2010/main" val="31923816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E9D0E06-855F-EE47-9A1A-F3EF22B3E58D}" type="datetimeFigureOut">
              <a:rPr lang="en-US" smtClean="0"/>
              <a:t>5/22/2016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9EB942E-0739-354F-84FD-91F1AAB73AF8}" type="slidenum">
              <a:rPr lang="en-US" smtClean="0"/>
              <a:t>‹#›</a:t>
            </a:fld>
            <a:endParaRPr lang="en-US"/>
          </a:p>
        </p:txBody>
      </p:sp>
    </p:spTree>
    <p:extLst>
      <p:ext uri="{BB962C8B-B14F-4D97-AF65-F5344CB8AC3E}">
        <p14:creationId xmlns:p14="http://schemas.microsoft.com/office/powerpoint/2010/main" val="6901301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E9D0E06-855F-EE47-9A1A-F3EF22B3E58D}" type="datetimeFigureOut">
              <a:rPr lang="en-US" smtClean="0"/>
              <a:t>5/22/2016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9EB942E-0739-354F-84FD-91F1AAB73AF8}" type="slidenum">
              <a:rPr lang="en-US" smtClean="0"/>
              <a:t>‹#›</a:t>
            </a:fld>
            <a:endParaRPr lang="en-US"/>
          </a:p>
        </p:txBody>
      </p:sp>
    </p:spTree>
    <p:extLst>
      <p:ext uri="{BB962C8B-B14F-4D97-AF65-F5344CB8AC3E}">
        <p14:creationId xmlns:p14="http://schemas.microsoft.com/office/powerpoint/2010/main" val="9900092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E9D0E06-855F-EE47-9A1A-F3EF22B3E58D}" type="datetimeFigureOut">
              <a:rPr lang="en-US" smtClean="0"/>
              <a:t>5/22/2016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9EB942E-0739-354F-84FD-91F1AAB73AF8}" type="slidenum">
              <a:rPr lang="en-US" smtClean="0"/>
              <a:t>‹#›</a:t>
            </a:fld>
            <a:endParaRPr lang="en-US"/>
          </a:p>
        </p:txBody>
      </p:sp>
    </p:spTree>
    <p:extLst>
      <p:ext uri="{BB962C8B-B14F-4D97-AF65-F5344CB8AC3E}">
        <p14:creationId xmlns:p14="http://schemas.microsoft.com/office/powerpoint/2010/main" val="12412179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E9D0E06-855F-EE47-9A1A-F3EF22B3E58D}" type="datetimeFigureOut">
              <a:rPr lang="en-US" smtClean="0"/>
              <a:t>5/22/2016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9EB942E-0739-354F-84FD-91F1AAB73AF8}" type="slidenum">
              <a:rPr lang="en-US" smtClean="0"/>
              <a:t>‹#›</a:t>
            </a:fld>
            <a:endParaRPr lang="en-US"/>
          </a:p>
        </p:txBody>
      </p:sp>
    </p:spTree>
    <p:extLst>
      <p:ext uri="{BB962C8B-B14F-4D97-AF65-F5344CB8AC3E}">
        <p14:creationId xmlns:p14="http://schemas.microsoft.com/office/powerpoint/2010/main" val="17817378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image" Target="../media/image1.png"/><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E9D0E06-855F-EE47-9A1A-F3EF22B3E58D}" type="datetimeFigureOut">
              <a:rPr lang="en-US" smtClean="0"/>
              <a:t>5/22/2016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9EB942E-0739-354F-84FD-91F1AAB73AF8}" type="slidenum">
              <a:rPr lang="en-US" smtClean="0"/>
              <a:t>‹#›</a:t>
            </a:fld>
            <a:endParaRPr lang="en-US"/>
          </a:p>
        </p:txBody>
      </p:sp>
    </p:spTree>
    <p:extLst>
      <p:ext uri="{BB962C8B-B14F-4D97-AF65-F5344CB8AC3E}">
        <p14:creationId xmlns:p14="http://schemas.microsoft.com/office/powerpoint/2010/main" val="265699478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AF8C3FE-D271-2042-B88A-DFC0110D5C83}" type="datetime1">
              <a:rPr lang="en-US" smtClean="0">
                <a:solidFill>
                  <a:prstClr val="black">
                    <a:tint val="75000"/>
                  </a:prstClr>
                </a:solidFill>
                <a:latin typeface="Calibri"/>
              </a:rPr>
              <a:pPr/>
              <a:t>5/22/2016</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4B3DAC3-6CC8-5B48-8D8F-E8C1F01D8BF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03905738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hf sldNum="0"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19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0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latin typeface="+mn-lt"/>
                <a:ea typeface="+mn-ea"/>
                <a:cs typeface="+mn-cs"/>
              </a:defRPr>
            </a:lvl1pPr>
          </a:lstStyle>
          <a:p>
            <a:pPr defTabSz="914400" fontAlgn="base">
              <a:spcBef>
                <a:spcPct val="0"/>
              </a:spcBef>
              <a:spcAft>
                <a:spcPct val="0"/>
              </a:spcAft>
              <a:defRPr/>
            </a:pPr>
            <a:endParaRPr lang="en-US">
              <a:solidFill>
                <a:srgbClr val="000000"/>
              </a:solidFill>
              <a:latin typeface="Times"/>
            </a:endParaRPr>
          </a:p>
        </p:txBody>
      </p:sp>
      <p:sp>
        <p:nvSpPr>
          <p:cNvPr id="4101" name="Rectangle 5"/>
          <p:cNvSpPr>
            <a:spLocks noGrp="1" noChangeArrowheads="1"/>
          </p:cNvSpPr>
          <p:nvPr>
            <p:ph type="ftr" sz="quarter" idx="3"/>
          </p:nvPr>
        </p:nvSpPr>
        <p:spPr bwMode="auto">
          <a:xfrm>
            <a:off x="3124200" y="6629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900">
                <a:latin typeface="Helvetica"/>
                <a:ea typeface="+mn-ea"/>
                <a:cs typeface="Helvetica"/>
              </a:defRPr>
            </a:lvl1pPr>
          </a:lstStyle>
          <a:p>
            <a:pPr defTabSz="914400" fontAlgn="base">
              <a:spcBef>
                <a:spcPct val="0"/>
              </a:spcBef>
              <a:spcAft>
                <a:spcPct val="0"/>
              </a:spcAft>
              <a:defRPr/>
            </a:pPr>
            <a:r>
              <a:rPr lang="en-US" smtClean="0">
                <a:solidFill>
                  <a:srgbClr val="000000"/>
                </a:solidFill>
              </a:rPr>
              <a:t>Chad Slawson, KUMC Biochemistry</a:t>
            </a:r>
            <a:endParaRPr lang="en-US" dirty="0">
              <a:solidFill>
                <a:srgbClr val="000000"/>
              </a:solidFill>
            </a:endParaRPr>
          </a:p>
        </p:txBody>
      </p:sp>
      <p:sp>
        <p:nvSpPr>
          <p:cNvPr id="410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latin typeface="+mn-lt"/>
                <a:ea typeface="+mn-ea"/>
                <a:cs typeface="+mn-cs"/>
              </a:defRPr>
            </a:lvl1pPr>
          </a:lstStyle>
          <a:p>
            <a:pPr defTabSz="914400" fontAlgn="base">
              <a:spcBef>
                <a:spcPct val="0"/>
              </a:spcBef>
              <a:spcAft>
                <a:spcPct val="0"/>
              </a:spcAft>
              <a:defRPr/>
            </a:pPr>
            <a:fld id="{65564148-1CDE-8749-844B-AC0A3B13DCE5}" type="slidenum">
              <a:rPr lang="en-US">
                <a:solidFill>
                  <a:srgbClr val="000000"/>
                </a:solidFill>
                <a:latin typeface="Times"/>
              </a:rPr>
              <a:pPr defTabSz="914400" fontAlgn="base">
                <a:spcBef>
                  <a:spcPct val="0"/>
                </a:spcBef>
                <a:spcAft>
                  <a:spcPct val="0"/>
                </a:spcAft>
                <a:defRPr/>
              </a:pPr>
              <a:t>‹#›</a:t>
            </a:fld>
            <a:endParaRPr lang="en-US">
              <a:solidFill>
                <a:srgbClr val="000000"/>
              </a:solidFill>
              <a:latin typeface="Times"/>
            </a:endParaRPr>
          </a:p>
        </p:txBody>
      </p:sp>
      <p:pic>
        <p:nvPicPr>
          <p:cNvPr id="8199" name="Picture 7" descr="glcnac blue.psd                                                0002D184Bender                         BA960AD5:"/>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47638" y="6350"/>
            <a:ext cx="690562" cy="500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200" name="Line 8"/>
          <p:cNvSpPr>
            <a:spLocks noChangeShapeType="1"/>
          </p:cNvSpPr>
          <p:nvPr/>
        </p:nvSpPr>
        <p:spPr bwMode="auto">
          <a:xfrm>
            <a:off x="844550" y="279400"/>
            <a:ext cx="76200" cy="220663"/>
          </a:xfrm>
          <a:prstGeom prst="line">
            <a:avLst/>
          </a:prstGeom>
          <a:noFill/>
          <a:ln w="6350">
            <a:solidFill>
              <a:srgbClr val="0000FF"/>
            </a:solid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400">
              <a:solidFill>
                <a:srgbClr val="000000"/>
              </a:solidFill>
              <a:latin typeface="Helvetica" charset="0"/>
              <a:ea typeface="ＭＳ Ｐゴシック" charset="0"/>
              <a:cs typeface="ＭＳ Ｐゴシック" charset="0"/>
            </a:endParaRPr>
          </a:p>
        </p:txBody>
      </p:sp>
      <p:sp>
        <p:nvSpPr>
          <p:cNvPr id="8201" name="Line 9"/>
          <p:cNvSpPr>
            <a:spLocks noChangeShapeType="1"/>
          </p:cNvSpPr>
          <p:nvPr/>
        </p:nvSpPr>
        <p:spPr bwMode="auto">
          <a:xfrm flipV="1">
            <a:off x="1036638" y="549275"/>
            <a:ext cx="8107362" cy="7938"/>
          </a:xfrm>
          <a:prstGeom prst="line">
            <a:avLst/>
          </a:prstGeom>
          <a:noFill/>
          <a:ln w="19050">
            <a:solidFill>
              <a:srgbClr val="0000FF"/>
            </a:solid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400">
              <a:solidFill>
                <a:srgbClr val="000000"/>
              </a:solidFill>
              <a:latin typeface="Helvetica" charset="0"/>
              <a:ea typeface="ＭＳ Ｐゴシック" charset="0"/>
              <a:cs typeface="ＭＳ Ｐゴシック" charset="0"/>
            </a:endParaRPr>
          </a:p>
        </p:txBody>
      </p:sp>
      <p:sp>
        <p:nvSpPr>
          <p:cNvPr id="8202" name="Line 10"/>
          <p:cNvSpPr>
            <a:spLocks noChangeShapeType="1"/>
          </p:cNvSpPr>
          <p:nvPr/>
        </p:nvSpPr>
        <p:spPr bwMode="auto">
          <a:xfrm flipV="1">
            <a:off x="4763" y="558800"/>
            <a:ext cx="833437" cy="7938"/>
          </a:xfrm>
          <a:prstGeom prst="line">
            <a:avLst/>
          </a:prstGeom>
          <a:noFill/>
          <a:ln w="19050">
            <a:solidFill>
              <a:srgbClr val="0000FF"/>
            </a:solid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400">
              <a:solidFill>
                <a:srgbClr val="000000"/>
              </a:solidFill>
              <a:latin typeface="Helvetica" charset="0"/>
              <a:ea typeface="ＭＳ Ｐゴシック" charset="0"/>
              <a:cs typeface="ＭＳ Ｐゴシック" charset="0"/>
            </a:endParaRPr>
          </a:p>
        </p:txBody>
      </p:sp>
      <p:sp>
        <p:nvSpPr>
          <p:cNvPr id="8203" name="Text Box 11"/>
          <p:cNvSpPr txBox="1">
            <a:spLocks noChangeArrowheads="1"/>
          </p:cNvSpPr>
          <p:nvPr/>
        </p:nvSpPr>
        <p:spPr bwMode="auto">
          <a:xfrm>
            <a:off x="771525" y="449263"/>
            <a:ext cx="663575" cy="2143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Helvetica" charset="0"/>
                <a:ea typeface="ＭＳ Ｐゴシック" charset="0"/>
                <a:cs typeface="ＭＳ Ｐゴシック" charset="0"/>
              </a:defRPr>
            </a:lvl1pPr>
            <a:lvl2pPr marL="742950" indent="-285750" eaLnBrk="0" hangingPunct="0">
              <a:defRPr sz="2400">
                <a:solidFill>
                  <a:schemeClr val="tx1"/>
                </a:solidFill>
                <a:latin typeface="Helvetica" charset="0"/>
                <a:ea typeface="ＭＳ Ｐゴシック" charset="0"/>
              </a:defRPr>
            </a:lvl2pPr>
            <a:lvl3pPr marL="1143000" indent="-228600" eaLnBrk="0" hangingPunct="0">
              <a:defRPr sz="2400">
                <a:solidFill>
                  <a:schemeClr val="tx1"/>
                </a:solidFill>
                <a:latin typeface="Helvetica" charset="0"/>
                <a:ea typeface="ＭＳ Ｐゴシック" charset="0"/>
              </a:defRPr>
            </a:lvl3pPr>
            <a:lvl4pPr marL="1600200" indent="-228600" eaLnBrk="0" hangingPunct="0">
              <a:defRPr sz="2400">
                <a:solidFill>
                  <a:schemeClr val="tx1"/>
                </a:solidFill>
                <a:latin typeface="Helvetica" charset="0"/>
                <a:ea typeface="ＭＳ Ｐゴシック" charset="0"/>
              </a:defRPr>
            </a:lvl4pPr>
            <a:lvl5pPr marL="2057400" indent="-228600" eaLnBrk="0" hangingPunct="0">
              <a:defRPr sz="2400">
                <a:solidFill>
                  <a:schemeClr val="tx1"/>
                </a:solidFill>
                <a:latin typeface="Helvetica" charset="0"/>
                <a:ea typeface="ＭＳ Ｐゴシック" charset="0"/>
              </a:defRPr>
            </a:lvl5pPr>
            <a:lvl6pPr marL="2514600" indent="-228600" eaLnBrk="0" fontAlgn="base" hangingPunct="0">
              <a:spcBef>
                <a:spcPct val="0"/>
              </a:spcBef>
              <a:spcAft>
                <a:spcPct val="0"/>
              </a:spcAft>
              <a:defRPr sz="2400">
                <a:solidFill>
                  <a:schemeClr val="tx1"/>
                </a:solidFill>
                <a:latin typeface="Helvetica" charset="0"/>
                <a:ea typeface="ＭＳ Ｐゴシック" charset="0"/>
              </a:defRPr>
            </a:lvl6pPr>
            <a:lvl7pPr marL="2971800" indent="-228600" eaLnBrk="0" fontAlgn="base" hangingPunct="0">
              <a:spcBef>
                <a:spcPct val="0"/>
              </a:spcBef>
              <a:spcAft>
                <a:spcPct val="0"/>
              </a:spcAft>
              <a:defRPr sz="2400">
                <a:solidFill>
                  <a:schemeClr val="tx1"/>
                </a:solidFill>
                <a:latin typeface="Helvetica" charset="0"/>
                <a:ea typeface="ＭＳ Ｐゴシック" charset="0"/>
              </a:defRPr>
            </a:lvl7pPr>
            <a:lvl8pPr marL="3429000" indent="-228600" eaLnBrk="0" fontAlgn="base" hangingPunct="0">
              <a:spcBef>
                <a:spcPct val="0"/>
              </a:spcBef>
              <a:spcAft>
                <a:spcPct val="0"/>
              </a:spcAft>
              <a:defRPr sz="2400">
                <a:solidFill>
                  <a:schemeClr val="tx1"/>
                </a:solidFill>
                <a:latin typeface="Helvetica" charset="0"/>
                <a:ea typeface="ＭＳ Ｐゴシック" charset="0"/>
              </a:defRPr>
            </a:lvl8pPr>
            <a:lvl9pPr marL="3886200" indent="-228600" eaLnBrk="0" fontAlgn="base" hangingPunct="0">
              <a:spcBef>
                <a:spcPct val="0"/>
              </a:spcBef>
              <a:spcAft>
                <a:spcPct val="0"/>
              </a:spcAft>
              <a:defRPr sz="2400">
                <a:solidFill>
                  <a:schemeClr val="tx1"/>
                </a:solidFill>
                <a:latin typeface="Helvetica" charset="0"/>
                <a:ea typeface="ＭＳ Ｐゴシック" charset="0"/>
              </a:defRPr>
            </a:lvl9pPr>
          </a:lstStyle>
          <a:p>
            <a:pPr defTabSz="914400" fontAlgn="base">
              <a:spcBef>
                <a:spcPct val="0"/>
              </a:spcBef>
              <a:spcAft>
                <a:spcPct val="0"/>
              </a:spcAft>
            </a:pPr>
            <a:r>
              <a:rPr lang="en-US" sz="800" b="1">
                <a:solidFill>
                  <a:srgbClr val="0000FF"/>
                </a:solidFill>
                <a:latin typeface="Arial" charset="0"/>
              </a:rPr>
              <a:t>S/T</a:t>
            </a:r>
          </a:p>
        </p:txBody>
      </p:sp>
    </p:spTree>
    <p:extLst>
      <p:ext uri="{BB962C8B-B14F-4D97-AF65-F5344CB8AC3E}">
        <p14:creationId xmlns:p14="http://schemas.microsoft.com/office/powerpoint/2010/main" val="249736217"/>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27" charset="-128"/>
          <a:cs typeface="ＭＳ Ｐゴシック" pitchFamily="27" charset="-128"/>
        </a:defRPr>
      </a:lvl1pPr>
      <a:lvl2pPr algn="ctr" rtl="0" eaLnBrk="0" fontAlgn="base" hangingPunct="0">
        <a:spcBef>
          <a:spcPct val="0"/>
        </a:spcBef>
        <a:spcAft>
          <a:spcPct val="0"/>
        </a:spcAft>
        <a:defRPr sz="4400">
          <a:solidFill>
            <a:schemeClr val="tx2"/>
          </a:solidFill>
          <a:latin typeface="Times" pitchFamily="31" charset="0"/>
          <a:ea typeface="ＭＳ Ｐゴシック" pitchFamily="27" charset="-128"/>
          <a:cs typeface="ＭＳ Ｐゴシック" pitchFamily="27" charset="-128"/>
        </a:defRPr>
      </a:lvl2pPr>
      <a:lvl3pPr algn="ctr" rtl="0" eaLnBrk="0" fontAlgn="base" hangingPunct="0">
        <a:spcBef>
          <a:spcPct val="0"/>
        </a:spcBef>
        <a:spcAft>
          <a:spcPct val="0"/>
        </a:spcAft>
        <a:defRPr sz="4400">
          <a:solidFill>
            <a:schemeClr val="tx2"/>
          </a:solidFill>
          <a:latin typeface="Times" pitchFamily="31" charset="0"/>
          <a:ea typeface="ＭＳ Ｐゴシック" pitchFamily="27" charset="-128"/>
          <a:cs typeface="ＭＳ Ｐゴシック" pitchFamily="27" charset="-128"/>
        </a:defRPr>
      </a:lvl3pPr>
      <a:lvl4pPr algn="ctr" rtl="0" eaLnBrk="0" fontAlgn="base" hangingPunct="0">
        <a:spcBef>
          <a:spcPct val="0"/>
        </a:spcBef>
        <a:spcAft>
          <a:spcPct val="0"/>
        </a:spcAft>
        <a:defRPr sz="4400">
          <a:solidFill>
            <a:schemeClr val="tx2"/>
          </a:solidFill>
          <a:latin typeface="Times" pitchFamily="31" charset="0"/>
          <a:ea typeface="ＭＳ Ｐゴシック" pitchFamily="27" charset="-128"/>
          <a:cs typeface="ＭＳ Ｐゴシック" pitchFamily="27" charset="-128"/>
        </a:defRPr>
      </a:lvl4pPr>
      <a:lvl5pPr algn="ctr" rtl="0" eaLnBrk="0" fontAlgn="base" hangingPunct="0">
        <a:spcBef>
          <a:spcPct val="0"/>
        </a:spcBef>
        <a:spcAft>
          <a:spcPct val="0"/>
        </a:spcAft>
        <a:defRPr sz="4400">
          <a:solidFill>
            <a:schemeClr val="tx2"/>
          </a:solidFill>
          <a:latin typeface="Times" pitchFamily="31" charset="0"/>
          <a:ea typeface="ＭＳ Ｐゴシック" pitchFamily="27" charset="-128"/>
          <a:cs typeface="ＭＳ Ｐゴシック" pitchFamily="27" charset="-128"/>
        </a:defRPr>
      </a:lvl5pPr>
      <a:lvl6pPr marL="457200" algn="ctr" rtl="0" fontAlgn="base">
        <a:spcBef>
          <a:spcPct val="0"/>
        </a:spcBef>
        <a:spcAft>
          <a:spcPct val="0"/>
        </a:spcAft>
        <a:defRPr sz="4400">
          <a:solidFill>
            <a:schemeClr val="tx2"/>
          </a:solidFill>
          <a:latin typeface="Times" pitchFamily="31" charset="0"/>
        </a:defRPr>
      </a:lvl6pPr>
      <a:lvl7pPr marL="914400" algn="ctr" rtl="0" fontAlgn="base">
        <a:spcBef>
          <a:spcPct val="0"/>
        </a:spcBef>
        <a:spcAft>
          <a:spcPct val="0"/>
        </a:spcAft>
        <a:defRPr sz="4400">
          <a:solidFill>
            <a:schemeClr val="tx2"/>
          </a:solidFill>
          <a:latin typeface="Times" pitchFamily="31" charset="0"/>
        </a:defRPr>
      </a:lvl7pPr>
      <a:lvl8pPr marL="1371600" algn="ctr" rtl="0" fontAlgn="base">
        <a:spcBef>
          <a:spcPct val="0"/>
        </a:spcBef>
        <a:spcAft>
          <a:spcPct val="0"/>
        </a:spcAft>
        <a:defRPr sz="4400">
          <a:solidFill>
            <a:schemeClr val="tx2"/>
          </a:solidFill>
          <a:latin typeface="Times" pitchFamily="31" charset="0"/>
        </a:defRPr>
      </a:lvl8pPr>
      <a:lvl9pPr marL="1828800" algn="ctr" rtl="0" fontAlgn="base">
        <a:spcBef>
          <a:spcPct val="0"/>
        </a:spcBef>
        <a:spcAft>
          <a:spcPct val="0"/>
        </a:spcAft>
        <a:defRPr sz="4400">
          <a:solidFill>
            <a:schemeClr val="tx2"/>
          </a:solidFill>
          <a:latin typeface="Times" pitchFamily="3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27" charset="-128"/>
          <a:cs typeface="ＭＳ Ｐゴシック" pitchFamily="27"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3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31"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31"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3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3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3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3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3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image" Target="../media/image17.png"/><Relationship Id="rId5" Type="http://schemas.openxmlformats.org/officeDocument/2006/relationships/image" Target="../media/image29.png"/><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3.jpeg"/><Relationship Id="rId1" Type="http://schemas.openxmlformats.org/officeDocument/2006/relationships/slideLayout" Target="../slideLayouts/slideLayout31.xm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33131" y="56887"/>
            <a:ext cx="9089725" cy="114300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800" b="1" dirty="0" smtClean="0">
                <a:solidFill>
                  <a:srgbClr val="000090"/>
                </a:solidFill>
                <a:latin typeface="Helvetica"/>
                <a:cs typeface="Helvetica"/>
              </a:rPr>
              <a:t>Inflammation</a:t>
            </a:r>
            <a:r>
              <a:rPr lang="en-US" sz="3400" b="1" dirty="0" smtClean="0">
                <a:solidFill>
                  <a:srgbClr val="000090"/>
                </a:solidFill>
                <a:latin typeface="Helvetica"/>
                <a:cs typeface="Helvetica"/>
              </a:rPr>
              <a:t> – </a:t>
            </a:r>
            <a:r>
              <a:rPr lang="en-US" sz="2500" b="1" dirty="0" smtClean="0">
                <a:solidFill>
                  <a:srgbClr val="000090"/>
                </a:solidFill>
                <a:latin typeface="Helvetica"/>
                <a:cs typeface="Helvetica"/>
              </a:rPr>
              <a:t>Transitioning From Macro to Micro</a:t>
            </a:r>
            <a:endParaRPr lang="en-US" sz="2500" b="1" dirty="0">
              <a:solidFill>
                <a:srgbClr val="000090"/>
              </a:solidFill>
              <a:latin typeface="Helvetica"/>
              <a:cs typeface="Helvetica"/>
            </a:endParaRPr>
          </a:p>
        </p:txBody>
      </p:sp>
      <p:sp>
        <p:nvSpPr>
          <p:cNvPr id="6" name="Title 1"/>
          <p:cNvSpPr txBox="1">
            <a:spLocks/>
          </p:cNvSpPr>
          <p:nvPr/>
        </p:nvSpPr>
        <p:spPr>
          <a:xfrm>
            <a:off x="1415726" y="927241"/>
            <a:ext cx="6338753" cy="1143000"/>
          </a:xfrm>
          <a:prstGeom prst="rect">
            <a:avLst/>
          </a:prstGeom>
        </p:spPr>
        <p:txBody>
          <a:bodyPr vert="horz" lIns="91440" tIns="45720" rIns="91440" bIns="45720" rtlCol="0" anchor="ctr">
            <a:normAutofit fontScale="97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400" b="1" dirty="0" smtClean="0">
                <a:solidFill>
                  <a:srgbClr val="3366FF"/>
                </a:solidFill>
                <a:latin typeface="Helvetica"/>
                <a:cs typeface="Helvetica"/>
              </a:rPr>
              <a:t>Presenter: </a:t>
            </a:r>
            <a:r>
              <a:rPr lang="en-US" sz="2400" b="1" dirty="0" err="1" smtClean="0">
                <a:solidFill>
                  <a:srgbClr val="3366FF"/>
                </a:solidFill>
                <a:latin typeface="Helvetica"/>
                <a:cs typeface="Helvetica"/>
              </a:rPr>
              <a:t>Ee</a:t>
            </a:r>
            <a:r>
              <a:rPr lang="en-US" sz="2400" b="1" dirty="0" smtClean="0">
                <a:solidFill>
                  <a:srgbClr val="3366FF"/>
                </a:solidFill>
                <a:latin typeface="Helvetica"/>
                <a:cs typeface="Helvetica"/>
              </a:rPr>
              <a:t> </a:t>
            </a:r>
            <a:r>
              <a:rPr lang="en-US" sz="2400" b="1" dirty="0" err="1" smtClean="0">
                <a:solidFill>
                  <a:srgbClr val="3366FF"/>
                </a:solidFill>
                <a:latin typeface="Helvetica"/>
                <a:cs typeface="Helvetica"/>
              </a:rPr>
              <a:t>Phie</a:t>
            </a:r>
            <a:r>
              <a:rPr lang="en-US" sz="2400" b="1" dirty="0" smtClean="0">
                <a:solidFill>
                  <a:srgbClr val="3366FF"/>
                </a:solidFill>
                <a:latin typeface="Helvetica"/>
                <a:cs typeface="Helvetica"/>
              </a:rPr>
              <a:t> Tan</a:t>
            </a:r>
          </a:p>
          <a:p>
            <a:r>
              <a:rPr lang="en-US" sz="2400" b="1" dirty="0" smtClean="0">
                <a:solidFill>
                  <a:srgbClr val="3366FF"/>
                </a:solidFill>
                <a:latin typeface="Helvetica"/>
                <a:cs typeface="Helvetica"/>
              </a:rPr>
              <a:t>University of Kansas Medical Center</a:t>
            </a:r>
            <a:endParaRPr lang="en-US" sz="2400" b="1" dirty="0">
              <a:solidFill>
                <a:srgbClr val="3366FF"/>
              </a:solidFill>
              <a:latin typeface="Helvetica"/>
              <a:cs typeface="Helvetica"/>
            </a:endParaRPr>
          </a:p>
        </p:txBody>
      </p:sp>
      <p:grpSp>
        <p:nvGrpSpPr>
          <p:cNvPr id="8" name="Group 7"/>
          <p:cNvGrpSpPr/>
          <p:nvPr/>
        </p:nvGrpSpPr>
        <p:grpSpPr>
          <a:xfrm>
            <a:off x="945853" y="1954863"/>
            <a:ext cx="7365886" cy="5025371"/>
            <a:chOff x="945853" y="1983085"/>
            <a:chExt cx="7365886" cy="5025371"/>
          </a:xfrm>
        </p:grpSpPr>
        <p:pic>
          <p:nvPicPr>
            <p:cNvPr id="4" name="Picture 3"/>
            <p:cNvPicPr>
              <a:picLocks noChangeAspect="1"/>
            </p:cNvPicPr>
            <p:nvPr/>
          </p:nvPicPr>
          <p:blipFill rotWithShape="1">
            <a:blip r:embed="rId2"/>
            <a:srcRect l="35067" t="28708" r="2673" b="10144"/>
            <a:stretch/>
          </p:blipFill>
          <p:spPr>
            <a:xfrm>
              <a:off x="945853" y="1983085"/>
              <a:ext cx="7365886" cy="5025371"/>
            </a:xfrm>
            <a:prstGeom prst="rect">
              <a:avLst/>
            </a:prstGeom>
          </p:spPr>
        </p:pic>
        <p:pic>
          <p:nvPicPr>
            <p:cNvPr id="7" name="Picture 6"/>
            <p:cNvPicPr>
              <a:picLocks noChangeAspect="1"/>
            </p:cNvPicPr>
            <p:nvPr/>
          </p:nvPicPr>
          <p:blipFill>
            <a:blip r:embed="rId3"/>
            <a:stretch>
              <a:fillRect/>
            </a:stretch>
          </p:blipFill>
          <p:spPr>
            <a:xfrm rot="16936860">
              <a:off x="7087142" y="4045184"/>
              <a:ext cx="611764" cy="631141"/>
            </a:xfrm>
            <a:prstGeom prst="rect">
              <a:avLst/>
            </a:prstGeom>
          </p:spPr>
        </p:pic>
      </p:grpSp>
    </p:spTree>
    <p:extLst>
      <p:ext uri="{BB962C8B-B14F-4D97-AF65-F5344CB8AC3E}">
        <p14:creationId xmlns:p14="http://schemas.microsoft.com/office/powerpoint/2010/main" val="32899800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0" y="-24182"/>
            <a:ext cx="9144000" cy="1143000"/>
          </a:xfrm>
        </p:spPr>
        <p:txBody>
          <a:bodyPr>
            <a:normAutofit/>
          </a:bodyPr>
          <a:lstStyle/>
          <a:p>
            <a:r>
              <a:rPr lang="en-US" sz="4000" b="1" dirty="0" smtClean="0">
                <a:latin typeface="Helvetica"/>
                <a:cs typeface="Helvetica"/>
              </a:rPr>
              <a:t>What Triggers Inflammation?</a:t>
            </a:r>
            <a:endParaRPr lang="en-US" sz="4000" b="1" dirty="0">
              <a:latin typeface="Helvetica"/>
              <a:cs typeface="Helvetica"/>
            </a:endParaRPr>
          </a:p>
        </p:txBody>
      </p:sp>
      <p:grpSp>
        <p:nvGrpSpPr>
          <p:cNvPr id="13" name="Group 12"/>
          <p:cNvGrpSpPr/>
          <p:nvPr/>
        </p:nvGrpSpPr>
        <p:grpSpPr>
          <a:xfrm>
            <a:off x="116347" y="1080569"/>
            <a:ext cx="2855484" cy="3457353"/>
            <a:chOff x="116347" y="1005864"/>
            <a:chExt cx="2855484" cy="3457353"/>
          </a:xfrm>
        </p:grpSpPr>
        <p:pic>
          <p:nvPicPr>
            <p:cNvPr id="5" name="Picture 4"/>
            <p:cNvPicPr>
              <a:picLocks noChangeAspect="1"/>
            </p:cNvPicPr>
            <p:nvPr/>
          </p:nvPicPr>
          <p:blipFill>
            <a:blip r:embed="rId2"/>
            <a:stretch>
              <a:fillRect/>
            </a:stretch>
          </p:blipFill>
          <p:spPr>
            <a:xfrm>
              <a:off x="116347" y="1005864"/>
              <a:ext cx="2855484" cy="3102960"/>
            </a:xfrm>
            <a:prstGeom prst="rect">
              <a:avLst/>
            </a:prstGeom>
          </p:spPr>
        </p:pic>
        <p:sp>
          <p:nvSpPr>
            <p:cNvPr id="7" name="TextBox 6"/>
            <p:cNvSpPr txBox="1"/>
            <p:nvPr/>
          </p:nvSpPr>
          <p:spPr>
            <a:xfrm>
              <a:off x="881530" y="4093885"/>
              <a:ext cx="1374588" cy="369332"/>
            </a:xfrm>
            <a:prstGeom prst="rect">
              <a:avLst/>
            </a:prstGeom>
            <a:noFill/>
          </p:spPr>
          <p:txBody>
            <a:bodyPr wrap="square" rtlCol="0">
              <a:spAutoFit/>
            </a:bodyPr>
            <a:lstStyle/>
            <a:p>
              <a:pPr algn="ctr"/>
              <a:r>
                <a:rPr lang="en-US" b="1" dirty="0" smtClean="0">
                  <a:latin typeface="Helvetica"/>
                  <a:cs typeface="Helvetica"/>
                </a:rPr>
                <a:t>Pathogens</a:t>
              </a:r>
              <a:endParaRPr lang="en-US" b="1" dirty="0">
                <a:latin typeface="Helvetica"/>
                <a:cs typeface="Helvetica"/>
              </a:endParaRPr>
            </a:p>
          </p:txBody>
        </p:sp>
      </p:grpSp>
      <p:grpSp>
        <p:nvGrpSpPr>
          <p:cNvPr id="14" name="Group 13"/>
          <p:cNvGrpSpPr/>
          <p:nvPr/>
        </p:nvGrpSpPr>
        <p:grpSpPr>
          <a:xfrm>
            <a:off x="2375650" y="4268198"/>
            <a:ext cx="6320116" cy="2513309"/>
            <a:chOff x="2764116" y="4387726"/>
            <a:chExt cx="6320116" cy="2513309"/>
          </a:xfrm>
        </p:grpSpPr>
        <p:sp>
          <p:nvSpPr>
            <p:cNvPr id="8" name="TextBox 7"/>
            <p:cNvSpPr txBox="1"/>
            <p:nvPr/>
          </p:nvSpPr>
          <p:spPr>
            <a:xfrm>
              <a:off x="4799111" y="6531703"/>
              <a:ext cx="2238188" cy="369332"/>
            </a:xfrm>
            <a:prstGeom prst="rect">
              <a:avLst/>
            </a:prstGeom>
            <a:noFill/>
          </p:spPr>
          <p:txBody>
            <a:bodyPr wrap="square" rtlCol="0">
              <a:spAutoFit/>
            </a:bodyPr>
            <a:lstStyle/>
            <a:p>
              <a:pPr algn="ctr"/>
              <a:r>
                <a:rPr lang="en-US" b="1" dirty="0" smtClean="0">
                  <a:latin typeface="Helvetica"/>
                  <a:cs typeface="Helvetica"/>
                </a:rPr>
                <a:t>Damaged Cells</a:t>
              </a:r>
              <a:endParaRPr lang="en-US" b="1" dirty="0">
                <a:latin typeface="Helvetica"/>
                <a:cs typeface="Helvetica"/>
              </a:endParaRPr>
            </a:p>
          </p:txBody>
        </p:sp>
        <p:pic>
          <p:nvPicPr>
            <p:cNvPr id="9" name="Picture 8"/>
            <p:cNvPicPr>
              <a:picLocks noChangeAspect="1"/>
            </p:cNvPicPr>
            <p:nvPr/>
          </p:nvPicPr>
          <p:blipFill>
            <a:blip r:embed="rId3"/>
            <a:stretch>
              <a:fillRect/>
            </a:stretch>
          </p:blipFill>
          <p:spPr>
            <a:xfrm>
              <a:off x="2764116" y="4387726"/>
              <a:ext cx="6320116" cy="2223745"/>
            </a:xfrm>
            <a:prstGeom prst="rect">
              <a:avLst/>
            </a:prstGeom>
          </p:spPr>
        </p:pic>
      </p:grpSp>
      <p:grpSp>
        <p:nvGrpSpPr>
          <p:cNvPr id="12" name="Group 11"/>
          <p:cNvGrpSpPr/>
          <p:nvPr/>
        </p:nvGrpSpPr>
        <p:grpSpPr>
          <a:xfrm>
            <a:off x="3772363" y="901277"/>
            <a:ext cx="4968224" cy="3253268"/>
            <a:chOff x="3682717" y="1005864"/>
            <a:chExt cx="4968224" cy="3253268"/>
          </a:xfrm>
        </p:grpSpPr>
        <p:pic>
          <p:nvPicPr>
            <p:cNvPr id="10" name="Picture 9"/>
            <p:cNvPicPr>
              <a:picLocks noChangeAspect="1"/>
            </p:cNvPicPr>
            <p:nvPr/>
          </p:nvPicPr>
          <p:blipFill rotWithShape="1">
            <a:blip r:embed="rId4"/>
            <a:srcRect l="2614" t="23093" r="2614" b="1991"/>
            <a:stretch/>
          </p:blipFill>
          <p:spPr>
            <a:xfrm>
              <a:off x="3682717" y="1005864"/>
              <a:ext cx="4968224" cy="2945493"/>
            </a:xfrm>
            <a:prstGeom prst="rect">
              <a:avLst/>
            </a:prstGeom>
          </p:spPr>
        </p:pic>
        <p:sp>
          <p:nvSpPr>
            <p:cNvPr id="11" name="TextBox 10"/>
            <p:cNvSpPr txBox="1"/>
            <p:nvPr/>
          </p:nvSpPr>
          <p:spPr>
            <a:xfrm>
              <a:off x="5475659" y="3889800"/>
              <a:ext cx="1374588" cy="369332"/>
            </a:xfrm>
            <a:prstGeom prst="rect">
              <a:avLst/>
            </a:prstGeom>
            <a:noFill/>
          </p:spPr>
          <p:txBody>
            <a:bodyPr wrap="square" rtlCol="0">
              <a:spAutoFit/>
            </a:bodyPr>
            <a:lstStyle/>
            <a:p>
              <a:pPr algn="ctr"/>
              <a:r>
                <a:rPr lang="en-US" b="1" dirty="0" smtClean="0">
                  <a:latin typeface="Helvetica"/>
                  <a:cs typeface="Helvetica"/>
                </a:rPr>
                <a:t>Irritants</a:t>
              </a:r>
              <a:endParaRPr lang="en-US" b="1" dirty="0">
                <a:latin typeface="Helvetica"/>
                <a:cs typeface="Helvetica"/>
              </a:endParaRPr>
            </a:p>
          </p:txBody>
        </p:sp>
      </p:grpSp>
    </p:spTree>
    <p:extLst>
      <p:ext uri="{BB962C8B-B14F-4D97-AF65-F5344CB8AC3E}">
        <p14:creationId xmlns:p14="http://schemas.microsoft.com/office/powerpoint/2010/main" val="1450567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srcRect t="1743"/>
          <a:stretch/>
        </p:blipFill>
        <p:spPr>
          <a:xfrm>
            <a:off x="239059" y="1073995"/>
            <a:ext cx="8725647" cy="5426151"/>
          </a:xfrm>
          <a:prstGeom prst="rect">
            <a:avLst/>
          </a:prstGeom>
        </p:spPr>
      </p:pic>
      <p:sp>
        <p:nvSpPr>
          <p:cNvPr id="7" name="Rectangle 6"/>
          <p:cNvSpPr/>
          <p:nvPr/>
        </p:nvSpPr>
        <p:spPr>
          <a:xfrm>
            <a:off x="5125978" y="6536777"/>
            <a:ext cx="4572000" cy="261610"/>
          </a:xfrm>
          <a:prstGeom prst="rect">
            <a:avLst/>
          </a:prstGeom>
        </p:spPr>
        <p:txBody>
          <a:bodyPr>
            <a:spAutoFit/>
          </a:bodyPr>
          <a:lstStyle/>
          <a:p>
            <a:r>
              <a:rPr lang="en-US" sz="1100" dirty="0" smtClean="0">
                <a:latin typeface="Helvetica"/>
                <a:cs typeface="Helvetica"/>
              </a:rPr>
              <a:t>http://</a:t>
            </a:r>
            <a:r>
              <a:rPr lang="en-US" sz="1100" dirty="0" err="1" smtClean="0">
                <a:latin typeface="Helvetica"/>
                <a:cs typeface="Helvetica"/>
              </a:rPr>
              <a:t>www.solomonsseal.net</a:t>
            </a:r>
            <a:r>
              <a:rPr lang="en-US" sz="1100" dirty="0" smtClean="0">
                <a:latin typeface="Helvetica"/>
                <a:cs typeface="Helvetica"/>
              </a:rPr>
              <a:t>/images/Inflammation2.jpg</a:t>
            </a:r>
            <a:endParaRPr lang="en-US" sz="1100" dirty="0">
              <a:latin typeface="Helvetica"/>
              <a:cs typeface="Helvetica"/>
            </a:endParaRPr>
          </a:p>
        </p:txBody>
      </p:sp>
      <p:sp>
        <p:nvSpPr>
          <p:cNvPr id="8" name="Title 1"/>
          <p:cNvSpPr>
            <a:spLocks noGrp="1"/>
          </p:cNvSpPr>
          <p:nvPr>
            <p:ph type="title"/>
          </p:nvPr>
        </p:nvSpPr>
        <p:spPr>
          <a:xfrm>
            <a:off x="-1" y="-24182"/>
            <a:ext cx="9142413" cy="1143000"/>
          </a:xfrm>
        </p:spPr>
        <p:txBody>
          <a:bodyPr>
            <a:noAutofit/>
          </a:bodyPr>
          <a:lstStyle/>
          <a:p>
            <a:r>
              <a:rPr lang="en-US" sz="3600" b="1" dirty="0" smtClean="0">
                <a:latin typeface="Helvetica"/>
                <a:cs typeface="Helvetica"/>
              </a:rPr>
              <a:t>The Ugly Sides of Chronic Inflammation</a:t>
            </a:r>
            <a:endParaRPr lang="en-US" sz="3600" b="1" dirty="0">
              <a:latin typeface="Helvetica"/>
              <a:cs typeface="Helvetica"/>
            </a:endParaRPr>
          </a:p>
        </p:txBody>
      </p:sp>
      <p:pic>
        <p:nvPicPr>
          <p:cNvPr id="10" name="Picture 9"/>
          <p:cNvPicPr>
            <a:picLocks noChangeAspect="1"/>
          </p:cNvPicPr>
          <p:nvPr/>
        </p:nvPicPr>
        <p:blipFill rotWithShape="1">
          <a:blip r:embed="rId2"/>
          <a:srcRect l="70204" t="18661" r="5824" b="57001"/>
          <a:stretch/>
        </p:blipFill>
        <p:spPr>
          <a:xfrm>
            <a:off x="6416348" y="1993224"/>
            <a:ext cx="2091764" cy="1344043"/>
          </a:xfrm>
          <a:prstGeom prst="rect">
            <a:avLst/>
          </a:prstGeom>
        </p:spPr>
      </p:pic>
    </p:spTree>
    <p:extLst>
      <p:ext uri="{BB962C8B-B14F-4D97-AF65-F5344CB8AC3E}">
        <p14:creationId xmlns:p14="http://schemas.microsoft.com/office/powerpoint/2010/main" val="2829237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10"/>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Group 28"/>
          <p:cNvGrpSpPr/>
          <p:nvPr/>
        </p:nvGrpSpPr>
        <p:grpSpPr>
          <a:xfrm>
            <a:off x="1685316" y="333516"/>
            <a:ext cx="6820424" cy="5735548"/>
            <a:chOff x="671936" y="372002"/>
            <a:chExt cx="7556501" cy="5850998"/>
          </a:xfrm>
        </p:grpSpPr>
        <p:grpSp>
          <p:nvGrpSpPr>
            <p:cNvPr id="31" name="Group 30"/>
            <p:cNvGrpSpPr/>
            <p:nvPr/>
          </p:nvGrpSpPr>
          <p:grpSpPr>
            <a:xfrm>
              <a:off x="671936" y="635000"/>
              <a:ext cx="7556501" cy="5588000"/>
              <a:chOff x="671936" y="635000"/>
              <a:chExt cx="7556501" cy="5588000"/>
            </a:xfrm>
          </p:grpSpPr>
          <p:pic>
            <p:nvPicPr>
              <p:cNvPr id="33" name="Picture 32"/>
              <p:cNvPicPr>
                <a:picLocks noChangeAspect="1"/>
              </p:cNvPicPr>
              <p:nvPr/>
            </p:nvPicPr>
            <p:blipFill rotWithShape="1">
              <a:blip r:embed="rId2"/>
              <a:srcRect/>
              <a:stretch/>
            </p:blipFill>
            <p:spPr>
              <a:xfrm>
                <a:off x="671937" y="635000"/>
                <a:ext cx="7556500" cy="5588000"/>
              </a:xfrm>
              <a:prstGeom prst="rect">
                <a:avLst/>
              </a:prstGeom>
            </p:spPr>
          </p:pic>
          <p:sp>
            <p:nvSpPr>
              <p:cNvPr id="34" name="Rectangle 33"/>
              <p:cNvSpPr/>
              <p:nvPr/>
            </p:nvSpPr>
            <p:spPr>
              <a:xfrm>
                <a:off x="671936" y="635000"/>
                <a:ext cx="3382086" cy="249495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2" name="TextBox 31"/>
            <p:cNvSpPr txBox="1"/>
            <p:nvPr/>
          </p:nvSpPr>
          <p:spPr>
            <a:xfrm>
              <a:off x="4503047" y="372002"/>
              <a:ext cx="3258612" cy="372002"/>
            </a:xfrm>
            <a:prstGeom prst="rect">
              <a:avLst/>
            </a:prstGeom>
            <a:noFill/>
          </p:spPr>
          <p:txBody>
            <a:bodyPr wrap="square" rtlCol="0">
              <a:spAutoFit/>
            </a:bodyPr>
            <a:lstStyle/>
            <a:p>
              <a:pPr algn="ctr"/>
              <a:r>
                <a:rPr lang="en-US" b="1" dirty="0" smtClean="0">
                  <a:latin typeface="Helvetica"/>
                  <a:cs typeface="Helvetica"/>
                </a:rPr>
                <a:t>Glycolysis</a:t>
              </a:r>
              <a:endParaRPr lang="en-US" b="1" dirty="0">
                <a:latin typeface="Helvetica"/>
                <a:cs typeface="Helvetica"/>
              </a:endParaRPr>
            </a:p>
          </p:txBody>
        </p:sp>
      </p:grpSp>
      <p:sp>
        <p:nvSpPr>
          <p:cNvPr id="4" name="TextBox 3"/>
          <p:cNvSpPr txBox="1"/>
          <p:nvPr/>
        </p:nvSpPr>
        <p:spPr>
          <a:xfrm>
            <a:off x="889022" y="225778"/>
            <a:ext cx="1989666" cy="461665"/>
          </a:xfrm>
          <a:prstGeom prst="rect">
            <a:avLst/>
          </a:prstGeom>
          <a:noFill/>
          <a:ln>
            <a:solidFill>
              <a:schemeClr val="tx1"/>
            </a:solidFill>
          </a:ln>
        </p:spPr>
        <p:txBody>
          <a:bodyPr wrap="square" rtlCol="0">
            <a:spAutoFit/>
          </a:bodyPr>
          <a:lstStyle/>
          <a:p>
            <a:pPr algn="ctr"/>
            <a:r>
              <a:rPr lang="en-US" sz="2400" b="1" dirty="0" smtClean="0">
                <a:latin typeface="Helvetica"/>
                <a:cs typeface="Helvetica"/>
              </a:rPr>
              <a:t>Ischemia</a:t>
            </a:r>
            <a:endParaRPr lang="en-US" sz="2400" b="1" dirty="0">
              <a:latin typeface="Helvetica"/>
              <a:cs typeface="Helvetica"/>
            </a:endParaRPr>
          </a:p>
        </p:txBody>
      </p:sp>
      <p:sp>
        <p:nvSpPr>
          <p:cNvPr id="5" name="TextBox 4"/>
          <p:cNvSpPr txBox="1"/>
          <p:nvPr/>
        </p:nvSpPr>
        <p:spPr>
          <a:xfrm>
            <a:off x="20" y="1140178"/>
            <a:ext cx="3566492" cy="707886"/>
          </a:xfrm>
          <a:prstGeom prst="rect">
            <a:avLst/>
          </a:prstGeom>
          <a:noFill/>
          <a:ln>
            <a:noFill/>
          </a:ln>
        </p:spPr>
        <p:txBody>
          <a:bodyPr wrap="square" rtlCol="0">
            <a:spAutoFit/>
          </a:bodyPr>
          <a:lstStyle/>
          <a:p>
            <a:pPr algn="ctr"/>
            <a:r>
              <a:rPr lang="en-US" sz="2000" b="1" dirty="0" smtClean="0">
                <a:latin typeface="Helvetica"/>
                <a:cs typeface="Helvetica"/>
              </a:rPr>
              <a:t>Anaerobic: rapid fall-down of Intracellular pH</a:t>
            </a:r>
            <a:endParaRPr lang="en-US" sz="2000" b="1" dirty="0">
              <a:latin typeface="Helvetica"/>
              <a:cs typeface="Helvetica"/>
            </a:endParaRPr>
          </a:p>
        </p:txBody>
      </p:sp>
      <p:sp>
        <p:nvSpPr>
          <p:cNvPr id="9" name="TextBox 8"/>
          <p:cNvSpPr txBox="1"/>
          <p:nvPr/>
        </p:nvSpPr>
        <p:spPr>
          <a:xfrm>
            <a:off x="931355" y="2325513"/>
            <a:ext cx="1989666" cy="461665"/>
          </a:xfrm>
          <a:prstGeom prst="rect">
            <a:avLst/>
          </a:prstGeom>
          <a:noFill/>
          <a:ln>
            <a:solidFill>
              <a:schemeClr val="tx1"/>
            </a:solidFill>
          </a:ln>
        </p:spPr>
        <p:txBody>
          <a:bodyPr wrap="square" rtlCol="0">
            <a:spAutoFit/>
          </a:bodyPr>
          <a:lstStyle/>
          <a:p>
            <a:pPr algn="ctr"/>
            <a:r>
              <a:rPr lang="en-US" sz="2400" b="1" dirty="0" smtClean="0">
                <a:latin typeface="Helvetica"/>
                <a:cs typeface="Helvetica"/>
              </a:rPr>
              <a:t>Reperfusion</a:t>
            </a:r>
            <a:endParaRPr lang="en-US" sz="2400" b="1" dirty="0">
              <a:latin typeface="Helvetica"/>
              <a:cs typeface="Helvetica"/>
            </a:endParaRPr>
          </a:p>
        </p:txBody>
      </p:sp>
      <p:cxnSp>
        <p:nvCxnSpPr>
          <p:cNvPr id="10" name="Straight Arrow Connector 9"/>
          <p:cNvCxnSpPr/>
          <p:nvPr/>
        </p:nvCxnSpPr>
        <p:spPr>
          <a:xfrm>
            <a:off x="1909258" y="800331"/>
            <a:ext cx="1" cy="434614"/>
          </a:xfrm>
          <a:prstGeom prst="straightConnector1">
            <a:avLst/>
          </a:prstGeom>
          <a:ln w="38100" cmpd="sng">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a:off x="1906437" y="1827613"/>
            <a:ext cx="1" cy="434614"/>
          </a:xfrm>
          <a:prstGeom prst="straightConnector1">
            <a:avLst/>
          </a:prstGeom>
          <a:ln w="38100" cmpd="sng">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14088" y="3197580"/>
            <a:ext cx="3580600" cy="707886"/>
          </a:xfrm>
          <a:prstGeom prst="rect">
            <a:avLst/>
          </a:prstGeom>
          <a:noFill/>
          <a:ln>
            <a:noFill/>
          </a:ln>
        </p:spPr>
        <p:txBody>
          <a:bodyPr wrap="square" rtlCol="0">
            <a:spAutoFit/>
          </a:bodyPr>
          <a:lstStyle/>
          <a:p>
            <a:pPr algn="ctr"/>
            <a:r>
              <a:rPr lang="en-US" sz="2000" b="1" dirty="0" smtClean="0">
                <a:latin typeface="Helvetica"/>
                <a:cs typeface="Helvetica"/>
              </a:rPr>
              <a:t>Aerobic: prompt recovery of Intracellular pH</a:t>
            </a:r>
            <a:endParaRPr lang="en-US" sz="2000" b="1" dirty="0">
              <a:latin typeface="Helvetica"/>
              <a:cs typeface="Helvetica"/>
            </a:endParaRPr>
          </a:p>
        </p:txBody>
      </p:sp>
      <p:cxnSp>
        <p:nvCxnSpPr>
          <p:cNvPr id="15" name="Straight Arrow Connector 14"/>
          <p:cNvCxnSpPr/>
          <p:nvPr/>
        </p:nvCxnSpPr>
        <p:spPr>
          <a:xfrm>
            <a:off x="1917727" y="2854895"/>
            <a:ext cx="1" cy="434614"/>
          </a:xfrm>
          <a:prstGeom prst="straightConnector1">
            <a:avLst/>
          </a:prstGeom>
          <a:ln w="38100" cmpd="sng">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flipH="1">
            <a:off x="776134" y="4723904"/>
            <a:ext cx="560217" cy="434614"/>
          </a:xfrm>
          <a:prstGeom prst="straightConnector1">
            <a:avLst/>
          </a:prstGeom>
          <a:ln w="38100" cmpd="sng">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a:off x="2603530" y="4723904"/>
            <a:ext cx="444492" cy="434614"/>
          </a:xfrm>
          <a:prstGeom prst="straightConnector1">
            <a:avLst/>
          </a:prstGeom>
          <a:ln w="38100" cmpd="sng">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20" name="TextBox 19"/>
          <p:cNvSpPr txBox="1"/>
          <p:nvPr/>
        </p:nvSpPr>
        <p:spPr>
          <a:xfrm>
            <a:off x="-183437" y="4259881"/>
            <a:ext cx="4191000" cy="461665"/>
          </a:xfrm>
          <a:prstGeom prst="rect">
            <a:avLst/>
          </a:prstGeom>
          <a:noFill/>
          <a:ln>
            <a:noFill/>
          </a:ln>
        </p:spPr>
        <p:txBody>
          <a:bodyPr wrap="square" rtlCol="0">
            <a:spAutoFit/>
          </a:bodyPr>
          <a:lstStyle/>
          <a:p>
            <a:pPr algn="ctr"/>
            <a:r>
              <a:rPr lang="en-US" sz="2400" b="1" dirty="0" smtClean="0">
                <a:latin typeface="Helvetica"/>
                <a:cs typeface="Helvetica"/>
              </a:rPr>
              <a:t>Robust ROS generation</a:t>
            </a:r>
            <a:endParaRPr lang="en-US" sz="2400" b="1" dirty="0">
              <a:latin typeface="Helvetica"/>
              <a:cs typeface="Helvetica"/>
            </a:endParaRPr>
          </a:p>
        </p:txBody>
      </p:sp>
      <p:cxnSp>
        <p:nvCxnSpPr>
          <p:cNvPr id="21" name="Straight Arrow Connector 20"/>
          <p:cNvCxnSpPr/>
          <p:nvPr/>
        </p:nvCxnSpPr>
        <p:spPr>
          <a:xfrm>
            <a:off x="1914906" y="3896288"/>
            <a:ext cx="1" cy="434614"/>
          </a:xfrm>
          <a:prstGeom prst="straightConnector1">
            <a:avLst/>
          </a:prstGeom>
          <a:ln w="38100" cmpd="sng">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23" name="TextBox 22"/>
          <p:cNvSpPr txBox="1"/>
          <p:nvPr/>
        </p:nvSpPr>
        <p:spPr>
          <a:xfrm>
            <a:off x="42" y="5113871"/>
            <a:ext cx="2031958" cy="646331"/>
          </a:xfrm>
          <a:prstGeom prst="rect">
            <a:avLst/>
          </a:prstGeom>
          <a:noFill/>
          <a:ln>
            <a:noFill/>
          </a:ln>
        </p:spPr>
        <p:txBody>
          <a:bodyPr wrap="square" rtlCol="0">
            <a:spAutoFit/>
          </a:bodyPr>
          <a:lstStyle/>
          <a:p>
            <a:pPr algn="ctr"/>
            <a:r>
              <a:rPr lang="en-US" b="1" dirty="0" smtClean="0">
                <a:latin typeface="Helvetica"/>
                <a:cs typeface="Helvetica"/>
              </a:rPr>
              <a:t>Direct injury on DNA or proteins</a:t>
            </a:r>
            <a:endParaRPr lang="en-US" b="1" dirty="0">
              <a:latin typeface="Helvetica"/>
              <a:cs typeface="Helvetica"/>
            </a:endParaRPr>
          </a:p>
        </p:txBody>
      </p:sp>
      <p:sp>
        <p:nvSpPr>
          <p:cNvPr id="24" name="TextBox 23"/>
          <p:cNvSpPr txBox="1"/>
          <p:nvPr/>
        </p:nvSpPr>
        <p:spPr>
          <a:xfrm>
            <a:off x="1662337" y="5102074"/>
            <a:ext cx="4419558" cy="584776"/>
          </a:xfrm>
          <a:prstGeom prst="rect">
            <a:avLst/>
          </a:prstGeom>
          <a:noFill/>
          <a:ln>
            <a:noFill/>
          </a:ln>
        </p:spPr>
        <p:txBody>
          <a:bodyPr wrap="square" rtlCol="0">
            <a:spAutoFit/>
          </a:bodyPr>
          <a:lstStyle/>
          <a:p>
            <a:pPr algn="ctr"/>
            <a:r>
              <a:rPr lang="en-US" sz="1600" b="1" dirty="0" smtClean="0">
                <a:latin typeface="Helvetica"/>
                <a:cs typeface="Helvetica"/>
              </a:rPr>
              <a:t>Activation of inflammatory cascades Subcellular signal activation</a:t>
            </a:r>
            <a:endParaRPr lang="en-US" sz="1600" b="1" dirty="0">
              <a:latin typeface="Helvetica"/>
              <a:cs typeface="Helvetica"/>
            </a:endParaRPr>
          </a:p>
        </p:txBody>
      </p:sp>
      <p:cxnSp>
        <p:nvCxnSpPr>
          <p:cNvPr id="25" name="Straight Arrow Connector 24"/>
          <p:cNvCxnSpPr/>
          <p:nvPr/>
        </p:nvCxnSpPr>
        <p:spPr>
          <a:xfrm>
            <a:off x="5746761" y="5469543"/>
            <a:ext cx="702018" cy="0"/>
          </a:xfrm>
          <a:prstGeom prst="straightConnector1">
            <a:avLst/>
          </a:prstGeom>
          <a:ln w="38100" cmpd="sng">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27" name="TextBox 26"/>
          <p:cNvSpPr txBox="1"/>
          <p:nvPr/>
        </p:nvSpPr>
        <p:spPr>
          <a:xfrm>
            <a:off x="6290757" y="5067718"/>
            <a:ext cx="2853243" cy="707886"/>
          </a:xfrm>
          <a:prstGeom prst="rect">
            <a:avLst/>
          </a:prstGeom>
          <a:noFill/>
          <a:ln>
            <a:noFill/>
          </a:ln>
        </p:spPr>
        <p:txBody>
          <a:bodyPr wrap="square" rtlCol="0">
            <a:spAutoFit/>
          </a:bodyPr>
          <a:lstStyle/>
          <a:p>
            <a:pPr algn="ctr"/>
            <a:r>
              <a:rPr lang="en-US" sz="2000" b="1" dirty="0" smtClean="0">
                <a:latin typeface="Helvetica"/>
                <a:cs typeface="Helvetica"/>
              </a:rPr>
              <a:t>Apoptosis Cytokine Release</a:t>
            </a:r>
            <a:endParaRPr lang="en-US" sz="2000" b="1" dirty="0">
              <a:latin typeface="Helvetica"/>
              <a:cs typeface="Helvetica"/>
            </a:endParaRPr>
          </a:p>
        </p:txBody>
      </p:sp>
      <p:cxnSp>
        <p:nvCxnSpPr>
          <p:cNvPr id="28" name="Straight Arrow Connector 27"/>
          <p:cNvCxnSpPr/>
          <p:nvPr/>
        </p:nvCxnSpPr>
        <p:spPr>
          <a:xfrm>
            <a:off x="942646" y="5790254"/>
            <a:ext cx="407816" cy="434614"/>
          </a:xfrm>
          <a:prstGeom prst="straightConnector1">
            <a:avLst/>
          </a:prstGeom>
          <a:ln w="38100" cmpd="sng">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30" name="TextBox 29"/>
          <p:cNvSpPr txBox="1"/>
          <p:nvPr/>
        </p:nvSpPr>
        <p:spPr>
          <a:xfrm>
            <a:off x="1082353" y="5955591"/>
            <a:ext cx="5112428" cy="400110"/>
          </a:xfrm>
          <a:prstGeom prst="rect">
            <a:avLst/>
          </a:prstGeom>
          <a:noFill/>
          <a:ln>
            <a:noFill/>
          </a:ln>
        </p:spPr>
        <p:txBody>
          <a:bodyPr wrap="square" rtlCol="0">
            <a:spAutoFit/>
          </a:bodyPr>
          <a:lstStyle/>
          <a:p>
            <a:pPr algn="ctr"/>
            <a:r>
              <a:rPr lang="en-US" sz="2000" b="1" dirty="0" smtClean="0">
                <a:latin typeface="Helvetica"/>
                <a:cs typeface="Helvetica"/>
              </a:rPr>
              <a:t>Disruption of cell structure = Death</a:t>
            </a:r>
            <a:endParaRPr lang="en-US" sz="2000" b="1" dirty="0">
              <a:latin typeface="Helvetica"/>
              <a:cs typeface="Helvetica"/>
            </a:endParaRPr>
          </a:p>
        </p:txBody>
      </p:sp>
      <p:pic>
        <p:nvPicPr>
          <p:cNvPr id="6" name="Picture 5"/>
          <p:cNvPicPr>
            <a:picLocks noChangeAspect="1"/>
          </p:cNvPicPr>
          <p:nvPr/>
        </p:nvPicPr>
        <p:blipFill rotWithShape="1">
          <a:blip r:embed="rId3"/>
          <a:srcRect b="17843"/>
          <a:stretch/>
        </p:blipFill>
        <p:spPr>
          <a:xfrm>
            <a:off x="3566512" y="1472407"/>
            <a:ext cx="5471969" cy="2914670"/>
          </a:xfrm>
          <a:prstGeom prst="rect">
            <a:avLst/>
          </a:prstGeom>
        </p:spPr>
      </p:pic>
      <p:pic>
        <p:nvPicPr>
          <p:cNvPr id="26" name="Picture 25"/>
          <p:cNvPicPr>
            <a:picLocks noChangeAspect="1"/>
          </p:cNvPicPr>
          <p:nvPr/>
        </p:nvPicPr>
        <p:blipFill rotWithShape="1">
          <a:blip r:embed="rId4"/>
          <a:srcRect l="2634" t="2672" r="2486" b="4477"/>
          <a:stretch/>
        </p:blipFill>
        <p:spPr>
          <a:xfrm>
            <a:off x="2603530" y="1586458"/>
            <a:ext cx="6606987" cy="3899615"/>
          </a:xfrm>
          <a:prstGeom prst="rect">
            <a:avLst/>
          </a:prstGeom>
        </p:spPr>
      </p:pic>
      <p:pic>
        <p:nvPicPr>
          <p:cNvPr id="2" name="Picture 1"/>
          <p:cNvPicPr>
            <a:picLocks noChangeAspect="1"/>
          </p:cNvPicPr>
          <p:nvPr/>
        </p:nvPicPr>
        <p:blipFill>
          <a:blip r:embed="rId5"/>
          <a:stretch>
            <a:fillRect/>
          </a:stretch>
        </p:blipFill>
        <p:spPr>
          <a:xfrm>
            <a:off x="1107618" y="1160856"/>
            <a:ext cx="6102383" cy="4706658"/>
          </a:xfrm>
          <a:prstGeom prst="rect">
            <a:avLst/>
          </a:prstGeom>
        </p:spPr>
      </p:pic>
      <p:pic>
        <p:nvPicPr>
          <p:cNvPr id="3" name="Picture 2"/>
          <p:cNvPicPr>
            <a:picLocks noChangeAspect="1"/>
          </p:cNvPicPr>
          <p:nvPr/>
        </p:nvPicPr>
        <p:blipFill>
          <a:blip r:embed="rId6"/>
          <a:stretch>
            <a:fillRect/>
          </a:stretch>
        </p:blipFill>
        <p:spPr>
          <a:xfrm>
            <a:off x="4705384" y="2018973"/>
            <a:ext cx="4343400" cy="3467100"/>
          </a:xfrm>
          <a:prstGeom prst="rect">
            <a:avLst/>
          </a:prstGeom>
        </p:spPr>
      </p:pic>
    </p:spTree>
    <p:extLst>
      <p:ext uri="{BB962C8B-B14F-4D97-AF65-F5344CB8AC3E}">
        <p14:creationId xmlns:p14="http://schemas.microsoft.com/office/powerpoint/2010/main" val="3946785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2"/>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6"/>
                                        </p:tgtEl>
                                        <p:attrNameLst>
                                          <p:attrName>style.visibility</p:attrName>
                                        </p:attrNameLst>
                                      </p:cBhvr>
                                      <p:to>
                                        <p:strVal val="hidden"/>
                                      </p:to>
                                    </p:set>
                                  </p:childTnLst>
                                </p:cTn>
                              </p:par>
                              <p:par>
                                <p:cTn id="13" presetID="23" presetClass="entr" presetSubtype="16" fill="hold" nodeType="withEffect">
                                  <p:stCondLst>
                                    <p:cond delay="0"/>
                                  </p:stCondLst>
                                  <p:childTnLst>
                                    <p:set>
                                      <p:cBhvr>
                                        <p:cTn id="14" dur="1" fill="hold">
                                          <p:stCondLst>
                                            <p:cond delay="0"/>
                                          </p:stCondLst>
                                        </p:cTn>
                                        <p:tgtEl>
                                          <p:spTgt spid="26"/>
                                        </p:tgtEl>
                                        <p:attrNameLst>
                                          <p:attrName>style.visibility</p:attrName>
                                        </p:attrNameLst>
                                      </p:cBhvr>
                                      <p:to>
                                        <p:strVal val="visible"/>
                                      </p:to>
                                    </p:set>
                                    <p:anim calcmode="lin" valueType="num">
                                      <p:cBhvr>
                                        <p:cTn id="15" dur="500" fill="hold"/>
                                        <p:tgtEl>
                                          <p:spTgt spid="26"/>
                                        </p:tgtEl>
                                        <p:attrNameLst>
                                          <p:attrName>ppt_w</p:attrName>
                                        </p:attrNameLst>
                                      </p:cBhvr>
                                      <p:tavLst>
                                        <p:tav tm="0">
                                          <p:val>
                                            <p:fltVal val="0"/>
                                          </p:val>
                                        </p:tav>
                                        <p:tav tm="100000">
                                          <p:val>
                                            <p:strVal val="#ppt_w"/>
                                          </p:val>
                                        </p:tav>
                                      </p:tavLst>
                                    </p:anim>
                                    <p:anim calcmode="lin" valueType="num">
                                      <p:cBhvr>
                                        <p:cTn id="16" dur="500" fill="hold"/>
                                        <p:tgtEl>
                                          <p:spTgt spid="26"/>
                                        </p:tgtEl>
                                        <p:attrNameLst>
                                          <p:attrName>ppt_h</p:attrName>
                                        </p:attrNameLst>
                                      </p:cBhvr>
                                      <p:tavLst>
                                        <p:tav tm="0">
                                          <p:val>
                                            <p:fltVal val="0"/>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26"/>
                                        </p:tgtEl>
                                        <p:attrNameLst>
                                          <p:attrName>style.visibility</p:attrName>
                                        </p:attrNameLst>
                                      </p:cBhvr>
                                      <p:to>
                                        <p:strVal val="hidden"/>
                                      </p:to>
                                    </p:set>
                                  </p:childTnLst>
                                </p:cTn>
                              </p:par>
                              <p:par>
                                <p:cTn id="21" presetID="1" presetClass="entr" presetSubtype="0" fill="hold" nodeType="with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nodeType="clickEffect">
                                  <p:stCondLst>
                                    <p:cond delay="0"/>
                                  </p:stCondLst>
                                  <p:childTnLst>
                                    <p:set>
                                      <p:cBhvr>
                                        <p:cTn id="30" dur="1" fill="hold">
                                          <p:stCondLst>
                                            <p:cond delay="0"/>
                                          </p:stCondLst>
                                        </p:cTn>
                                        <p:tgtEl>
                                          <p:spTgt spid="29"/>
                                        </p:tgtEl>
                                        <p:attrNameLst>
                                          <p:attrName>style.visibility</p:attrName>
                                        </p:attrNameLst>
                                      </p:cBhvr>
                                      <p:to>
                                        <p:strVal val="hidden"/>
                                      </p:to>
                                    </p:set>
                                  </p:childTnLst>
                                </p:cTn>
                              </p:par>
                              <p:par>
                                <p:cTn id="31" presetID="1" presetClass="entr" presetSubtype="0" fill="hold" nodeType="withEffect">
                                  <p:stCondLst>
                                    <p:cond delay="0"/>
                                  </p:stCondLst>
                                  <p:childTnLst>
                                    <p:set>
                                      <p:cBhvr>
                                        <p:cTn id="32" dur="1" fill="hold">
                                          <p:stCondLst>
                                            <p:cond delay="0"/>
                                          </p:stCondLst>
                                        </p:cTn>
                                        <p:tgtEl>
                                          <p:spTgt spid="13"/>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9"/>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xit" presetSubtype="0" fill="hold" nodeType="clickEffect">
                                  <p:stCondLst>
                                    <p:cond delay="0"/>
                                  </p:stCondLst>
                                  <p:childTnLst>
                                    <p:set>
                                      <p:cBhvr>
                                        <p:cTn id="40" dur="1" fill="hold">
                                          <p:stCondLst>
                                            <p:cond delay="0"/>
                                          </p:stCondLst>
                                        </p:cTn>
                                        <p:tgtEl>
                                          <p:spTgt spid="3"/>
                                        </p:tgtEl>
                                        <p:attrNameLst>
                                          <p:attrName>style.visibility</p:attrName>
                                        </p:attrNameLst>
                                      </p:cBhvr>
                                      <p:to>
                                        <p:strVal val="hidden"/>
                                      </p:to>
                                    </p:set>
                                  </p:childTnLst>
                                </p:cTn>
                              </p:par>
                              <p:par>
                                <p:cTn id="41" presetID="1" presetClass="entr" presetSubtype="0" fill="hold" nodeType="withEffect">
                                  <p:stCondLst>
                                    <p:cond delay="0"/>
                                  </p:stCondLst>
                                  <p:childTnLst>
                                    <p:set>
                                      <p:cBhvr>
                                        <p:cTn id="42" dur="1" fill="hold">
                                          <p:stCondLst>
                                            <p:cond delay="0"/>
                                          </p:stCondLst>
                                        </p:cTn>
                                        <p:tgtEl>
                                          <p:spTgt spid="15"/>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4"/>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1"/>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20"/>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16"/>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18"/>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24"/>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30"/>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28"/>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23"/>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27"/>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animBg="1"/>
      <p:bldP spid="14" grpId="0"/>
      <p:bldP spid="20" grpId="0"/>
      <p:bldP spid="23" grpId="0"/>
      <p:bldP spid="24" grpId="0"/>
      <p:bldP spid="27" grpId="0"/>
      <p:bldP spid="3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1" y="-35803"/>
            <a:ext cx="9142413" cy="1143000"/>
          </a:xfrm>
        </p:spPr>
        <p:txBody>
          <a:bodyPr>
            <a:noAutofit/>
          </a:bodyPr>
          <a:lstStyle/>
          <a:p>
            <a:r>
              <a:rPr lang="en-US" sz="3300" b="1" dirty="0" smtClean="0">
                <a:latin typeface="Helvetica"/>
                <a:cs typeface="Helvetica"/>
              </a:rPr>
              <a:t>What is Reactive Oxygen Species (ROS)?</a:t>
            </a:r>
            <a:endParaRPr lang="en-US" sz="3300" b="1" dirty="0">
              <a:latin typeface="Helvetica"/>
              <a:cs typeface="Helvetica"/>
            </a:endParaRPr>
          </a:p>
        </p:txBody>
      </p:sp>
      <p:pic>
        <p:nvPicPr>
          <p:cNvPr id="8" name="Picture 7"/>
          <p:cNvPicPr>
            <a:picLocks noChangeAspect="1"/>
          </p:cNvPicPr>
          <p:nvPr/>
        </p:nvPicPr>
        <p:blipFill rotWithShape="1">
          <a:blip r:embed="rId2"/>
          <a:srcRect l="3880" t="8166" r="4166" b="3022"/>
          <a:stretch/>
        </p:blipFill>
        <p:spPr>
          <a:xfrm>
            <a:off x="225778" y="1213556"/>
            <a:ext cx="8720665" cy="4727223"/>
          </a:xfrm>
          <a:prstGeom prst="rect">
            <a:avLst/>
          </a:prstGeom>
        </p:spPr>
      </p:pic>
    </p:spTree>
    <p:extLst>
      <p:ext uri="{BB962C8B-B14F-4D97-AF65-F5344CB8AC3E}">
        <p14:creationId xmlns:p14="http://schemas.microsoft.com/office/powerpoint/2010/main" val="105721785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030111" y="1119010"/>
            <a:ext cx="6999113" cy="5450373"/>
          </a:xfrm>
          <a:prstGeom prst="rect">
            <a:avLst/>
          </a:prstGeom>
        </p:spPr>
      </p:pic>
      <p:sp>
        <p:nvSpPr>
          <p:cNvPr id="5" name="Title 1"/>
          <p:cNvSpPr>
            <a:spLocks noGrp="1"/>
          </p:cNvSpPr>
          <p:nvPr>
            <p:ph type="title"/>
          </p:nvPr>
        </p:nvSpPr>
        <p:spPr>
          <a:xfrm>
            <a:off x="-1" y="-35803"/>
            <a:ext cx="9142413" cy="1143000"/>
          </a:xfrm>
        </p:spPr>
        <p:txBody>
          <a:bodyPr>
            <a:noAutofit/>
          </a:bodyPr>
          <a:lstStyle/>
          <a:p>
            <a:r>
              <a:rPr lang="en-US" sz="3200" b="1" dirty="0" smtClean="0">
                <a:latin typeface="Helvetica"/>
                <a:cs typeface="Helvetica"/>
              </a:rPr>
              <a:t>Sources of Reactive Oxygen Species in the Human Body</a:t>
            </a:r>
            <a:endParaRPr lang="en-US" sz="3200" b="1" dirty="0">
              <a:latin typeface="Helvetica"/>
              <a:cs typeface="Helvetica"/>
            </a:endParaRPr>
          </a:p>
        </p:txBody>
      </p:sp>
      <p:sp>
        <p:nvSpPr>
          <p:cNvPr id="6" name="Rectangle 5"/>
          <p:cNvSpPr/>
          <p:nvPr/>
        </p:nvSpPr>
        <p:spPr>
          <a:xfrm>
            <a:off x="5136442" y="6601785"/>
            <a:ext cx="4572000" cy="261610"/>
          </a:xfrm>
          <a:prstGeom prst="rect">
            <a:avLst/>
          </a:prstGeom>
        </p:spPr>
        <p:txBody>
          <a:bodyPr>
            <a:spAutoFit/>
          </a:bodyPr>
          <a:lstStyle/>
          <a:p>
            <a:r>
              <a:rPr lang="en-US" sz="1100" dirty="0" smtClean="0">
                <a:latin typeface="Helvetica"/>
                <a:cs typeface="Helvetica"/>
              </a:rPr>
              <a:t>http://</a:t>
            </a:r>
            <a:r>
              <a:rPr lang="en-US" sz="1100" dirty="0" err="1" smtClean="0">
                <a:latin typeface="Helvetica"/>
                <a:cs typeface="Helvetica"/>
              </a:rPr>
              <a:t>www.intechopen.com</a:t>
            </a:r>
            <a:r>
              <a:rPr lang="en-US" sz="1100" dirty="0" smtClean="0">
                <a:latin typeface="Helvetica"/>
                <a:cs typeface="Helvetica"/>
              </a:rPr>
              <a:t>/source/html/43969/media/fig1.png</a:t>
            </a:r>
            <a:endParaRPr lang="en-US" sz="1100" dirty="0">
              <a:latin typeface="Helvetica"/>
              <a:cs typeface="Helvetica"/>
            </a:endParaRPr>
          </a:p>
        </p:txBody>
      </p:sp>
    </p:spTree>
    <p:extLst>
      <p:ext uri="{BB962C8B-B14F-4D97-AF65-F5344CB8AC3E}">
        <p14:creationId xmlns:p14="http://schemas.microsoft.com/office/powerpoint/2010/main" val="126732844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 name="Picture 59"/>
          <p:cNvPicPr>
            <a:picLocks noChangeAspect="1"/>
          </p:cNvPicPr>
          <p:nvPr/>
        </p:nvPicPr>
        <p:blipFill rotWithShape="1">
          <a:blip r:embed="rId2"/>
          <a:srcRect t="52012" r="49212"/>
          <a:stretch/>
        </p:blipFill>
        <p:spPr>
          <a:xfrm>
            <a:off x="93318" y="179574"/>
            <a:ext cx="1959355" cy="2101311"/>
          </a:xfrm>
          <a:prstGeom prst="rect">
            <a:avLst/>
          </a:prstGeom>
        </p:spPr>
      </p:pic>
      <p:pic>
        <p:nvPicPr>
          <p:cNvPr id="58" name="Picture 57"/>
          <p:cNvPicPr>
            <a:picLocks noChangeAspect="1"/>
          </p:cNvPicPr>
          <p:nvPr/>
        </p:nvPicPr>
        <p:blipFill>
          <a:blip r:embed="rId3"/>
          <a:stretch>
            <a:fillRect/>
          </a:stretch>
        </p:blipFill>
        <p:spPr>
          <a:xfrm>
            <a:off x="5883099" y="2496084"/>
            <a:ext cx="3545174" cy="2942839"/>
          </a:xfrm>
          <a:prstGeom prst="rect">
            <a:avLst/>
          </a:prstGeom>
        </p:spPr>
      </p:pic>
      <p:sp>
        <p:nvSpPr>
          <p:cNvPr id="4" name="Title 1"/>
          <p:cNvSpPr>
            <a:spLocks noGrp="1"/>
          </p:cNvSpPr>
          <p:nvPr>
            <p:ph type="title"/>
          </p:nvPr>
        </p:nvSpPr>
        <p:spPr>
          <a:xfrm>
            <a:off x="-1" y="-35803"/>
            <a:ext cx="9142413" cy="1143000"/>
          </a:xfrm>
        </p:spPr>
        <p:txBody>
          <a:bodyPr>
            <a:noAutofit/>
          </a:bodyPr>
          <a:lstStyle/>
          <a:p>
            <a:r>
              <a:rPr lang="en-US" sz="3800" b="1" dirty="0" smtClean="0">
                <a:latin typeface="Helvetica"/>
                <a:cs typeface="Helvetica"/>
              </a:rPr>
              <a:t>What are Antioxidants?</a:t>
            </a:r>
            <a:endParaRPr lang="en-US" sz="3800" b="1" dirty="0">
              <a:latin typeface="Helvetica"/>
              <a:cs typeface="Helvetica"/>
            </a:endParaRPr>
          </a:p>
        </p:txBody>
      </p:sp>
      <p:grpSp>
        <p:nvGrpSpPr>
          <p:cNvPr id="56" name="Group 55"/>
          <p:cNvGrpSpPr/>
          <p:nvPr/>
        </p:nvGrpSpPr>
        <p:grpSpPr>
          <a:xfrm>
            <a:off x="1418206" y="1107197"/>
            <a:ext cx="6780350" cy="5055020"/>
            <a:chOff x="1502872" y="1107197"/>
            <a:chExt cx="6780350" cy="5055020"/>
          </a:xfrm>
        </p:grpSpPr>
        <p:sp>
          <p:nvSpPr>
            <p:cNvPr id="6" name="TextBox 5"/>
            <p:cNvSpPr txBox="1"/>
            <p:nvPr/>
          </p:nvSpPr>
          <p:spPr>
            <a:xfrm>
              <a:off x="3372579" y="1107197"/>
              <a:ext cx="2412977" cy="492443"/>
            </a:xfrm>
            <a:prstGeom prst="rect">
              <a:avLst/>
            </a:prstGeom>
            <a:noFill/>
            <a:ln>
              <a:solidFill>
                <a:schemeClr val="tx1"/>
              </a:solidFill>
            </a:ln>
          </p:spPr>
          <p:txBody>
            <a:bodyPr wrap="square" rtlCol="0">
              <a:spAutoFit/>
            </a:bodyPr>
            <a:lstStyle/>
            <a:p>
              <a:pPr algn="ctr"/>
              <a:r>
                <a:rPr lang="en-US" sz="2600" b="1" dirty="0" smtClean="0">
                  <a:latin typeface="Helvetica"/>
                  <a:cs typeface="Helvetica"/>
                </a:rPr>
                <a:t>Antioxidants</a:t>
              </a:r>
              <a:endParaRPr lang="en-US" sz="2600" b="1" dirty="0">
                <a:latin typeface="Helvetica"/>
                <a:cs typeface="Helvetica"/>
              </a:endParaRPr>
            </a:p>
          </p:txBody>
        </p:sp>
        <p:cxnSp>
          <p:nvCxnSpPr>
            <p:cNvPr id="12" name="Straight Arrow Connector 11"/>
            <p:cNvCxnSpPr/>
            <p:nvPr/>
          </p:nvCxnSpPr>
          <p:spPr>
            <a:xfrm flipH="1">
              <a:off x="3139745" y="1721555"/>
              <a:ext cx="719668" cy="409223"/>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a:off x="5366481" y="1721555"/>
              <a:ext cx="546075" cy="409223"/>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19" name="TextBox 18"/>
            <p:cNvSpPr txBox="1"/>
            <p:nvPr/>
          </p:nvSpPr>
          <p:spPr>
            <a:xfrm>
              <a:off x="1502872" y="2201040"/>
              <a:ext cx="2173088" cy="430887"/>
            </a:xfrm>
            <a:prstGeom prst="rect">
              <a:avLst/>
            </a:prstGeom>
            <a:noFill/>
            <a:ln>
              <a:solidFill>
                <a:schemeClr val="tx1"/>
              </a:solidFill>
            </a:ln>
          </p:spPr>
          <p:txBody>
            <a:bodyPr wrap="square" rtlCol="0">
              <a:spAutoFit/>
            </a:bodyPr>
            <a:lstStyle/>
            <a:p>
              <a:pPr algn="ctr"/>
              <a:r>
                <a:rPr lang="en-US" sz="2200" b="1" dirty="0" smtClean="0">
                  <a:latin typeface="Helvetica"/>
                  <a:cs typeface="Helvetica"/>
                </a:rPr>
                <a:t>Enzymatic</a:t>
              </a:r>
              <a:endParaRPr lang="en-US" sz="2200" b="1" dirty="0">
                <a:latin typeface="Helvetica"/>
                <a:cs typeface="Helvetica"/>
              </a:endParaRPr>
            </a:p>
          </p:txBody>
        </p:sp>
        <p:sp>
          <p:nvSpPr>
            <p:cNvPr id="20" name="TextBox 19"/>
            <p:cNvSpPr txBox="1"/>
            <p:nvPr/>
          </p:nvSpPr>
          <p:spPr>
            <a:xfrm>
              <a:off x="4656679" y="2201040"/>
              <a:ext cx="2525877" cy="430887"/>
            </a:xfrm>
            <a:prstGeom prst="rect">
              <a:avLst/>
            </a:prstGeom>
            <a:noFill/>
            <a:ln>
              <a:solidFill>
                <a:schemeClr val="tx1"/>
              </a:solidFill>
            </a:ln>
          </p:spPr>
          <p:txBody>
            <a:bodyPr wrap="square" rtlCol="0">
              <a:spAutoFit/>
            </a:bodyPr>
            <a:lstStyle/>
            <a:p>
              <a:pPr algn="ctr"/>
              <a:r>
                <a:rPr lang="en-US" sz="2200" b="1" dirty="0" smtClean="0">
                  <a:latin typeface="Helvetica"/>
                  <a:cs typeface="Helvetica"/>
                </a:rPr>
                <a:t>Non-Enzymatic</a:t>
              </a:r>
              <a:endParaRPr lang="en-US" sz="2200" b="1" dirty="0">
                <a:latin typeface="Helvetica"/>
                <a:cs typeface="Helvetica"/>
              </a:endParaRPr>
            </a:p>
          </p:txBody>
        </p:sp>
        <p:cxnSp>
          <p:nvCxnSpPr>
            <p:cNvPr id="23" name="Straight Connector 22"/>
            <p:cNvCxnSpPr/>
            <p:nvPr/>
          </p:nvCxnSpPr>
          <p:spPr>
            <a:xfrm>
              <a:off x="1577097" y="2779889"/>
              <a:ext cx="0" cy="2317034"/>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p:nvPr/>
          </p:nvCxnSpPr>
          <p:spPr>
            <a:xfrm>
              <a:off x="1577097" y="3104442"/>
              <a:ext cx="440795" cy="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9" name="Straight Arrow Connector 28"/>
            <p:cNvCxnSpPr/>
            <p:nvPr/>
          </p:nvCxnSpPr>
          <p:spPr>
            <a:xfrm>
              <a:off x="1588387" y="3623728"/>
              <a:ext cx="440795" cy="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0" name="Straight Arrow Connector 29"/>
            <p:cNvCxnSpPr/>
            <p:nvPr/>
          </p:nvCxnSpPr>
          <p:spPr>
            <a:xfrm>
              <a:off x="1585566" y="4128903"/>
              <a:ext cx="440795" cy="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32" name="TextBox 31"/>
            <p:cNvSpPr txBox="1"/>
            <p:nvPr/>
          </p:nvSpPr>
          <p:spPr>
            <a:xfrm>
              <a:off x="1961482" y="2804332"/>
              <a:ext cx="2539966" cy="584776"/>
            </a:xfrm>
            <a:prstGeom prst="rect">
              <a:avLst/>
            </a:prstGeom>
            <a:noFill/>
            <a:ln>
              <a:noFill/>
            </a:ln>
          </p:spPr>
          <p:txBody>
            <a:bodyPr wrap="square" rtlCol="0">
              <a:spAutoFit/>
            </a:bodyPr>
            <a:lstStyle/>
            <a:p>
              <a:r>
                <a:rPr lang="en-US" sz="1600" b="1" dirty="0" smtClean="0">
                  <a:latin typeface="Helvetica"/>
                  <a:cs typeface="Helvetica"/>
                </a:rPr>
                <a:t>Superoxide Dismutase (SODs)</a:t>
              </a:r>
              <a:endParaRPr lang="en-US" sz="1600" b="1" dirty="0">
                <a:latin typeface="Helvetica"/>
                <a:cs typeface="Helvetica"/>
              </a:endParaRPr>
            </a:p>
          </p:txBody>
        </p:sp>
        <p:sp>
          <p:nvSpPr>
            <p:cNvPr id="33" name="TextBox 32"/>
            <p:cNvSpPr txBox="1"/>
            <p:nvPr/>
          </p:nvSpPr>
          <p:spPr>
            <a:xfrm>
              <a:off x="1961482" y="3446674"/>
              <a:ext cx="2539966" cy="338554"/>
            </a:xfrm>
            <a:prstGeom prst="rect">
              <a:avLst/>
            </a:prstGeom>
            <a:noFill/>
            <a:ln>
              <a:noFill/>
            </a:ln>
          </p:spPr>
          <p:txBody>
            <a:bodyPr wrap="square" rtlCol="0">
              <a:spAutoFit/>
            </a:bodyPr>
            <a:lstStyle/>
            <a:p>
              <a:r>
                <a:rPr lang="en-US" sz="1600" b="1" dirty="0" smtClean="0">
                  <a:latin typeface="Helvetica"/>
                  <a:cs typeface="Helvetica"/>
                </a:rPr>
                <a:t>Catalase (Cat)</a:t>
              </a:r>
              <a:endParaRPr lang="en-US" sz="1600" b="1" dirty="0">
                <a:latin typeface="Helvetica"/>
                <a:cs typeface="Helvetica"/>
              </a:endParaRPr>
            </a:p>
          </p:txBody>
        </p:sp>
        <p:sp>
          <p:nvSpPr>
            <p:cNvPr id="34" name="TextBox 33"/>
            <p:cNvSpPr txBox="1"/>
            <p:nvPr/>
          </p:nvSpPr>
          <p:spPr>
            <a:xfrm>
              <a:off x="1961482" y="3855254"/>
              <a:ext cx="2539966" cy="584776"/>
            </a:xfrm>
            <a:prstGeom prst="rect">
              <a:avLst/>
            </a:prstGeom>
            <a:noFill/>
            <a:ln>
              <a:noFill/>
            </a:ln>
          </p:spPr>
          <p:txBody>
            <a:bodyPr wrap="square" rtlCol="0">
              <a:spAutoFit/>
            </a:bodyPr>
            <a:lstStyle/>
            <a:p>
              <a:r>
                <a:rPr lang="en-US" sz="1600" b="1" dirty="0" smtClean="0">
                  <a:latin typeface="Helvetica"/>
                  <a:cs typeface="Helvetica"/>
                </a:rPr>
                <a:t>Glutathione Peroxidase (</a:t>
              </a:r>
              <a:r>
                <a:rPr lang="en-US" sz="1600" b="1" dirty="0" err="1" smtClean="0">
                  <a:latin typeface="Helvetica"/>
                  <a:cs typeface="Helvetica"/>
                </a:rPr>
                <a:t>GPx</a:t>
              </a:r>
              <a:r>
                <a:rPr lang="en-US" sz="1600" b="1" dirty="0" smtClean="0">
                  <a:latin typeface="Helvetica"/>
                  <a:cs typeface="Helvetica"/>
                </a:rPr>
                <a:t>)</a:t>
              </a:r>
              <a:endParaRPr lang="en-US" sz="1600" b="1" dirty="0">
                <a:latin typeface="Helvetica"/>
                <a:cs typeface="Helvetica"/>
              </a:endParaRPr>
            </a:p>
          </p:txBody>
        </p:sp>
        <p:cxnSp>
          <p:nvCxnSpPr>
            <p:cNvPr id="35" name="Straight Connector 34"/>
            <p:cNvCxnSpPr/>
            <p:nvPr/>
          </p:nvCxnSpPr>
          <p:spPr>
            <a:xfrm>
              <a:off x="4763362" y="2777068"/>
              <a:ext cx="0" cy="2751651"/>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6" name="Straight Arrow Connector 35"/>
            <p:cNvCxnSpPr/>
            <p:nvPr/>
          </p:nvCxnSpPr>
          <p:spPr>
            <a:xfrm>
              <a:off x="4763362" y="3101621"/>
              <a:ext cx="440795" cy="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7" name="Straight Arrow Connector 36"/>
            <p:cNvCxnSpPr/>
            <p:nvPr/>
          </p:nvCxnSpPr>
          <p:spPr>
            <a:xfrm>
              <a:off x="4774652" y="3620907"/>
              <a:ext cx="440795" cy="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8" name="Straight Arrow Connector 37"/>
            <p:cNvCxnSpPr/>
            <p:nvPr/>
          </p:nvCxnSpPr>
          <p:spPr>
            <a:xfrm>
              <a:off x="4771831" y="4126082"/>
              <a:ext cx="440795" cy="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39" name="TextBox 38"/>
            <p:cNvSpPr txBox="1"/>
            <p:nvPr/>
          </p:nvSpPr>
          <p:spPr>
            <a:xfrm>
              <a:off x="5147747" y="2900288"/>
              <a:ext cx="2539966" cy="338554"/>
            </a:xfrm>
            <a:prstGeom prst="rect">
              <a:avLst/>
            </a:prstGeom>
            <a:noFill/>
            <a:ln>
              <a:noFill/>
            </a:ln>
          </p:spPr>
          <p:txBody>
            <a:bodyPr wrap="square" rtlCol="0">
              <a:spAutoFit/>
            </a:bodyPr>
            <a:lstStyle/>
            <a:p>
              <a:r>
                <a:rPr lang="en-US" sz="1600" b="1" dirty="0" smtClean="0">
                  <a:latin typeface="Helvetica"/>
                  <a:cs typeface="Helvetica"/>
                </a:rPr>
                <a:t>Vitamin C</a:t>
              </a:r>
              <a:endParaRPr lang="en-US" sz="1600" b="1" dirty="0">
                <a:latin typeface="Helvetica"/>
                <a:cs typeface="Helvetica"/>
              </a:endParaRPr>
            </a:p>
          </p:txBody>
        </p:sp>
        <p:sp>
          <p:nvSpPr>
            <p:cNvPr id="40" name="TextBox 39"/>
            <p:cNvSpPr txBox="1"/>
            <p:nvPr/>
          </p:nvSpPr>
          <p:spPr>
            <a:xfrm>
              <a:off x="5147747" y="3443853"/>
              <a:ext cx="2539966" cy="338554"/>
            </a:xfrm>
            <a:prstGeom prst="rect">
              <a:avLst/>
            </a:prstGeom>
            <a:noFill/>
            <a:ln>
              <a:noFill/>
            </a:ln>
          </p:spPr>
          <p:txBody>
            <a:bodyPr wrap="square" rtlCol="0">
              <a:spAutoFit/>
            </a:bodyPr>
            <a:lstStyle/>
            <a:p>
              <a:r>
                <a:rPr lang="en-US" sz="1600" b="1" dirty="0" smtClean="0">
                  <a:latin typeface="Helvetica"/>
                  <a:cs typeface="Helvetica"/>
                </a:rPr>
                <a:t>Vitamin E</a:t>
              </a:r>
              <a:endParaRPr lang="en-US" sz="1600" b="1" dirty="0">
                <a:latin typeface="Helvetica"/>
                <a:cs typeface="Helvetica"/>
              </a:endParaRPr>
            </a:p>
          </p:txBody>
        </p:sp>
        <p:cxnSp>
          <p:nvCxnSpPr>
            <p:cNvPr id="42" name="Straight Arrow Connector 41"/>
            <p:cNvCxnSpPr/>
            <p:nvPr/>
          </p:nvCxnSpPr>
          <p:spPr>
            <a:xfrm>
              <a:off x="1588387" y="4676414"/>
              <a:ext cx="440795" cy="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43" name="TextBox 42"/>
            <p:cNvSpPr txBox="1"/>
            <p:nvPr/>
          </p:nvSpPr>
          <p:spPr>
            <a:xfrm>
              <a:off x="1958661" y="4358504"/>
              <a:ext cx="2539966" cy="584776"/>
            </a:xfrm>
            <a:prstGeom prst="rect">
              <a:avLst/>
            </a:prstGeom>
            <a:noFill/>
            <a:ln>
              <a:noFill/>
            </a:ln>
          </p:spPr>
          <p:txBody>
            <a:bodyPr wrap="square" rtlCol="0">
              <a:spAutoFit/>
            </a:bodyPr>
            <a:lstStyle/>
            <a:p>
              <a:r>
                <a:rPr lang="en-US" sz="1600" b="1" dirty="0" err="1" smtClean="0">
                  <a:latin typeface="Helvetica"/>
                  <a:cs typeface="Helvetica"/>
                </a:rPr>
                <a:t>Peroxiredoxin</a:t>
              </a:r>
              <a:r>
                <a:rPr lang="en-US" sz="1600" b="1" dirty="0" smtClean="0">
                  <a:latin typeface="Helvetica"/>
                  <a:cs typeface="Helvetica"/>
                </a:rPr>
                <a:t> 1 (PRDx1)</a:t>
              </a:r>
              <a:endParaRPr lang="en-US" sz="1600" b="1" dirty="0">
                <a:latin typeface="Helvetica"/>
                <a:cs typeface="Helvetica"/>
              </a:endParaRPr>
            </a:p>
          </p:txBody>
        </p:sp>
        <p:cxnSp>
          <p:nvCxnSpPr>
            <p:cNvPr id="44" name="Straight Arrow Connector 43"/>
            <p:cNvCxnSpPr/>
            <p:nvPr/>
          </p:nvCxnSpPr>
          <p:spPr>
            <a:xfrm>
              <a:off x="1585566" y="5096923"/>
              <a:ext cx="440795" cy="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45" name="TextBox 44"/>
            <p:cNvSpPr txBox="1"/>
            <p:nvPr/>
          </p:nvSpPr>
          <p:spPr>
            <a:xfrm>
              <a:off x="1955839" y="4823910"/>
              <a:ext cx="2635369" cy="584776"/>
            </a:xfrm>
            <a:prstGeom prst="rect">
              <a:avLst/>
            </a:prstGeom>
            <a:noFill/>
            <a:ln>
              <a:noFill/>
            </a:ln>
          </p:spPr>
          <p:txBody>
            <a:bodyPr wrap="square" rtlCol="0">
              <a:spAutoFit/>
            </a:bodyPr>
            <a:lstStyle/>
            <a:p>
              <a:r>
                <a:rPr lang="en-US" sz="1600" b="1" dirty="0" err="1" smtClean="0">
                  <a:latin typeface="Helvetica"/>
                  <a:cs typeface="Helvetica"/>
                </a:rPr>
                <a:t>Thioredoxin</a:t>
              </a:r>
              <a:r>
                <a:rPr lang="en-US" sz="1600" b="1" dirty="0" smtClean="0">
                  <a:latin typeface="Helvetica"/>
                  <a:cs typeface="Helvetica"/>
                </a:rPr>
                <a:t> </a:t>
              </a:r>
              <a:r>
                <a:rPr lang="en-US" sz="1600" b="1" dirty="0" err="1" smtClean="0">
                  <a:latin typeface="Helvetica"/>
                  <a:cs typeface="Helvetica"/>
                </a:rPr>
                <a:t>Reductase</a:t>
              </a:r>
              <a:r>
                <a:rPr lang="en-US" sz="1600" b="1" dirty="0" smtClean="0">
                  <a:latin typeface="Helvetica"/>
                  <a:cs typeface="Helvetica"/>
                </a:rPr>
                <a:t> 1 (TXNRD1)</a:t>
              </a:r>
              <a:endParaRPr lang="en-US" sz="1600" b="1" dirty="0">
                <a:latin typeface="Helvetica"/>
                <a:cs typeface="Helvetica"/>
              </a:endParaRPr>
            </a:p>
          </p:txBody>
        </p:sp>
        <p:sp>
          <p:nvSpPr>
            <p:cNvPr id="48" name="TextBox 47"/>
            <p:cNvSpPr txBox="1"/>
            <p:nvPr/>
          </p:nvSpPr>
          <p:spPr>
            <a:xfrm>
              <a:off x="5147747" y="3928583"/>
              <a:ext cx="2539966" cy="338554"/>
            </a:xfrm>
            <a:prstGeom prst="rect">
              <a:avLst/>
            </a:prstGeom>
            <a:noFill/>
            <a:ln>
              <a:noFill/>
            </a:ln>
          </p:spPr>
          <p:txBody>
            <a:bodyPr wrap="square" rtlCol="0">
              <a:spAutoFit/>
            </a:bodyPr>
            <a:lstStyle/>
            <a:p>
              <a:r>
                <a:rPr lang="en-US" sz="1600" b="1" dirty="0" smtClean="0">
                  <a:latin typeface="Helvetica"/>
                  <a:cs typeface="Helvetica"/>
                </a:rPr>
                <a:t>Carotenoids</a:t>
              </a:r>
              <a:endParaRPr lang="en-US" sz="1600" b="1" dirty="0">
                <a:latin typeface="Helvetica"/>
                <a:cs typeface="Helvetica"/>
              </a:endParaRPr>
            </a:p>
          </p:txBody>
        </p:sp>
        <p:cxnSp>
          <p:nvCxnSpPr>
            <p:cNvPr id="49" name="Straight Arrow Connector 48"/>
            <p:cNvCxnSpPr/>
            <p:nvPr/>
          </p:nvCxnSpPr>
          <p:spPr>
            <a:xfrm>
              <a:off x="4769010" y="4617146"/>
              <a:ext cx="440795" cy="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50" name="TextBox 49"/>
            <p:cNvSpPr txBox="1"/>
            <p:nvPr/>
          </p:nvSpPr>
          <p:spPr>
            <a:xfrm>
              <a:off x="5144926" y="4419647"/>
              <a:ext cx="2539966" cy="338554"/>
            </a:xfrm>
            <a:prstGeom prst="rect">
              <a:avLst/>
            </a:prstGeom>
            <a:noFill/>
            <a:ln>
              <a:noFill/>
            </a:ln>
          </p:spPr>
          <p:txBody>
            <a:bodyPr wrap="square" rtlCol="0">
              <a:spAutoFit/>
            </a:bodyPr>
            <a:lstStyle/>
            <a:p>
              <a:r>
                <a:rPr lang="en-US" sz="1600" b="1" dirty="0" smtClean="0">
                  <a:latin typeface="Helvetica"/>
                  <a:cs typeface="Helvetica"/>
                </a:rPr>
                <a:t>Melatonin</a:t>
              </a:r>
              <a:endParaRPr lang="en-US" sz="1600" b="1" dirty="0">
                <a:latin typeface="Helvetica"/>
                <a:cs typeface="Helvetica"/>
              </a:endParaRPr>
            </a:p>
          </p:txBody>
        </p:sp>
        <p:cxnSp>
          <p:nvCxnSpPr>
            <p:cNvPr id="51" name="Straight Arrow Connector 50"/>
            <p:cNvCxnSpPr/>
            <p:nvPr/>
          </p:nvCxnSpPr>
          <p:spPr>
            <a:xfrm>
              <a:off x="4766189" y="5094099"/>
              <a:ext cx="440795" cy="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52" name="TextBox 51"/>
            <p:cNvSpPr txBox="1"/>
            <p:nvPr/>
          </p:nvSpPr>
          <p:spPr>
            <a:xfrm>
              <a:off x="5142105" y="4896600"/>
              <a:ext cx="2539966" cy="338554"/>
            </a:xfrm>
            <a:prstGeom prst="rect">
              <a:avLst/>
            </a:prstGeom>
            <a:noFill/>
            <a:ln>
              <a:noFill/>
            </a:ln>
          </p:spPr>
          <p:txBody>
            <a:bodyPr wrap="square" rtlCol="0">
              <a:spAutoFit/>
            </a:bodyPr>
            <a:lstStyle/>
            <a:p>
              <a:r>
                <a:rPr lang="en-US" sz="1600" b="1" dirty="0" smtClean="0">
                  <a:latin typeface="Helvetica"/>
                  <a:cs typeface="Helvetica"/>
                </a:rPr>
                <a:t>Flavonoids</a:t>
              </a:r>
              <a:endParaRPr lang="en-US" sz="1600" b="1" dirty="0">
                <a:latin typeface="Helvetica"/>
                <a:cs typeface="Helvetica"/>
              </a:endParaRPr>
            </a:p>
          </p:txBody>
        </p:sp>
        <p:cxnSp>
          <p:nvCxnSpPr>
            <p:cNvPr id="53" name="Straight Arrow Connector 52"/>
            <p:cNvCxnSpPr/>
            <p:nvPr/>
          </p:nvCxnSpPr>
          <p:spPr>
            <a:xfrm>
              <a:off x="4763368" y="5528719"/>
              <a:ext cx="440795" cy="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54" name="TextBox 53"/>
            <p:cNvSpPr txBox="1"/>
            <p:nvPr/>
          </p:nvSpPr>
          <p:spPr>
            <a:xfrm>
              <a:off x="5139284" y="5331220"/>
              <a:ext cx="3143938" cy="830997"/>
            </a:xfrm>
            <a:prstGeom prst="rect">
              <a:avLst/>
            </a:prstGeom>
            <a:noFill/>
            <a:ln>
              <a:noFill/>
            </a:ln>
          </p:spPr>
          <p:txBody>
            <a:bodyPr wrap="square" rtlCol="0">
              <a:spAutoFit/>
            </a:bodyPr>
            <a:lstStyle/>
            <a:p>
              <a:r>
                <a:rPr lang="en-US" sz="1600" b="1" dirty="0" err="1" smtClean="0">
                  <a:latin typeface="Helvetica"/>
                  <a:cs typeface="Helvetica"/>
                </a:rPr>
                <a:t>Thiol</a:t>
              </a:r>
              <a:r>
                <a:rPr lang="en-US" sz="1600" b="1" dirty="0" smtClean="0">
                  <a:latin typeface="Helvetica"/>
                  <a:cs typeface="Helvetica"/>
                </a:rPr>
                <a:t> antioxidants (</a:t>
              </a:r>
              <a:r>
                <a:rPr lang="en-US" sz="1600" b="1" dirty="0" err="1">
                  <a:latin typeface="Helvetica"/>
                  <a:cs typeface="Helvetica"/>
                </a:rPr>
                <a:t>g</a:t>
              </a:r>
              <a:r>
                <a:rPr lang="en-US" sz="1600" b="1" dirty="0" err="1" smtClean="0">
                  <a:latin typeface="Helvetica"/>
                  <a:cs typeface="Helvetica"/>
                </a:rPr>
                <a:t>luthathione</a:t>
              </a:r>
              <a:r>
                <a:rPr lang="en-US" sz="1600" b="1" dirty="0" smtClean="0">
                  <a:latin typeface="Helvetica"/>
                  <a:cs typeface="Helvetica"/>
                </a:rPr>
                <a:t>, </a:t>
              </a:r>
              <a:r>
                <a:rPr lang="en-US" sz="1600" b="1" dirty="0" err="1" smtClean="0">
                  <a:latin typeface="Helvetica"/>
                  <a:cs typeface="Helvetica"/>
                </a:rPr>
                <a:t>thioredoxin</a:t>
              </a:r>
              <a:r>
                <a:rPr lang="en-US" sz="1600" b="1" dirty="0" smtClean="0">
                  <a:latin typeface="Helvetica"/>
                  <a:cs typeface="Helvetica"/>
                </a:rPr>
                <a:t> and </a:t>
              </a:r>
              <a:r>
                <a:rPr lang="en-US" sz="1600" b="1" dirty="0" err="1" smtClean="0">
                  <a:latin typeface="Helvetica"/>
                  <a:cs typeface="Helvetica"/>
                </a:rPr>
                <a:t>lipoic</a:t>
              </a:r>
              <a:r>
                <a:rPr lang="en-US" sz="1600" b="1" dirty="0" smtClean="0">
                  <a:latin typeface="Helvetica"/>
                  <a:cs typeface="Helvetica"/>
                </a:rPr>
                <a:t> acid)</a:t>
              </a:r>
              <a:endParaRPr lang="en-US" sz="1600" b="1" dirty="0">
                <a:latin typeface="Helvetica"/>
                <a:cs typeface="Helvetica"/>
              </a:endParaRPr>
            </a:p>
          </p:txBody>
        </p:sp>
      </p:grpSp>
    </p:spTree>
    <p:extLst>
      <p:ext uri="{BB962C8B-B14F-4D97-AF65-F5344CB8AC3E}">
        <p14:creationId xmlns:p14="http://schemas.microsoft.com/office/powerpoint/2010/main" val="30358634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064823" y="1467259"/>
            <a:ext cx="7150397" cy="4379618"/>
          </a:xfrm>
          <a:prstGeom prst="rect">
            <a:avLst/>
          </a:prstGeom>
        </p:spPr>
      </p:pic>
      <p:sp>
        <p:nvSpPr>
          <p:cNvPr id="5" name="Rectangle 4"/>
          <p:cNvSpPr/>
          <p:nvPr/>
        </p:nvSpPr>
        <p:spPr>
          <a:xfrm>
            <a:off x="1834438" y="6554169"/>
            <a:ext cx="9031111" cy="261610"/>
          </a:xfrm>
          <a:prstGeom prst="rect">
            <a:avLst/>
          </a:prstGeom>
        </p:spPr>
        <p:txBody>
          <a:bodyPr wrap="square">
            <a:spAutoFit/>
          </a:bodyPr>
          <a:lstStyle/>
          <a:p>
            <a:r>
              <a:rPr lang="en-US" sz="1100" dirty="0" smtClean="0">
                <a:latin typeface="Helvetica"/>
                <a:cs typeface="Helvetica"/>
              </a:rPr>
              <a:t>https://</a:t>
            </a:r>
            <a:r>
              <a:rPr lang="en-US" sz="1100" dirty="0" err="1" smtClean="0">
                <a:latin typeface="Helvetica"/>
                <a:cs typeface="Helvetica"/>
              </a:rPr>
              <a:t>evolutionaryhealthperspective.files.wordpress.com</a:t>
            </a:r>
            <a:r>
              <a:rPr lang="en-US" sz="1100" dirty="0" smtClean="0">
                <a:latin typeface="Helvetica"/>
                <a:cs typeface="Helvetica"/>
              </a:rPr>
              <a:t>/2013/03/</a:t>
            </a:r>
            <a:r>
              <a:rPr lang="en-US" sz="1100" dirty="0" err="1" smtClean="0">
                <a:latin typeface="Helvetica"/>
                <a:cs typeface="Helvetica"/>
              </a:rPr>
              <a:t>antioxidant_activity.jpg?w</a:t>
            </a:r>
            <a:r>
              <a:rPr lang="en-US" sz="1100" dirty="0" smtClean="0">
                <a:latin typeface="Helvetica"/>
                <a:cs typeface="Helvetica"/>
              </a:rPr>
              <a:t>=640&amp;h=392&amp;crop=1</a:t>
            </a:r>
            <a:endParaRPr lang="en-US" sz="1100" dirty="0">
              <a:latin typeface="Helvetica"/>
              <a:cs typeface="Helvetica"/>
            </a:endParaRPr>
          </a:p>
        </p:txBody>
      </p:sp>
      <p:sp>
        <p:nvSpPr>
          <p:cNvPr id="6" name="Title 1"/>
          <p:cNvSpPr>
            <a:spLocks noGrp="1"/>
          </p:cNvSpPr>
          <p:nvPr>
            <p:ph type="title"/>
          </p:nvPr>
        </p:nvSpPr>
        <p:spPr>
          <a:xfrm>
            <a:off x="-1" y="-35803"/>
            <a:ext cx="9142413" cy="1143000"/>
          </a:xfrm>
        </p:spPr>
        <p:txBody>
          <a:bodyPr>
            <a:noAutofit/>
          </a:bodyPr>
          <a:lstStyle/>
          <a:p>
            <a:r>
              <a:rPr lang="en-US" sz="3100" b="1" dirty="0" smtClean="0">
                <a:latin typeface="Helvetica"/>
                <a:cs typeface="Helvetica"/>
              </a:rPr>
              <a:t>Basic Concept of How Antioxidant Functions</a:t>
            </a:r>
            <a:endParaRPr lang="en-US" sz="3100" b="1" dirty="0">
              <a:latin typeface="Helvetica"/>
              <a:cs typeface="Helvetica"/>
            </a:endParaRPr>
          </a:p>
        </p:txBody>
      </p:sp>
    </p:spTree>
    <p:extLst>
      <p:ext uri="{BB962C8B-B14F-4D97-AF65-F5344CB8AC3E}">
        <p14:creationId xmlns:p14="http://schemas.microsoft.com/office/powerpoint/2010/main" val="84887444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1" y="-48631"/>
            <a:ext cx="9142413" cy="1143000"/>
          </a:xfrm>
        </p:spPr>
        <p:txBody>
          <a:bodyPr>
            <a:noAutofit/>
          </a:bodyPr>
          <a:lstStyle/>
          <a:p>
            <a:r>
              <a:rPr lang="en-US" sz="3800" b="1" dirty="0" smtClean="0">
                <a:latin typeface="Helvetica"/>
                <a:cs typeface="Helvetica"/>
              </a:rPr>
              <a:t>Antioxidant Reactions</a:t>
            </a:r>
            <a:endParaRPr lang="en-US" sz="3800" b="1" dirty="0">
              <a:latin typeface="Helvetica"/>
              <a:cs typeface="Helvetica"/>
            </a:endParaRPr>
          </a:p>
        </p:txBody>
      </p:sp>
      <p:grpSp>
        <p:nvGrpSpPr>
          <p:cNvPr id="8" name="Group 7"/>
          <p:cNvGrpSpPr/>
          <p:nvPr/>
        </p:nvGrpSpPr>
        <p:grpSpPr>
          <a:xfrm>
            <a:off x="269414" y="1385385"/>
            <a:ext cx="8616417" cy="5139086"/>
            <a:chOff x="423369" y="1475173"/>
            <a:chExt cx="8338964" cy="4937864"/>
          </a:xfrm>
        </p:grpSpPr>
        <p:pic>
          <p:nvPicPr>
            <p:cNvPr id="4" name="Picture 3"/>
            <p:cNvPicPr>
              <a:picLocks noChangeAspect="1"/>
            </p:cNvPicPr>
            <p:nvPr/>
          </p:nvPicPr>
          <p:blipFill rotWithShape="1">
            <a:blip r:embed="rId2"/>
            <a:srcRect b="38935"/>
            <a:stretch/>
          </p:blipFill>
          <p:spPr>
            <a:xfrm>
              <a:off x="423369" y="1475173"/>
              <a:ext cx="8338964" cy="4937864"/>
            </a:xfrm>
            <a:prstGeom prst="rect">
              <a:avLst/>
            </a:prstGeom>
          </p:spPr>
        </p:pic>
        <p:sp>
          <p:nvSpPr>
            <p:cNvPr id="6" name="Rectangle 5"/>
            <p:cNvSpPr/>
            <p:nvPr/>
          </p:nvSpPr>
          <p:spPr>
            <a:xfrm>
              <a:off x="4297775" y="4720582"/>
              <a:ext cx="2437546" cy="169245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6093862" y="4476855"/>
              <a:ext cx="538826" cy="160113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9" name="Rectangle 8"/>
          <p:cNvSpPr/>
          <p:nvPr/>
        </p:nvSpPr>
        <p:spPr>
          <a:xfrm>
            <a:off x="6249683" y="6569957"/>
            <a:ext cx="3322893" cy="261610"/>
          </a:xfrm>
          <a:prstGeom prst="rect">
            <a:avLst/>
          </a:prstGeom>
        </p:spPr>
        <p:txBody>
          <a:bodyPr wrap="square">
            <a:spAutoFit/>
          </a:bodyPr>
          <a:lstStyle/>
          <a:p>
            <a:r>
              <a:rPr lang="en-US" sz="1100" dirty="0" smtClean="0">
                <a:latin typeface="Helvetica"/>
                <a:cs typeface="Helvetica"/>
              </a:rPr>
              <a:t>Mittal el. al. 2014. </a:t>
            </a:r>
            <a:r>
              <a:rPr lang="en-US" sz="1100" i="1" dirty="0" err="1" smtClean="0">
                <a:latin typeface="Helvetica"/>
                <a:cs typeface="Helvetica"/>
              </a:rPr>
              <a:t>Antioxid</a:t>
            </a:r>
            <a:r>
              <a:rPr lang="en-US" sz="1100" i="1" dirty="0" smtClean="0">
                <a:latin typeface="Helvetica"/>
                <a:cs typeface="Helvetica"/>
              </a:rPr>
              <a:t> Redox Signal.</a:t>
            </a:r>
            <a:endParaRPr lang="en-US" sz="1100" dirty="0">
              <a:latin typeface="Helvetica"/>
              <a:cs typeface="Helvetica"/>
            </a:endParaRPr>
          </a:p>
        </p:txBody>
      </p:sp>
    </p:spTree>
    <p:extLst>
      <p:ext uri="{BB962C8B-B14F-4D97-AF65-F5344CB8AC3E}">
        <p14:creationId xmlns:p14="http://schemas.microsoft.com/office/powerpoint/2010/main" val="341897778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49693" y="113752"/>
            <a:ext cx="8229600" cy="430887"/>
          </a:xfrm>
          <a:prstGeom prst="rect">
            <a:avLst/>
          </a:prstGeom>
          <a:noFill/>
        </p:spPr>
        <p:txBody>
          <a:bodyPr wrap="square" rtlCol="0">
            <a:spAutoFit/>
          </a:bodyPr>
          <a:lstStyle/>
          <a:p>
            <a:pPr algn="ctr" defTabSz="914400" fontAlgn="base">
              <a:spcBef>
                <a:spcPct val="0"/>
              </a:spcBef>
              <a:spcAft>
                <a:spcPct val="0"/>
              </a:spcAft>
            </a:pPr>
            <a:r>
              <a:rPr lang="en-US" sz="2200" b="1" dirty="0" smtClean="0">
                <a:solidFill>
                  <a:srgbClr val="000000"/>
                </a:solidFill>
                <a:latin typeface="Helvetica" charset="0"/>
                <a:ea typeface="ＭＳ Ｐゴシック" charset="0"/>
                <a:cs typeface="ＭＳ Ｐゴシック" charset="0"/>
              </a:rPr>
              <a:t>NRF2 is the Master Regulator of Antioxidant Responses</a:t>
            </a:r>
            <a:endParaRPr lang="en-US" sz="2200" b="1" dirty="0">
              <a:solidFill>
                <a:srgbClr val="000000"/>
              </a:solidFill>
              <a:latin typeface="Helvetica" charset="0"/>
              <a:ea typeface="ＭＳ Ｐゴシック" charset="0"/>
              <a:cs typeface="ＭＳ Ｐゴシック" charset="0"/>
            </a:endParaRPr>
          </a:p>
        </p:txBody>
      </p:sp>
      <p:grpSp>
        <p:nvGrpSpPr>
          <p:cNvPr id="6" name="Group 5"/>
          <p:cNvGrpSpPr/>
          <p:nvPr/>
        </p:nvGrpSpPr>
        <p:grpSpPr>
          <a:xfrm>
            <a:off x="304800" y="655048"/>
            <a:ext cx="8534400" cy="6042189"/>
            <a:chOff x="-195531" y="655048"/>
            <a:chExt cx="8534400" cy="6042189"/>
          </a:xfrm>
        </p:grpSpPr>
        <p:grpSp>
          <p:nvGrpSpPr>
            <p:cNvPr id="3" name="Group 2"/>
            <p:cNvGrpSpPr/>
            <p:nvPr/>
          </p:nvGrpSpPr>
          <p:grpSpPr>
            <a:xfrm>
              <a:off x="3572036" y="780684"/>
              <a:ext cx="1905000" cy="895716"/>
              <a:chOff x="5092542" y="4317993"/>
              <a:chExt cx="1295400" cy="762000"/>
            </a:xfrm>
          </p:grpSpPr>
          <p:sp>
            <p:nvSpPr>
              <p:cNvPr id="4" name="Explosion 2 3"/>
              <p:cNvSpPr/>
              <p:nvPr/>
            </p:nvSpPr>
            <p:spPr bwMode="auto">
              <a:xfrm rot="766031">
                <a:off x="5092542" y="4317993"/>
                <a:ext cx="1295400" cy="762000"/>
              </a:xfrm>
              <a:prstGeom prst="irregularSeal2">
                <a:avLst/>
              </a:prstGeom>
              <a:solidFill>
                <a:srgbClr val="FF66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Helvetica" pitchFamily="31" charset="0"/>
                </a:endParaRPr>
              </a:p>
            </p:txBody>
          </p:sp>
          <p:sp>
            <p:nvSpPr>
              <p:cNvPr id="5" name="TextBox 4"/>
              <p:cNvSpPr txBox="1"/>
              <p:nvPr/>
            </p:nvSpPr>
            <p:spPr>
              <a:xfrm>
                <a:off x="5216735" y="4551105"/>
                <a:ext cx="963943" cy="288013"/>
              </a:xfrm>
              <a:prstGeom prst="rect">
                <a:avLst/>
              </a:prstGeom>
              <a:noFill/>
            </p:spPr>
            <p:txBody>
              <a:bodyPr wrap="square" rtlCol="0" anchor="ctr">
                <a:spAutoFit/>
              </a:bodyPr>
              <a:lstStyle/>
              <a:p>
                <a:pPr algn="ctr"/>
                <a:r>
                  <a:rPr lang="en-US" sz="1600" b="1" dirty="0" smtClean="0">
                    <a:latin typeface="Helvetica"/>
                    <a:cs typeface="Helvetica"/>
                  </a:rPr>
                  <a:t>ROS</a:t>
                </a:r>
                <a:endParaRPr lang="en-US" sz="1600" b="1" dirty="0">
                  <a:latin typeface="Helvetica"/>
                  <a:cs typeface="Helvetica"/>
                </a:endParaRPr>
              </a:p>
            </p:txBody>
          </p:sp>
        </p:grpSp>
        <p:grpSp>
          <p:nvGrpSpPr>
            <p:cNvPr id="73" name="Group 72"/>
            <p:cNvGrpSpPr/>
            <p:nvPr/>
          </p:nvGrpSpPr>
          <p:grpSpPr>
            <a:xfrm>
              <a:off x="3247434" y="4736897"/>
              <a:ext cx="2552597" cy="1054303"/>
              <a:chOff x="3200400" y="3363289"/>
              <a:chExt cx="2552597" cy="1142998"/>
            </a:xfrm>
          </p:grpSpPr>
          <p:grpSp>
            <p:nvGrpSpPr>
              <p:cNvPr id="38" name="Group 37"/>
              <p:cNvGrpSpPr/>
              <p:nvPr/>
            </p:nvGrpSpPr>
            <p:grpSpPr>
              <a:xfrm>
                <a:off x="3200400" y="3363289"/>
                <a:ext cx="2552597" cy="1142998"/>
                <a:chOff x="7333838" y="1850980"/>
                <a:chExt cx="1634580" cy="719742"/>
              </a:xfrm>
            </p:grpSpPr>
            <p:grpSp>
              <p:nvGrpSpPr>
                <p:cNvPr id="39" name="Group 38"/>
                <p:cNvGrpSpPr/>
                <p:nvPr/>
              </p:nvGrpSpPr>
              <p:grpSpPr>
                <a:xfrm>
                  <a:off x="7333838" y="2125323"/>
                  <a:ext cx="1634580" cy="445399"/>
                  <a:chOff x="6828042" y="2304390"/>
                  <a:chExt cx="1634580" cy="445399"/>
                </a:xfrm>
              </p:grpSpPr>
              <p:grpSp>
                <p:nvGrpSpPr>
                  <p:cNvPr id="41" name="Group 40"/>
                  <p:cNvGrpSpPr/>
                  <p:nvPr/>
                </p:nvGrpSpPr>
                <p:grpSpPr>
                  <a:xfrm>
                    <a:off x="6828042" y="2304390"/>
                    <a:ext cx="1634580" cy="445399"/>
                    <a:chOff x="6828042" y="2242234"/>
                    <a:chExt cx="1634580" cy="834198"/>
                  </a:xfrm>
                </p:grpSpPr>
                <p:sp>
                  <p:nvSpPr>
                    <p:cNvPr id="68" name="Wave 67"/>
                    <p:cNvSpPr/>
                    <p:nvPr/>
                  </p:nvSpPr>
                  <p:spPr>
                    <a:xfrm>
                      <a:off x="7639662" y="2253472"/>
                      <a:ext cx="822960" cy="822960"/>
                    </a:xfrm>
                    <a:prstGeom prst="wave">
                      <a:avLst/>
                    </a:prstGeom>
                    <a:noFill/>
                    <a:ln w="38100" cmpd="sng">
                      <a:solidFill>
                        <a:schemeClr val="accent5">
                          <a:lumMod val="75000"/>
                        </a:schemeClr>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69" name="Wave 68"/>
                    <p:cNvSpPr/>
                    <p:nvPr/>
                  </p:nvSpPr>
                  <p:spPr>
                    <a:xfrm>
                      <a:off x="6828042" y="2242234"/>
                      <a:ext cx="822960" cy="822960"/>
                    </a:xfrm>
                    <a:prstGeom prst="wave">
                      <a:avLst/>
                    </a:prstGeom>
                    <a:noFill/>
                    <a:ln w="38100" cmpd="sng">
                      <a:solidFill>
                        <a:schemeClr val="accent5">
                          <a:lumMod val="75000"/>
                        </a:schemeClr>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cxnSp>
                <p:nvCxnSpPr>
                  <p:cNvPr id="42" name="Straight Connector 41"/>
                  <p:cNvCxnSpPr/>
                  <p:nvPr/>
                </p:nvCxnSpPr>
                <p:spPr>
                  <a:xfrm>
                    <a:off x="7646546" y="2361755"/>
                    <a:ext cx="0" cy="157879"/>
                  </a:xfrm>
                  <a:prstGeom prst="line">
                    <a:avLst/>
                  </a:prstGeom>
                  <a:ln w="57150" cmpd="sng">
                    <a:solidFill>
                      <a:srgbClr val="000090"/>
                    </a:solidFill>
                  </a:ln>
                  <a:effectLst/>
                </p:spPr>
                <p:style>
                  <a:lnRef idx="2">
                    <a:schemeClr val="accent1"/>
                  </a:lnRef>
                  <a:fillRef idx="0">
                    <a:schemeClr val="accent1"/>
                  </a:fillRef>
                  <a:effectRef idx="1">
                    <a:schemeClr val="accent1"/>
                  </a:effectRef>
                  <a:fontRef idx="minor">
                    <a:schemeClr val="tx1"/>
                  </a:fontRef>
                </p:style>
              </p:cxnSp>
              <p:cxnSp>
                <p:nvCxnSpPr>
                  <p:cNvPr id="43" name="Straight Connector 42"/>
                  <p:cNvCxnSpPr/>
                  <p:nvPr/>
                </p:nvCxnSpPr>
                <p:spPr>
                  <a:xfrm>
                    <a:off x="7647442" y="2518611"/>
                    <a:ext cx="0" cy="157879"/>
                  </a:xfrm>
                  <a:prstGeom prst="line">
                    <a:avLst/>
                  </a:prstGeom>
                  <a:ln w="57150" cmpd="sng">
                    <a:solidFill>
                      <a:srgbClr val="D99694"/>
                    </a:solidFill>
                  </a:ln>
                  <a:effectLst/>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6833687" y="2360732"/>
                    <a:ext cx="0" cy="157879"/>
                  </a:xfrm>
                  <a:prstGeom prst="line">
                    <a:avLst/>
                  </a:prstGeom>
                  <a:ln w="57150" cmpd="sng">
                    <a:solidFill>
                      <a:srgbClr val="D99694"/>
                    </a:solidFill>
                  </a:ln>
                  <a:effectLst/>
                </p:spPr>
                <p:style>
                  <a:lnRef idx="2">
                    <a:schemeClr val="accent1"/>
                  </a:lnRef>
                  <a:fillRef idx="0">
                    <a:schemeClr val="accent1"/>
                  </a:fillRef>
                  <a:effectRef idx="1">
                    <a:schemeClr val="accent1"/>
                  </a:effectRef>
                  <a:fontRef idx="minor">
                    <a:schemeClr val="tx1"/>
                  </a:fontRef>
                </p:style>
              </p:cxnSp>
              <p:cxnSp>
                <p:nvCxnSpPr>
                  <p:cNvPr id="45" name="Straight Connector 44"/>
                  <p:cNvCxnSpPr/>
                  <p:nvPr/>
                </p:nvCxnSpPr>
                <p:spPr>
                  <a:xfrm>
                    <a:off x="6833687" y="2518611"/>
                    <a:ext cx="0" cy="157879"/>
                  </a:xfrm>
                  <a:prstGeom prst="line">
                    <a:avLst/>
                  </a:prstGeom>
                  <a:ln w="57150" cmpd="sng">
                    <a:solidFill>
                      <a:srgbClr val="000090"/>
                    </a:solidFill>
                  </a:ln>
                  <a:effectLst/>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p:nvCxnSpPr>
                <p:spPr>
                  <a:xfrm>
                    <a:off x="8462622" y="2361755"/>
                    <a:ext cx="0" cy="157879"/>
                  </a:xfrm>
                  <a:prstGeom prst="line">
                    <a:avLst/>
                  </a:prstGeom>
                  <a:ln w="57150" cmpd="sng">
                    <a:solidFill>
                      <a:schemeClr val="accent2">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47" name="Straight Connector 46"/>
                  <p:cNvCxnSpPr/>
                  <p:nvPr/>
                </p:nvCxnSpPr>
                <p:spPr>
                  <a:xfrm>
                    <a:off x="8462622" y="2519634"/>
                    <a:ext cx="0" cy="157879"/>
                  </a:xfrm>
                  <a:prstGeom prst="line">
                    <a:avLst/>
                  </a:prstGeom>
                  <a:ln w="57150" cmpd="sng">
                    <a:solidFill>
                      <a:srgbClr val="000090"/>
                    </a:solidFill>
                  </a:ln>
                  <a:effectLst/>
                </p:spPr>
                <p:style>
                  <a:lnRef idx="2">
                    <a:schemeClr val="accent1"/>
                  </a:lnRef>
                  <a:fillRef idx="0">
                    <a:schemeClr val="accent1"/>
                  </a:fillRef>
                  <a:effectRef idx="1">
                    <a:schemeClr val="accent1"/>
                  </a:effectRef>
                  <a:fontRef idx="minor">
                    <a:schemeClr val="tx1"/>
                  </a:fontRef>
                </p:style>
              </p:cxnSp>
              <p:cxnSp>
                <p:nvCxnSpPr>
                  <p:cNvPr id="48" name="Straight Connector 47"/>
                  <p:cNvCxnSpPr/>
                  <p:nvPr/>
                </p:nvCxnSpPr>
                <p:spPr>
                  <a:xfrm>
                    <a:off x="7499315" y="2411664"/>
                    <a:ext cx="0" cy="157879"/>
                  </a:xfrm>
                  <a:prstGeom prst="line">
                    <a:avLst/>
                  </a:prstGeom>
                  <a:ln w="57150" cmpd="sng">
                    <a:solidFill>
                      <a:srgbClr val="FF0080"/>
                    </a:solidFill>
                  </a:ln>
                  <a:effectLst/>
                </p:spPr>
                <p:style>
                  <a:lnRef idx="2">
                    <a:schemeClr val="accent1"/>
                  </a:lnRef>
                  <a:fillRef idx="0">
                    <a:schemeClr val="accent1"/>
                  </a:fillRef>
                  <a:effectRef idx="1">
                    <a:schemeClr val="accent1"/>
                  </a:effectRef>
                  <a:fontRef idx="minor">
                    <a:schemeClr val="tx1"/>
                  </a:fontRef>
                </p:style>
              </p:cxnSp>
              <p:cxnSp>
                <p:nvCxnSpPr>
                  <p:cNvPr id="49" name="Straight Connector 48"/>
                  <p:cNvCxnSpPr/>
                  <p:nvPr/>
                </p:nvCxnSpPr>
                <p:spPr>
                  <a:xfrm>
                    <a:off x="7369380" y="2401729"/>
                    <a:ext cx="0" cy="157879"/>
                  </a:xfrm>
                  <a:prstGeom prst="line">
                    <a:avLst/>
                  </a:prstGeom>
                  <a:ln w="57150" cmpd="sng">
                    <a:solidFill>
                      <a:srgbClr val="FF0080"/>
                    </a:solidFill>
                  </a:ln>
                  <a:effectLst/>
                </p:spPr>
                <p:style>
                  <a:lnRef idx="2">
                    <a:schemeClr val="accent1"/>
                  </a:lnRef>
                  <a:fillRef idx="0">
                    <a:schemeClr val="accent1"/>
                  </a:fillRef>
                  <a:effectRef idx="1">
                    <a:schemeClr val="accent1"/>
                  </a:effectRef>
                  <a:fontRef idx="minor">
                    <a:schemeClr val="tx1"/>
                  </a:fontRef>
                </p:style>
              </p:cxnSp>
              <p:cxnSp>
                <p:nvCxnSpPr>
                  <p:cNvPr id="50" name="Straight Connector 49"/>
                  <p:cNvCxnSpPr/>
                  <p:nvPr/>
                </p:nvCxnSpPr>
                <p:spPr>
                  <a:xfrm>
                    <a:off x="7232131" y="2361755"/>
                    <a:ext cx="0" cy="157879"/>
                  </a:xfrm>
                  <a:prstGeom prst="line">
                    <a:avLst/>
                  </a:prstGeom>
                  <a:ln w="57150" cmpd="sng">
                    <a:solidFill>
                      <a:schemeClr val="accent2">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51" name="Straight Connector 50"/>
                  <p:cNvCxnSpPr/>
                  <p:nvPr/>
                </p:nvCxnSpPr>
                <p:spPr>
                  <a:xfrm>
                    <a:off x="7093824" y="2322789"/>
                    <a:ext cx="0" cy="157879"/>
                  </a:xfrm>
                  <a:prstGeom prst="line">
                    <a:avLst/>
                  </a:prstGeom>
                  <a:ln w="57150" cmpd="sng">
                    <a:solidFill>
                      <a:srgbClr val="FF0080"/>
                    </a:solidFill>
                  </a:ln>
                  <a:effectLst/>
                </p:spPr>
                <p:style>
                  <a:lnRef idx="2">
                    <a:schemeClr val="accent1"/>
                  </a:lnRef>
                  <a:fillRef idx="0">
                    <a:schemeClr val="accent1"/>
                  </a:fillRef>
                  <a:effectRef idx="1">
                    <a:schemeClr val="accent1"/>
                  </a:effectRef>
                  <a:fontRef idx="minor">
                    <a:schemeClr val="tx1"/>
                  </a:fontRef>
                </p:style>
              </p:cxnSp>
              <p:cxnSp>
                <p:nvCxnSpPr>
                  <p:cNvPr id="52" name="Straight Connector 51"/>
                  <p:cNvCxnSpPr/>
                  <p:nvPr/>
                </p:nvCxnSpPr>
                <p:spPr>
                  <a:xfrm>
                    <a:off x="6961031" y="2312854"/>
                    <a:ext cx="0" cy="157879"/>
                  </a:xfrm>
                  <a:prstGeom prst="line">
                    <a:avLst/>
                  </a:prstGeom>
                  <a:ln w="57150" cmpd="sng">
                    <a:solidFill>
                      <a:srgbClr val="FF6600"/>
                    </a:solidFill>
                  </a:ln>
                  <a:effectLst/>
                </p:spPr>
                <p:style>
                  <a:lnRef idx="2">
                    <a:schemeClr val="accent1"/>
                  </a:lnRef>
                  <a:fillRef idx="0">
                    <a:schemeClr val="accent1"/>
                  </a:fillRef>
                  <a:effectRef idx="1">
                    <a:schemeClr val="accent1"/>
                  </a:effectRef>
                  <a:fontRef idx="minor">
                    <a:schemeClr val="tx1"/>
                  </a:fontRef>
                </p:style>
              </p:cxnSp>
              <p:cxnSp>
                <p:nvCxnSpPr>
                  <p:cNvPr id="53" name="Straight Connector 52"/>
                  <p:cNvCxnSpPr/>
                  <p:nvPr/>
                </p:nvCxnSpPr>
                <p:spPr>
                  <a:xfrm>
                    <a:off x="8335152" y="2420576"/>
                    <a:ext cx="0" cy="157879"/>
                  </a:xfrm>
                  <a:prstGeom prst="line">
                    <a:avLst/>
                  </a:prstGeom>
                  <a:ln w="57150" cmpd="sng">
                    <a:solidFill>
                      <a:srgbClr val="FF0080"/>
                    </a:solidFill>
                  </a:ln>
                  <a:effectLst/>
                </p:spPr>
                <p:style>
                  <a:lnRef idx="2">
                    <a:schemeClr val="accent1"/>
                  </a:lnRef>
                  <a:fillRef idx="0">
                    <a:schemeClr val="accent1"/>
                  </a:fillRef>
                  <a:effectRef idx="1">
                    <a:schemeClr val="accent1"/>
                  </a:effectRef>
                  <a:fontRef idx="minor">
                    <a:schemeClr val="tx1"/>
                  </a:fontRef>
                </p:style>
              </p:cxnSp>
              <p:cxnSp>
                <p:nvCxnSpPr>
                  <p:cNvPr id="54" name="Straight Connector 53"/>
                  <p:cNvCxnSpPr/>
                  <p:nvPr/>
                </p:nvCxnSpPr>
                <p:spPr>
                  <a:xfrm>
                    <a:off x="8202359" y="2416120"/>
                    <a:ext cx="0" cy="157879"/>
                  </a:xfrm>
                  <a:prstGeom prst="line">
                    <a:avLst/>
                  </a:prstGeom>
                  <a:ln w="57150" cmpd="sng">
                    <a:solidFill>
                      <a:srgbClr val="FF6600"/>
                    </a:solidFill>
                  </a:ln>
                  <a:effectLst/>
                </p:spPr>
                <p:style>
                  <a:lnRef idx="2">
                    <a:schemeClr val="accent1"/>
                  </a:lnRef>
                  <a:fillRef idx="0">
                    <a:schemeClr val="accent1"/>
                  </a:fillRef>
                  <a:effectRef idx="1">
                    <a:schemeClr val="accent1"/>
                  </a:effectRef>
                  <a:fontRef idx="minor">
                    <a:schemeClr val="tx1"/>
                  </a:fontRef>
                </p:style>
              </p:cxnSp>
              <p:cxnSp>
                <p:nvCxnSpPr>
                  <p:cNvPr id="55" name="Straight Connector 54"/>
                  <p:cNvCxnSpPr/>
                  <p:nvPr/>
                </p:nvCxnSpPr>
                <p:spPr>
                  <a:xfrm>
                    <a:off x="8065110" y="2378425"/>
                    <a:ext cx="0" cy="157879"/>
                  </a:xfrm>
                  <a:prstGeom prst="line">
                    <a:avLst/>
                  </a:prstGeom>
                  <a:ln w="57150" cmpd="sng">
                    <a:solidFill>
                      <a:srgbClr val="000090"/>
                    </a:solidFill>
                  </a:ln>
                  <a:effectLst/>
                </p:spPr>
                <p:style>
                  <a:lnRef idx="2">
                    <a:schemeClr val="accent1"/>
                  </a:lnRef>
                  <a:fillRef idx="0">
                    <a:schemeClr val="accent1"/>
                  </a:fillRef>
                  <a:effectRef idx="1">
                    <a:schemeClr val="accent1"/>
                  </a:effectRef>
                  <a:fontRef idx="minor">
                    <a:schemeClr val="tx1"/>
                  </a:fontRef>
                </p:style>
              </p:cxnSp>
              <p:cxnSp>
                <p:nvCxnSpPr>
                  <p:cNvPr id="56" name="Straight Connector 55"/>
                  <p:cNvCxnSpPr/>
                  <p:nvPr/>
                </p:nvCxnSpPr>
                <p:spPr>
                  <a:xfrm>
                    <a:off x="7923406" y="2337180"/>
                    <a:ext cx="0" cy="157879"/>
                  </a:xfrm>
                  <a:prstGeom prst="line">
                    <a:avLst/>
                  </a:prstGeom>
                  <a:ln w="57150" cmpd="sng">
                    <a:solidFill>
                      <a:srgbClr val="FF6600"/>
                    </a:solidFill>
                  </a:ln>
                  <a:effectLst/>
                </p:spPr>
                <p:style>
                  <a:lnRef idx="2">
                    <a:schemeClr val="accent1"/>
                  </a:lnRef>
                  <a:fillRef idx="0">
                    <a:schemeClr val="accent1"/>
                  </a:fillRef>
                  <a:effectRef idx="1">
                    <a:schemeClr val="accent1"/>
                  </a:effectRef>
                  <a:fontRef idx="minor">
                    <a:schemeClr val="tx1"/>
                  </a:fontRef>
                </p:style>
              </p:cxnSp>
              <p:cxnSp>
                <p:nvCxnSpPr>
                  <p:cNvPr id="57" name="Straight Connector 56"/>
                  <p:cNvCxnSpPr/>
                  <p:nvPr/>
                </p:nvCxnSpPr>
                <p:spPr>
                  <a:xfrm>
                    <a:off x="7786157" y="2327245"/>
                    <a:ext cx="0" cy="157879"/>
                  </a:xfrm>
                  <a:prstGeom prst="line">
                    <a:avLst/>
                  </a:prstGeom>
                  <a:ln w="57150" cmpd="sng">
                    <a:solidFill>
                      <a:schemeClr val="accent2">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58" name="Straight Connector 57"/>
                  <p:cNvCxnSpPr/>
                  <p:nvPr/>
                </p:nvCxnSpPr>
                <p:spPr>
                  <a:xfrm>
                    <a:off x="6961031" y="2465254"/>
                    <a:ext cx="0" cy="157879"/>
                  </a:xfrm>
                  <a:prstGeom prst="line">
                    <a:avLst/>
                  </a:prstGeom>
                  <a:ln w="57150" cmpd="sng">
                    <a:solidFill>
                      <a:srgbClr val="FF0080"/>
                    </a:solidFill>
                  </a:ln>
                  <a:effectLst/>
                </p:spPr>
                <p:style>
                  <a:lnRef idx="2">
                    <a:schemeClr val="accent1"/>
                  </a:lnRef>
                  <a:fillRef idx="0">
                    <a:schemeClr val="accent1"/>
                  </a:fillRef>
                  <a:effectRef idx="1">
                    <a:schemeClr val="accent1"/>
                  </a:effectRef>
                  <a:fontRef idx="minor">
                    <a:schemeClr val="tx1"/>
                  </a:fontRef>
                </p:style>
              </p:cxnSp>
              <p:cxnSp>
                <p:nvCxnSpPr>
                  <p:cNvPr id="59" name="Straight Connector 58"/>
                  <p:cNvCxnSpPr/>
                  <p:nvPr/>
                </p:nvCxnSpPr>
                <p:spPr>
                  <a:xfrm>
                    <a:off x="7091151" y="2479518"/>
                    <a:ext cx="0" cy="157879"/>
                  </a:xfrm>
                  <a:prstGeom prst="line">
                    <a:avLst/>
                  </a:prstGeom>
                  <a:ln w="57150" cmpd="sng">
                    <a:solidFill>
                      <a:srgbClr val="FF6600"/>
                    </a:solidFill>
                  </a:ln>
                  <a:effectLst/>
                </p:spPr>
                <p:style>
                  <a:lnRef idx="2">
                    <a:schemeClr val="accent1"/>
                  </a:lnRef>
                  <a:fillRef idx="0">
                    <a:schemeClr val="accent1"/>
                  </a:fillRef>
                  <a:effectRef idx="1">
                    <a:schemeClr val="accent1"/>
                  </a:effectRef>
                  <a:fontRef idx="minor">
                    <a:schemeClr val="tx1"/>
                  </a:fontRef>
                </p:style>
              </p:cxnSp>
              <p:cxnSp>
                <p:nvCxnSpPr>
                  <p:cNvPr id="60" name="Straight Connector 59"/>
                  <p:cNvCxnSpPr/>
                  <p:nvPr/>
                </p:nvCxnSpPr>
                <p:spPr>
                  <a:xfrm>
                    <a:off x="7230183" y="2516062"/>
                    <a:ext cx="0" cy="157879"/>
                  </a:xfrm>
                  <a:prstGeom prst="line">
                    <a:avLst/>
                  </a:prstGeom>
                  <a:ln w="57150" cmpd="sng">
                    <a:solidFill>
                      <a:srgbClr val="000090"/>
                    </a:solidFill>
                  </a:ln>
                  <a:effectLst/>
                </p:spPr>
                <p:style>
                  <a:lnRef idx="2">
                    <a:schemeClr val="accent1"/>
                  </a:lnRef>
                  <a:fillRef idx="0">
                    <a:schemeClr val="accent1"/>
                  </a:fillRef>
                  <a:effectRef idx="1">
                    <a:schemeClr val="accent1"/>
                  </a:effectRef>
                  <a:fontRef idx="minor">
                    <a:schemeClr val="tx1"/>
                  </a:fontRef>
                </p:style>
              </p:cxnSp>
              <p:cxnSp>
                <p:nvCxnSpPr>
                  <p:cNvPr id="61" name="Straight Connector 60"/>
                  <p:cNvCxnSpPr/>
                  <p:nvPr/>
                </p:nvCxnSpPr>
                <p:spPr>
                  <a:xfrm>
                    <a:off x="7369380" y="2558457"/>
                    <a:ext cx="0" cy="157879"/>
                  </a:xfrm>
                  <a:prstGeom prst="line">
                    <a:avLst/>
                  </a:prstGeom>
                  <a:ln w="57150" cmpd="sng">
                    <a:solidFill>
                      <a:srgbClr val="FF6600"/>
                    </a:solidFill>
                  </a:ln>
                  <a:effectLst/>
                </p:spPr>
                <p:style>
                  <a:lnRef idx="2">
                    <a:schemeClr val="accent1"/>
                  </a:lnRef>
                  <a:fillRef idx="0">
                    <a:schemeClr val="accent1"/>
                  </a:fillRef>
                  <a:effectRef idx="1">
                    <a:schemeClr val="accent1"/>
                  </a:effectRef>
                  <a:fontRef idx="minor">
                    <a:schemeClr val="tx1"/>
                  </a:fontRef>
                </p:style>
              </p:cxnSp>
              <p:cxnSp>
                <p:nvCxnSpPr>
                  <p:cNvPr id="62" name="Straight Connector 61"/>
                  <p:cNvCxnSpPr/>
                  <p:nvPr/>
                </p:nvCxnSpPr>
                <p:spPr>
                  <a:xfrm>
                    <a:off x="7499315" y="2567622"/>
                    <a:ext cx="0" cy="157879"/>
                  </a:xfrm>
                  <a:prstGeom prst="line">
                    <a:avLst/>
                  </a:prstGeom>
                  <a:ln w="57150" cmpd="sng">
                    <a:solidFill>
                      <a:srgbClr val="FF6600"/>
                    </a:solidFill>
                  </a:ln>
                  <a:effectLst/>
                </p:spPr>
                <p:style>
                  <a:lnRef idx="2">
                    <a:schemeClr val="accent1"/>
                  </a:lnRef>
                  <a:fillRef idx="0">
                    <a:schemeClr val="accent1"/>
                  </a:fillRef>
                  <a:effectRef idx="1">
                    <a:schemeClr val="accent1"/>
                  </a:effectRef>
                  <a:fontRef idx="minor">
                    <a:schemeClr val="tx1"/>
                  </a:fontRef>
                </p:style>
              </p:cxnSp>
              <p:cxnSp>
                <p:nvCxnSpPr>
                  <p:cNvPr id="63" name="Straight Connector 62"/>
                  <p:cNvCxnSpPr/>
                  <p:nvPr/>
                </p:nvCxnSpPr>
                <p:spPr>
                  <a:xfrm>
                    <a:off x="7786157" y="2480668"/>
                    <a:ext cx="0" cy="157879"/>
                  </a:xfrm>
                  <a:prstGeom prst="line">
                    <a:avLst/>
                  </a:prstGeom>
                  <a:ln w="57150" cmpd="sng">
                    <a:solidFill>
                      <a:srgbClr val="000090"/>
                    </a:solidFill>
                  </a:ln>
                  <a:effectLst/>
                </p:spPr>
                <p:style>
                  <a:lnRef idx="2">
                    <a:schemeClr val="accent1"/>
                  </a:lnRef>
                  <a:fillRef idx="0">
                    <a:schemeClr val="accent1"/>
                  </a:fillRef>
                  <a:effectRef idx="1">
                    <a:schemeClr val="accent1"/>
                  </a:effectRef>
                  <a:fontRef idx="minor">
                    <a:schemeClr val="tx1"/>
                  </a:fontRef>
                </p:style>
              </p:cxnSp>
              <p:cxnSp>
                <p:nvCxnSpPr>
                  <p:cNvPr id="64" name="Straight Connector 63"/>
                  <p:cNvCxnSpPr/>
                  <p:nvPr/>
                </p:nvCxnSpPr>
                <p:spPr>
                  <a:xfrm>
                    <a:off x="7923406" y="2490603"/>
                    <a:ext cx="0" cy="157879"/>
                  </a:xfrm>
                  <a:prstGeom prst="line">
                    <a:avLst/>
                  </a:prstGeom>
                  <a:ln w="57150" cmpd="sng">
                    <a:solidFill>
                      <a:srgbClr val="FF0080"/>
                    </a:solidFill>
                  </a:ln>
                  <a:effectLst/>
                </p:spPr>
                <p:style>
                  <a:lnRef idx="2">
                    <a:schemeClr val="accent1"/>
                  </a:lnRef>
                  <a:fillRef idx="0">
                    <a:schemeClr val="accent1"/>
                  </a:fillRef>
                  <a:effectRef idx="1">
                    <a:schemeClr val="accent1"/>
                  </a:effectRef>
                  <a:fontRef idx="minor">
                    <a:schemeClr val="tx1"/>
                  </a:fontRef>
                </p:style>
              </p:cxnSp>
              <p:cxnSp>
                <p:nvCxnSpPr>
                  <p:cNvPr id="65" name="Straight Connector 64"/>
                  <p:cNvCxnSpPr/>
                  <p:nvPr/>
                </p:nvCxnSpPr>
                <p:spPr>
                  <a:xfrm>
                    <a:off x="8062438" y="2536059"/>
                    <a:ext cx="0" cy="157879"/>
                  </a:xfrm>
                  <a:prstGeom prst="line">
                    <a:avLst/>
                  </a:prstGeom>
                  <a:ln w="57150" cmpd="sng">
                    <a:solidFill>
                      <a:schemeClr val="accent2">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66" name="Straight Connector 65"/>
                  <p:cNvCxnSpPr/>
                  <p:nvPr/>
                </p:nvCxnSpPr>
                <p:spPr>
                  <a:xfrm>
                    <a:off x="8201470" y="2572603"/>
                    <a:ext cx="0" cy="157879"/>
                  </a:xfrm>
                  <a:prstGeom prst="line">
                    <a:avLst/>
                  </a:prstGeom>
                  <a:ln w="57150" cmpd="sng">
                    <a:solidFill>
                      <a:srgbClr val="FF0080"/>
                    </a:solidFill>
                  </a:ln>
                  <a:effectLst/>
                </p:spPr>
                <p:style>
                  <a:lnRef idx="2">
                    <a:schemeClr val="accent1"/>
                  </a:lnRef>
                  <a:fillRef idx="0">
                    <a:schemeClr val="accent1"/>
                  </a:fillRef>
                  <a:effectRef idx="1">
                    <a:schemeClr val="accent1"/>
                  </a:effectRef>
                  <a:fontRef idx="minor">
                    <a:schemeClr val="tx1"/>
                  </a:fontRef>
                </p:style>
              </p:cxnSp>
              <p:cxnSp>
                <p:nvCxnSpPr>
                  <p:cNvPr id="67" name="Straight Connector 66"/>
                  <p:cNvCxnSpPr/>
                  <p:nvPr/>
                </p:nvCxnSpPr>
                <p:spPr>
                  <a:xfrm>
                    <a:off x="8334653" y="2576998"/>
                    <a:ext cx="0" cy="157879"/>
                  </a:xfrm>
                  <a:prstGeom prst="line">
                    <a:avLst/>
                  </a:prstGeom>
                  <a:ln w="57150" cmpd="sng">
                    <a:solidFill>
                      <a:srgbClr val="FF6600"/>
                    </a:solidFill>
                  </a:ln>
                  <a:effectLst/>
                </p:spPr>
                <p:style>
                  <a:lnRef idx="2">
                    <a:schemeClr val="accent1"/>
                  </a:lnRef>
                  <a:fillRef idx="0">
                    <a:schemeClr val="accent1"/>
                  </a:fillRef>
                  <a:effectRef idx="1">
                    <a:schemeClr val="accent1"/>
                  </a:effectRef>
                  <a:fontRef idx="minor">
                    <a:schemeClr val="tx1"/>
                  </a:fontRef>
                </p:style>
              </p:cxnSp>
            </p:grpSp>
            <p:sp>
              <p:nvSpPr>
                <p:cNvPr id="40" name="Bent-Up Arrow 39"/>
                <p:cNvSpPr/>
                <p:nvPr/>
              </p:nvSpPr>
              <p:spPr>
                <a:xfrm rot="5400000" flipH="1">
                  <a:off x="8262017" y="1880108"/>
                  <a:ext cx="286842" cy="228585"/>
                </a:xfrm>
                <a:prstGeom prst="bentUpArrow">
                  <a:avLst/>
                </a:prstGeom>
                <a:solidFill>
                  <a:schemeClr val="tx1"/>
                </a:solidFill>
                <a:ln w="31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70" name="Group 69"/>
              <p:cNvGrpSpPr/>
              <p:nvPr/>
            </p:nvGrpSpPr>
            <p:grpSpPr>
              <a:xfrm>
                <a:off x="3544424" y="3537374"/>
                <a:ext cx="1803088" cy="462047"/>
                <a:chOff x="5547187" y="2199125"/>
                <a:chExt cx="1803088" cy="462047"/>
              </a:xfrm>
            </p:grpSpPr>
            <p:sp>
              <p:nvSpPr>
                <p:cNvPr id="71" name="Oval 70"/>
                <p:cNvSpPr/>
                <p:nvPr/>
              </p:nvSpPr>
              <p:spPr>
                <a:xfrm>
                  <a:off x="6206269" y="2199125"/>
                  <a:ext cx="493133" cy="462047"/>
                </a:xfrm>
                <a:prstGeom prst="ellipse">
                  <a:avLst/>
                </a:prstGeom>
                <a:solidFill>
                  <a:srgbClr val="FF4A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2" name="TextBox 71"/>
                <p:cNvSpPr txBox="1"/>
                <p:nvPr/>
              </p:nvSpPr>
              <p:spPr>
                <a:xfrm>
                  <a:off x="5547187" y="2273276"/>
                  <a:ext cx="1803088" cy="276999"/>
                </a:xfrm>
                <a:prstGeom prst="rect">
                  <a:avLst/>
                </a:prstGeom>
                <a:noFill/>
              </p:spPr>
              <p:txBody>
                <a:bodyPr wrap="square" rtlCol="0">
                  <a:spAutoFit/>
                </a:bodyPr>
                <a:lstStyle/>
                <a:p>
                  <a:pPr algn="ctr"/>
                  <a:r>
                    <a:rPr lang="en-US" sz="1200" b="1" dirty="0" smtClean="0">
                      <a:latin typeface="Helvetica"/>
                      <a:cs typeface="Helvetica"/>
                    </a:rPr>
                    <a:t>NRF2</a:t>
                  </a:r>
                  <a:endParaRPr lang="en-US" sz="1200" b="1" dirty="0">
                    <a:latin typeface="Helvetica"/>
                    <a:cs typeface="Helvetica"/>
                  </a:endParaRPr>
                </a:p>
              </p:txBody>
            </p:sp>
          </p:grpSp>
        </p:grpSp>
        <p:cxnSp>
          <p:nvCxnSpPr>
            <p:cNvPr id="74" name="Straight Arrow Connector 73"/>
            <p:cNvCxnSpPr/>
            <p:nvPr/>
          </p:nvCxnSpPr>
          <p:spPr bwMode="auto">
            <a:xfrm>
              <a:off x="4511270" y="1600200"/>
              <a:ext cx="0" cy="381000"/>
            </a:xfrm>
            <a:prstGeom prst="straightConnector1">
              <a:avLst/>
            </a:prstGeom>
            <a:solidFill>
              <a:schemeClr val="accent1"/>
            </a:solidFill>
            <a:ln w="19050" cap="flat" cmpd="sng" algn="ctr">
              <a:solidFill>
                <a:schemeClr val="tx1"/>
              </a:solidFill>
              <a:prstDash val="solid"/>
              <a:round/>
              <a:headEnd type="none" w="med" len="med"/>
              <a:tailEnd type="arrow"/>
            </a:ln>
            <a:effectLst/>
          </p:spPr>
        </p:cxnSp>
        <p:grpSp>
          <p:nvGrpSpPr>
            <p:cNvPr id="85" name="Group 84"/>
            <p:cNvGrpSpPr/>
            <p:nvPr/>
          </p:nvGrpSpPr>
          <p:grpSpPr>
            <a:xfrm>
              <a:off x="3607112" y="2006346"/>
              <a:ext cx="1803088" cy="910392"/>
              <a:chOff x="3413125" y="2223168"/>
              <a:chExt cx="1803088" cy="910392"/>
            </a:xfrm>
          </p:grpSpPr>
          <p:grpSp>
            <p:nvGrpSpPr>
              <p:cNvPr id="77" name="Group 76"/>
              <p:cNvGrpSpPr/>
              <p:nvPr/>
            </p:nvGrpSpPr>
            <p:grpSpPr>
              <a:xfrm>
                <a:off x="3580897" y="2305050"/>
                <a:ext cx="1453438" cy="445809"/>
                <a:chOff x="3575069" y="2307708"/>
                <a:chExt cx="1803088" cy="507982"/>
              </a:xfrm>
            </p:grpSpPr>
            <p:sp>
              <p:nvSpPr>
                <p:cNvPr id="75" name="Oval 74"/>
                <p:cNvSpPr/>
                <p:nvPr/>
              </p:nvSpPr>
              <p:spPr>
                <a:xfrm>
                  <a:off x="4165152" y="2307708"/>
                  <a:ext cx="623988" cy="507982"/>
                </a:xfrm>
                <a:prstGeom prst="ellipse">
                  <a:avLst/>
                </a:prstGeom>
                <a:solidFill>
                  <a:srgbClr val="FF4A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6" name="TextBox 75"/>
                <p:cNvSpPr txBox="1"/>
                <p:nvPr/>
              </p:nvSpPr>
              <p:spPr>
                <a:xfrm>
                  <a:off x="3575069" y="2383163"/>
                  <a:ext cx="1803088" cy="315630"/>
                </a:xfrm>
                <a:prstGeom prst="rect">
                  <a:avLst/>
                </a:prstGeom>
                <a:noFill/>
              </p:spPr>
              <p:txBody>
                <a:bodyPr wrap="square" rtlCol="0">
                  <a:spAutoFit/>
                </a:bodyPr>
                <a:lstStyle/>
                <a:p>
                  <a:pPr algn="ctr"/>
                  <a:r>
                    <a:rPr lang="en-US" sz="1200" b="1" dirty="0" smtClean="0">
                      <a:latin typeface="Helvetica"/>
                      <a:cs typeface="Helvetica"/>
                    </a:rPr>
                    <a:t>NRF2</a:t>
                  </a:r>
                  <a:endParaRPr lang="en-US" sz="1200" b="1" dirty="0">
                    <a:latin typeface="Helvetica"/>
                    <a:cs typeface="Helvetica"/>
                  </a:endParaRPr>
                </a:p>
              </p:txBody>
            </p:sp>
          </p:grpSp>
          <p:grpSp>
            <p:nvGrpSpPr>
              <p:cNvPr id="84" name="Group 83"/>
              <p:cNvGrpSpPr/>
              <p:nvPr/>
            </p:nvGrpSpPr>
            <p:grpSpPr>
              <a:xfrm>
                <a:off x="3413125" y="2616563"/>
                <a:ext cx="1803088" cy="408057"/>
                <a:chOff x="3413125" y="2616563"/>
                <a:chExt cx="1803088" cy="408057"/>
              </a:xfrm>
            </p:grpSpPr>
            <p:sp>
              <p:nvSpPr>
                <p:cNvPr id="78" name="Chord 77"/>
                <p:cNvSpPr/>
                <p:nvPr/>
              </p:nvSpPr>
              <p:spPr bwMode="auto">
                <a:xfrm rot="17506303">
                  <a:off x="4091858" y="2523576"/>
                  <a:ext cx="408057" cy="594031"/>
                </a:xfrm>
                <a:prstGeom prst="chord">
                  <a:avLst/>
                </a:prstGeom>
                <a:solidFill>
                  <a:srgbClr val="3399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3399FF"/>
                    </a:solidFill>
                    <a:effectLst/>
                    <a:latin typeface="Helvetica" pitchFamily="31" charset="0"/>
                  </a:endParaRPr>
                </a:p>
              </p:txBody>
            </p:sp>
            <p:sp>
              <p:nvSpPr>
                <p:cNvPr id="79" name="TextBox 78"/>
                <p:cNvSpPr txBox="1"/>
                <p:nvPr/>
              </p:nvSpPr>
              <p:spPr>
                <a:xfrm>
                  <a:off x="3413125" y="2700160"/>
                  <a:ext cx="1803088" cy="276999"/>
                </a:xfrm>
                <a:prstGeom prst="rect">
                  <a:avLst/>
                </a:prstGeom>
                <a:noFill/>
              </p:spPr>
              <p:txBody>
                <a:bodyPr wrap="square" rtlCol="0">
                  <a:spAutoFit/>
                </a:bodyPr>
                <a:lstStyle/>
                <a:p>
                  <a:pPr algn="ctr"/>
                  <a:r>
                    <a:rPr lang="en-US" sz="1200" b="1" dirty="0" smtClean="0">
                      <a:latin typeface="Helvetica"/>
                      <a:cs typeface="Helvetica"/>
                    </a:rPr>
                    <a:t>KEAP1</a:t>
                  </a:r>
                  <a:endParaRPr lang="en-US" sz="1200" b="1" dirty="0">
                    <a:latin typeface="Helvetica"/>
                    <a:cs typeface="Helvetica"/>
                  </a:endParaRPr>
                </a:p>
              </p:txBody>
            </p:sp>
          </p:grpSp>
          <p:sp>
            <p:nvSpPr>
              <p:cNvPr id="80" name="Oval 79"/>
              <p:cNvSpPr/>
              <p:nvPr/>
            </p:nvSpPr>
            <p:spPr bwMode="auto">
              <a:xfrm>
                <a:off x="3922296" y="2223168"/>
                <a:ext cx="814944" cy="910392"/>
              </a:xfrm>
              <a:prstGeom prst="ellips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Helvetica" pitchFamily="31" charset="0"/>
                </a:endParaRPr>
              </a:p>
            </p:txBody>
          </p:sp>
          <p:sp>
            <p:nvSpPr>
              <p:cNvPr id="81" name="Oval 80"/>
              <p:cNvSpPr/>
              <p:nvPr/>
            </p:nvSpPr>
            <p:spPr bwMode="auto">
              <a:xfrm>
                <a:off x="3975768" y="2272631"/>
                <a:ext cx="701598" cy="815473"/>
              </a:xfrm>
              <a:prstGeom prst="ellips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Helvetica" pitchFamily="31" charset="0"/>
                </a:endParaRPr>
              </a:p>
            </p:txBody>
          </p:sp>
        </p:grpSp>
        <p:sp>
          <p:nvSpPr>
            <p:cNvPr id="82" name="Rectangle 81"/>
            <p:cNvSpPr/>
            <p:nvPr/>
          </p:nvSpPr>
          <p:spPr bwMode="auto">
            <a:xfrm>
              <a:off x="-195531" y="3505200"/>
              <a:ext cx="8534400" cy="116304"/>
            </a:xfrm>
            <a:prstGeom prst="rect">
              <a:avLst/>
            </a:prstGeom>
            <a:solidFill>
              <a:schemeClr val="bg2">
                <a:lumMod val="60000"/>
                <a:lumOff val="4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Helvetica" pitchFamily="31" charset="0"/>
              </a:endParaRPr>
            </a:p>
          </p:txBody>
        </p:sp>
        <p:sp>
          <p:nvSpPr>
            <p:cNvPr id="83" name="Rectangle 82"/>
            <p:cNvSpPr/>
            <p:nvPr/>
          </p:nvSpPr>
          <p:spPr bwMode="auto">
            <a:xfrm>
              <a:off x="-195531" y="655048"/>
              <a:ext cx="8534400" cy="116304"/>
            </a:xfrm>
            <a:prstGeom prst="rect">
              <a:avLst/>
            </a:prstGeom>
            <a:solidFill>
              <a:schemeClr val="bg2">
                <a:lumMod val="60000"/>
                <a:lumOff val="4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Helvetica" pitchFamily="31" charset="0"/>
              </a:endParaRPr>
            </a:p>
          </p:txBody>
        </p:sp>
        <p:sp>
          <p:nvSpPr>
            <p:cNvPr id="88" name="TextBox 87"/>
            <p:cNvSpPr txBox="1"/>
            <p:nvPr/>
          </p:nvSpPr>
          <p:spPr>
            <a:xfrm>
              <a:off x="-150627" y="770827"/>
              <a:ext cx="1453438" cy="276999"/>
            </a:xfrm>
            <a:prstGeom prst="rect">
              <a:avLst/>
            </a:prstGeom>
            <a:noFill/>
          </p:spPr>
          <p:txBody>
            <a:bodyPr wrap="square" rtlCol="0">
              <a:spAutoFit/>
            </a:bodyPr>
            <a:lstStyle/>
            <a:p>
              <a:r>
                <a:rPr lang="en-US" sz="1200" b="1" dirty="0" smtClean="0">
                  <a:latin typeface="Helvetica"/>
                  <a:cs typeface="Helvetica"/>
                </a:rPr>
                <a:t>Cytoplasm</a:t>
              </a:r>
              <a:endParaRPr lang="en-US" sz="1200" b="1" dirty="0">
                <a:latin typeface="Helvetica"/>
                <a:cs typeface="Helvetica"/>
              </a:endParaRPr>
            </a:p>
          </p:txBody>
        </p:sp>
        <p:sp>
          <p:nvSpPr>
            <p:cNvPr id="89" name="TextBox 88"/>
            <p:cNvSpPr txBox="1"/>
            <p:nvPr/>
          </p:nvSpPr>
          <p:spPr>
            <a:xfrm>
              <a:off x="-150627" y="3625986"/>
              <a:ext cx="1453438" cy="276999"/>
            </a:xfrm>
            <a:prstGeom prst="rect">
              <a:avLst/>
            </a:prstGeom>
            <a:noFill/>
          </p:spPr>
          <p:txBody>
            <a:bodyPr wrap="square" rtlCol="0">
              <a:spAutoFit/>
            </a:bodyPr>
            <a:lstStyle/>
            <a:p>
              <a:r>
                <a:rPr lang="en-US" sz="1200" b="1" dirty="0" smtClean="0">
                  <a:latin typeface="Helvetica"/>
                  <a:cs typeface="Helvetica"/>
                </a:rPr>
                <a:t>Nucleus</a:t>
              </a:r>
              <a:endParaRPr lang="en-US" sz="1200" b="1" dirty="0">
                <a:latin typeface="Helvetica"/>
                <a:cs typeface="Helvetica"/>
              </a:endParaRPr>
            </a:p>
          </p:txBody>
        </p:sp>
        <p:cxnSp>
          <p:nvCxnSpPr>
            <p:cNvPr id="90" name="Straight Arrow Connector 89"/>
            <p:cNvCxnSpPr/>
            <p:nvPr/>
          </p:nvCxnSpPr>
          <p:spPr bwMode="auto">
            <a:xfrm flipH="1">
              <a:off x="2667000" y="2438400"/>
              <a:ext cx="1334126" cy="0"/>
            </a:xfrm>
            <a:prstGeom prst="straightConnector1">
              <a:avLst/>
            </a:prstGeom>
            <a:solidFill>
              <a:schemeClr val="accent1"/>
            </a:solidFill>
            <a:ln w="19050" cap="flat" cmpd="sng" algn="ctr">
              <a:solidFill>
                <a:schemeClr val="tx1"/>
              </a:solidFill>
              <a:prstDash val="solid"/>
              <a:round/>
              <a:headEnd type="none" w="med" len="med"/>
              <a:tailEnd type="arrow"/>
            </a:ln>
            <a:effectLst/>
          </p:spPr>
        </p:cxnSp>
        <p:grpSp>
          <p:nvGrpSpPr>
            <p:cNvPr id="115" name="Group 114"/>
            <p:cNvGrpSpPr/>
            <p:nvPr/>
          </p:nvGrpSpPr>
          <p:grpSpPr>
            <a:xfrm>
              <a:off x="1473512" y="2204953"/>
              <a:ext cx="1803088" cy="462047"/>
              <a:chOff x="457200" y="2514600"/>
              <a:chExt cx="1803088" cy="462047"/>
            </a:xfrm>
          </p:grpSpPr>
          <p:sp>
            <p:nvSpPr>
              <p:cNvPr id="92" name="Oval 91"/>
              <p:cNvSpPr/>
              <p:nvPr/>
            </p:nvSpPr>
            <p:spPr>
              <a:xfrm>
                <a:off x="1105568" y="2514600"/>
                <a:ext cx="517359" cy="462047"/>
              </a:xfrm>
              <a:prstGeom prst="ellipse">
                <a:avLst/>
              </a:prstGeom>
              <a:solidFill>
                <a:srgbClr val="FF4A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3" name="TextBox 92"/>
              <p:cNvSpPr txBox="1"/>
              <p:nvPr/>
            </p:nvSpPr>
            <p:spPr>
              <a:xfrm>
                <a:off x="457200" y="2603397"/>
                <a:ext cx="1803088" cy="276999"/>
              </a:xfrm>
              <a:prstGeom prst="rect">
                <a:avLst/>
              </a:prstGeom>
              <a:noFill/>
            </p:spPr>
            <p:txBody>
              <a:bodyPr wrap="square" rtlCol="0">
                <a:spAutoFit/>
              </a:bodyPr>
              <a:lstStyle/>
              <a:p>
                <a:pPr algn="ctr"/>
                <a:r>
                  <a:rPr lang="en-US" sz="1200" b="1" dirty="0" smtClean="0">
                    <a:latin typeface="Helvetica"/>
                    <a:cs typeface="Helvetica"/>
                  </a:rPr>
                  <a:t>NRF2</a:t>
                </a:r>
                <a:endParaRPr lang="en-US" sz="1200" b="1" dirty="0">
                  <a:latin typeface="Helvetica"/>
                  <a:cs typeface="Helvetica"/>
                </a:endParaRPr>
              </a:p>
            </p:txBody>
          </p:sp>
        </p:grpSp>
        <p:cxnSp>
          <p:nvCxnSpPr>
            <p:cNvPr id="98" name="Straight Connector 97"/>
            <p:cNvCxnSpPr>
              <a:stCxn id="94" idx="3"/>
              <a:endCxn id="94" idx="3"/>
            </p:cNvCxnSpPr>
            <p:nvPr/>
          </p:nvCxnSpPr>
          <p:spPr bwMode="auto">
            <a:xfrm>
              <a:off x="2520950" y="2097958"/>
              <a:ext cx="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grpSp>
          <p:nvGrpSpPr>
            <p:cNvPr id="121" name="Group 120"/>
            <p:cNvGrpSpPr/>
            <p:nvPr/>
          </p:nvGrpSpPr>
          <p:grpSpPr>
            <a:xfrm>
              <a:off x="2362200" y="1216511"/>
              <a:ext cx="1134415" cy="780565"/>
              <a:chOff x="2362200" y="1216511"/>
              <a:chExt cx="1134415" cy="780565"/>
            </a:xfrm>
          </p:grpSpPr>
          <p:cxnSp>
            <p:nvCxnSpPr>
              <p:cNvPr id="96" name="Straight Connector 95"/>
              <p:cNvCxnSpPr/>
              <p:nvPr/>
            </p:nvCxnSpPr>
            <p:spPr bwMode="auto">
              <a:xfrm>
                <a:off x="2438069" y="1216511"/>
                <a:ext cx="331" cy="777655"/>
              </a:xfrm>
              <a:prstGeom prst="line">
                <a:avLst/>
              </a:prstGeom>
              <a:solidFill>
                <a:schemeClr val="accent1"/>
              </a:solidFill>
              <a:ln w="19050" cap="flat" cmpd="sng" algn="ctr">
                <a:solidFill>
                  <a:schemeClr val="tx1"/>
                </a:solidFill>
                <a:prstDash val="solid"/>
                <a:round/>
                <a:headEnd type="none" w="med" len="med"/>
                <a:tailEnd type="none" w="med" len="med"/>
              </a:ln>
              <a:effectLst/>
            </p:spPr>
          </p:cxnSp>
          <p:cxnSp>
            <p:nvCxnSpPr>
              <p:cNvPr id="99" name="Straight Connector 98"/>
              <p:cNvCxnSpPr/>
              <p:nvPr/>
            </p:nvCxnSpPr>
            <p:spPr bwMode="auto">
              <a:xfrm>
                <a:off x="2362200" y="1997075"/>
                <a:ext cx="152400" cy="1"/>
              </a:xfrm>
              <a:prstGeom prst="line">
                <a:avLst/>
              </a:prstGeom>
              <a:solidFill>
                <a:schemeClr val="accent1"/>
              </a:solidFill>
              <a:ln w="19050" cap="flat" cmpd="sng" algn="ctr">
                <a:solidFill>
                  <a:schemeClr val="tx1"/>
                </a:solidFill>
                <a:prstDash val="solid"/>
                <a:round/>
                <a:headEnd type="none" w="med" len="med"/>
                <a:tailEnd type="none" w="med" len="med"/>
              </a:ln>
              <a:effectLst/>
            </p:spPr>
          </p:cxnSp>
          <p:cxnSp>
            <p:nvCxnSpPr>
              <p:cNvPr id="103" name="Straight Connector 102"/>
              <p:cNvCxnSpPr/>
              <p:nvPr/>
            </p:nvCxnSpPr>
            <p:spPr bwMode="auto">
              <a:xfrm flipH="1">
                <a:off x="2438400" y="1219200"/>
                <a:ext cx="1058215" cy="0"/>
              </a:xfrm>
              <a:prstGeom prst="line">
                <a:avLst/>
              </a:prstGeom>
              <a:solidFill>
                <a:schemeClr val="accent1"/>
              </a:solidFill>
              <a:ln w="19050" cap="flat" cmpd="sng" algn="ctr">
                <a:solidFill>
                  <a:schemeClr val="tx1"/>
                </a:solidFill>
                <a:prstDash val="solid"/>
                <a:round/>
                <a:headEnd type="none" w="med" len="med"/>
                <a:tailEnd type="none" w="med" len="med"/>
              </a:ln>
              <a:effectLst/>
            </p:spPr>
          </p:cxnSp>
        </p:grpSp>
        <p:grpSp>
          <p:nvGrpSpPr>
            <p:cNvPr id="117" name="Group 116"/>
            <p:cNvGrpSpPr/>
            <p:nvPr/>
          </p:nvGrpSpPr>
          <p:grpSpPr>
            <a:xfrm>
              <a:off x="2063750" y="1974847"/>
              <a:ext cx="457200" cy="246221"/>
              <a:chOff x="831070" y="2206513"/>
              <a:chExt cx="499982" cy="254903"/>
            </a:xfrm>
          </p:grpSpPr>
          <p:sp>
            <p:nvSpPr>
              <p:cNvPr id="94" name="TextBox 93"/>
              <p:cNvSpPr txBox="1"/>
              <p:nvPr/>
            </p:nvSpPr>
            <p:spPr>
              <a:xfrm>
                <a:off x="831070" y="2206513"/>
                <a:ext cx="499982" cy="254903"/>
              </a:xfrm>
              <a:prstGeom prst="rect">
                <a:avLst/>
              </a:prstGeom>
              <a:noFill/>
            </p:spPr>
            <p:txBody>
              <a:bodyPr wrap="square" rtlCol="0">
                <a:spAutoFit/>
              </a:bodyPr>
              <a:lstStyle/>
              <a:p>
                <a:pPr algn="ctr"/>
                <a:r>
                  <a:rPr lang="en-US" sz="1000" dirty="0" err="1" smtClean="0">
                    <a:latin typeface="Helvetica"/>
                    <a:cs typeface="Helvetica"/>
                  </a:rPr>
                  <a:t>Ub</a:t>
                </a:r>
                <a:endParaRPr lang="en-US" sz="1000" dirty="0">
                  <a:latin typeface="Helvetica"/>
                  <a:cs typeface="Helvetica"/>
                </a:endParaRPr>
              </a:p>
            </p:txBody>
          </p:sp>
          <p:sp>
            <p:nvSpPr>
              <p:cNvPr id="116" name="Oval 115"/>
              <p:cNvSpPr/>
              <p:nvPr/>
            </p:nvSpPr>
            <p:spPr bwMode="auto">
              <a:xfrm>
                <a:off x="955385" y="2226513"/>
                <a:ext cx="252456" cy="228310"/>
              </a:xfrm>
              <a:prstGeom prst="ellips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Helvetica" pitchFamily="31" charset="0"/>
                </a:endParaRPr>
              </a:p>
            </p:txBody>
          </p:sp>
        </p:grpSp>
        <p:cxnSp>
          <p:nvCxnSpPr>
            <p:cNvPr id="125" name="Straight Arrow Connector 124"/>
            <p:cNvCxnSpPr/>
            <p:nvPr/>
          </p:nvCxnSpPr>
          <p:spPr bwMode="auto">
            <a:xfrm flipH="1">
              <a:off x="1384173" y="2438400"/>
              <a:ext cx="685800" cy="0"/>
            </a:xfrm>
            <a:prstGeom prst="straightConnector1">
              <a:avLst/>
            </a:prstGeom>
            <a:solidFill>
              <a:schemeClr val="accent1"/>
            </a:solidFill>
            <a:ln w="19050" cap="flat" cmpd="sng" algn="ctr">
              <a:solidFill>
                <a:schemeClr val="tx1"/>
              </a:solidFill>
              <a:prstDash val="solid"/>
              <a:round/>
              <a:headEnd type="none" w="med" len="med"/>
              <a:tailEnd type="arrow"/>
            </a:ln>
            <a:effectLst/>
          </p:spPr>
        </p:cxnSp>
        <p:grpSp>
          <p:nvGrpSpPr>
            <p:cNvPr id="135" name="Group 134"/>
            <p:cNvGrpSpPr/>
            <p:nvPr/>
          </p:nvGrpSpPr>
          <p:grpSpPr>
            <a:xfrm>
              <a:off x="254312" y="2160668"/>
              <a:ext cx="1803088" cy="528557"/>
              <a:chOff x="228600" y="2401333"/>
              <a:chExt cx="1803088" cy="528557"/>
            </a:xfrm>
          </p:grpSpPr>
          <p:grpSp>
            <p:nvGrpSpPr>
              <p:cNvPr id="122" name="Group 121"/>
              <p:cNvGrpSpPr/>
              <p:nvPr/>
            </p:nvGrpSpPr>
            <p:grpSpPr>
              <a:xfrm>
                <a:off x="228600" y="2522349"/>
                <a:ext cx="1803088" cy="295349"/>
                <a:chOff x="457200" y="2598549"/>
                <a:chExt cx="1803088" cy="295349"/>
              </a:xfrm>
            </p:grpSpPr>
            <p:sp>
              <p:nvSpPr>
                <p:cNvPr id="123" name="Oval 122"/>
                <p:cNvSpPr/>
                <p:nvPr/>
              </p:nvSpPr>
              <p:spPr>
                <a:xfrm>
                  <a:off x="1219201" y="2598549"/>
                  <a:ext cx="304800" cy="295349"/>
                </a:xfrm>
                <a:prstGeom prst="ellipse">
                  <a:avLst/>
                </a:prstGeom>
                <a:solidFill>
                  <a:schemeClr val="accent3">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4" name="TextBox 123"/>
                <p:cNvSpPr txBox="1"/>
                <p:nvPr/>
              </p:nvSpPr>
              <p:spPr>
                <a:xfrm>
                  <a:off x="457200" y="2603397"/>
                  <a:ext cx="1803088" cy="276999"/>
                </a:xfrm>
                <a:prstGeom prst="rect">
                  <a:avLst/>
                </a:prstGeom>
                <a:noFill/>
              </p:spPr>
              <p:txBody>
                <a:bodyPr wrap="square" rtlCol="0">
                  <a:spAutoFit/>
                </a:bodyPr>
                <a:lstStyle/>
                <a:p>
                  <a:pPr algn="ctr"/>
                  <a:r>
                    <a:rPr lang="en-US" sz="1200" b="1" dirty="0" smtClean="0">
                      <a:latin typeface="Helvetica"/>
                      <a:cs typeface="Helvetica"/>
                    </a:rPr>
                    <a:t>NRF2</a:t>
                  </a:r>
                  <a:endParaRPr lang="en-US" sz="1200" b="1" dirty="0">
                    <a:latin typeface="Helvetica"/>
                    <a:cs typeface="Helvetica"/>
                  </a:endParaRPr>
                </a:p>
              </p:txBody>
            </p:sp>
          </p:grpSp>
          <p:cxnSp>
            <p:nvCxnSpPr>
              <p:cNvPr id="127" name="Straight Connector 126"/>
              <p:cNvCxnSpPr/>
              <p:nvPr/>
            </p:nvCxnSpPr>
            <p:spPr bwMode="auto">
              <a:xfrm>
                <a:off x="990600" y="2401333"/>
                <a:ext cx="304800" cy="528557"/>
              </a:xfrm>
              <a:prstGeom prst="line">
                <a:avLst/>
              </a:prstGeom>
              <a:solidFill>
                <a:schemeClr val="accent1"/>
              </a:solidFill>
              <a:ln w="9525" cap="flat" cmpd="sng" algn="ctr">
                <a:solidFill>
                  <a:schemeClr val="tx1"/>
                </a:solidFill>
                <a:prstDash val="solid"/>
                <a:round/>
                <a:headEnd type="none" w="med" len="med"/>
                <a:tailEnd type="none" w="med" len="med"/>
              </a:ln>
              <a:effectLst/>
            </p:spPr>
          </p:cxnSp>
        </p:grpSp>
        <p:cxnSp>
          <p:nvCxnSpPr>
            <p:cNvPr id="137" name="Straight Arrow Connector 136"/>
            <p:cNvCxnSpPr/>
            <p:nvPr/>
          </p:nvCxnSpPr>
          <p:spPr bwMode="auto">
            <a:xfrm>
              <a:off x="4495800" y="2971800"/>
              <a:ext cx="5945" cy="1900730"/>
            </a:xfrm>
            <a:prstGeom prst="straightConnector1">
              <a:avLst/>
            </a:prstGeom>
            <a:solidFill>
              <a:schemeClr val="accent1"/>
            </a:solidFill>
            <a:ln w="19050" cap="flat" cmpd="sng" algn="ctr">
              <a:solidFill>
                <a:schemeClr val="tx1"/>
              </a:solidFill>
              <a:prstDash val="solid"/>
              <a:round/>
              <a:headEnd type="none" w="med" len="med"/>
              <a:tailEnd type="arrow"/>
            </a:ln>
            <a:effectLst/>
          </p:spPr>
        </p:cxnSp>
        <p:grpSp>
          <p:nvGrpSpPr>
            <p:cNvPr id="147" name="Group 146"/>
            <p:cNvGrpSpPr/>
            <p:nvPr/>
          </p:nvGrpSpPr>
          <p:grpSpPr>
            <a:xfrm>
              <a:off x="4497776" y="2819400"/>
              <a:ext cx="664921" cy="525105"/>
              <a:chOff x="4512301" y="3071489"/>
              <a:chExt cx="664921" cy="525105"/>
            </a:xfrm>
          </p:grpSpPr>
          <p:sp>
            <p:nvSpPr>
              <p:cNvPr id="139" name="Arc 138"/>
              <p:cNvSpPr/>
              <p:nvPr/>
            </p:nvSpPr>
            <p:spPr bwMode="auto">
              <a:xfrm rot="11489930">
                <a:off x="4512301" y="3071489"/>
                <a:ext cx="664921" cy="525105"/>
              </a:xfrm>
              <a:prstGeom prst="arc">
                <a:avLst/>
              </a:prstGeom>
              <a:no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Helvetica" pitchFamily="31" charset="0"/>
                </a:endParaRPr>
              </a:p>
            </p:txBody>
          </p:sp>
          <p:cxnSp>
            <p:nvCxnSpPr>
              <p:cNvPr id="145" name="Straight Arrow Connector 144"/>
              <p:cNvCxnSpPr/>
              <p:nvPr/>
            </p:nvCxnSpPr>
            <p:spPr bwMode="auto">
              <a:xfrm>
                <a:off x="4787423" y="3591324"/>
                <a:ext cx="165556" cy="0"/>
              </a:xfrm>
              <a:prstGeom prst="straightConnector1">
                <a:avLst/>
              </a:prstGeom>
              <a:solidFill>
                <a:schemeClr val="accent1"/>
              </a:solidFill>
              <a:ln w="19050" cap="flat" cmpd="sng" algn="ctr">
                <a:solidFill>
                  <a:schemeClr val="tx1"/>
                </a:solidFill>
                <a:prstDash val="solid"/>
                <a:round/>
                <a:headEnd type="none" w="med" len="med"/>
                <a:tailEnd type="arrow"/>
              </a:ln>
              <a:effectLst/>
            </p:spPr>
          </p:cxnSp>
        </p:grpSp>
        <p:grpSp>
          <p:nvGrpSpPr>
            <p:cNvPr id="231" name="Group 230"/>
            <p:cNvGrpSpPr/>
            <p:nvPr/>
          </p:nvGrpSpPr>
          <p:grpSpPr>
            <a:xfrm>
              <a:off x="4336117" y="3048000"/>
              <a:ext cx="1803088" cy="408057"/>
              <a:chOff x="4369112" y="3367530"/>
              <a:chExt cx="1803088" cy="408057"/>
            </a:xfrm>
          </p:grpSpPr>
          <p:sp>
            <p:nvSpPr>
              <p:cNvPr id="148" name="Chord 147"/>
              <p:cNvSpPr/>
              <p:nvPr/>
            </p:nvSpPr>
            <p:spPr bwMode="auto">
              <a:xfrm rot="17506303">
                <a:off x="5047845" y="3274543"/>
                <a:ext cx="408057" cy="594031"/>
              </a:xfrm>
              <a:prstGeom prst="chord">
                <a:avLst/>
              </a:prstGeom>
              <a:solidFill>
                <a:srgbClr val="3399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3399FF"/>
                  </a:solidFill>
                  <a:effectLst/>
                  <a:latin typeface="Helvetica" pitchFamily="31" charset="0"/>
                </a:endParaRPr>
              </a:p>
            </p:txBody>
          </p:sp>
          <p:sp>
            <p:nvSpPr>
              <p:cNvPr id="149" name="TextBox 148"/>
              <p:cNvSpPr txBox="1"/>
              <p:nvPr/>
            </p:nvSpPr>
            <p:spPr>
              <a:xfrm>
                <a:off x="4369112" y="3451127"/>
                <a:ext cx="1803088" cy="276999"/>
              </a:xfrm>
              <a:prstGeom prst="rect">
                <a:avLst/>
              </a:prstGeom>
              <a:noFill/>
            </p:spPr>
            <p:txBody>
              <a:bodyPr wrap="square" rtlCol="0">
                <a:spAutoFit/>
              </a:bodyPr>
              <a:lstStyle/>
              <a:p>
                <a:pPr algn="ctr"/>
                <a:r>
                  <a:rPr lang="en-US" sz="1200" b="1" dirty="0" smtClean="0">
                    <a:latin typeface="Helvetica"/>
                    <a:cs typeface="Helvetica"/>
                  </a:rPr>
                  <a:t>KEAP1</a:t>
                </a:r>
                <a:endParaRPr lang="en-US" sz="1200" b="1" dirty="0">
                  <a:latin typeface="Helvetica"/>
                  <a:cs typeface="Helvetica"/>
                </a:endParaRPr>
              </a:p>
            </p:txBody>
          </p:sp>
        </p:grpSp>
        <p:cxnSp>
          <p:nvCxnSpPr>
            <p:cNvPr id="150" name="Straight Arrow Connector 149"/>
            <p:cNvCxnSpPr/>
            <p:nvPr/>
          </p:nvCxnSpPr>
          <p:spPr bwMode="auto">
            <a:xfrm flipH="1">
              <a:off x="3438286" y="5769357"/>
              <a:ext cx="371714" cy="269981"/>
            </a:xfrm>
            <a:prstGeom prst="straightConnector1">
              <a:avLst/>
            </a:prstGeom>
            <a:solidFill>
              <a:schemeClr val="accent1"/>
            </a:solidFill>
            <a:ln w="19050" cap="flat" cmpd="sng" algn="ctr">
              <a:solidFill>
                <a:schemeClr val="tx1"/>
              </a:solidFill>
              <a:prstDash val="solid"/>
              <a:round/>
              <a:headEnd type="none" w="med" len="med"/>
              <a:tailEnd type="arrow"/>
            </a:ln>
            <a:effectLst/>
          </p:spPr>
        </p:cxnSp>
        <p:cxnSp>
          <p:nvCxnSpPr>
            <p:cNvPr id="166" name="Straight Arrow Connector 165"/>
            <p:cNvCxnSpPr/>
            <p:nvPr/>
          </p:nvCxnSpPr>
          <p:spPr bwMode="auto">
            <a:xfrm>
              <a:off x="4231124" y="4736896"/>
              <a:ext cx="220985" cy="124029"/>
            </a:xfrm>
            <a:prstGeom prst="straightConnector1">
              <a:avLst/>
            </a:prstGeom>
            <a:solidFill>
              <a:schemeClr val="accent1"/>
            </a:solidFill>
            <a:ln w="19050" cap="flat" cmpd="sng" algn="ctr">
              <a:solidFill>
                <a:schemeClr val="tx1"/>
              </a:solidFill>
              <a:prstDash val="solid"/>
              <a:round/>
              <a:headEnd type="none" w="med" len="med"/>
              <a:tailEnd type="arrow"/>
            </a:ln>
            <a:effectLst/>
          </p:spPr>
        </p:cxnSp>
        <p:grpSp>
          <p:nvGrpSpPr>
            <p:cNvPr id="177" name="Group 176"/>
            <p:cNvGrpSpPr/>
            <p:nvPr/>
          </p:nvGrpSpPr>
          <p:grpSpPr>
            <a:xfrm>
              <a:off x="3810001" y="3635220"/>
              <a:ext cx="533399" cy="434787"/>
              <a:chOff x="2774578" y="4248090"/>
              <a:chExt cx="533399" cy="488805"/>
            </a:xfrm>
          </p:grpSpPr>
          <p:sp>
            <p:nvSpPr>
              <p:cNvPr id="175" name="Isosceles Triangle 174"/>
              <p:cNvSpPr/>
              <p:nvPr/>
            </p:nvSpPr>
            <p:spPr bwMode="auto">
              <a:xfrm rot="10800000">
                <a:off x="2819400" y="4267199"/>
                <a:ext cx="457199" cy="469696"/>
              </a:xfrm>
              <a:prstGeom prst="triangle">
                <a:avLst/>
              </a:prstGeom>
              <a:solidFill>
                <a:srgbClr val="00FFCC"/>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Helvetica" pitchFamily="31" charset="0"/>
                </a:endParaRPr>
              </a:p>
            </p:txBody>
          </p:sp>
          <p:sp>
            <p:nvSpPr>
              <p:cNvPr id="176" name="TextBox 175"/>
              <p:cNvSpPr txBox="1"/>
              <p:nvPr/>
            </p:nvSpPr>
            <p:spPr>
              <a:xfrm>
                <a:off x="2774578" y="4248090"/>
                <a:ext cx="533399" cy="400110"/>
              </a:xfrm>
              <a:prstGeom prst="rect">
                <a:avLst/>
              </a:prstGeom>
              <a:noFill/>
            </p:spPr>
            <p:txBody>
              <a:bodyPr wrap="square" rtlCol="0">
                <a:spAutoFit/>
              </a:bodyPr>
              <a:lstStyle/>
              <a:p>
                <a:pPr algn="ctr"/>
                <a:r>
                  <a:rPr lang="en-US" sz="1000" b="1" dirty="0" smtClean="0">
                    <a:latin typeface="Helvetica"/>
                    <a:cs typeface="Helvetica"/>
                  </a:rPr>
                  <a:t>ERK 1/2</a:t>
                </a:r>
                <a:endParaRPr lang="en-US" sz="1000" b="1" dirty="0">
                  <a:latin typeface="Helvetica"/>
                  <a:cs typeface="Helvetica"/>
                </a:endParaRPr>
              </a:p>
            </p:txBody>
          </p:sp>
        </p:grpSp>
        <p:cxnSp>
          <p:nvCxnSpPr>
            <p:cNvPr id="178" name="Straight Arrow Connector 177"/>
            <p:cNvCxnSpPr>
              <a:endCxn id="164" idx="0"/>
            </p:cNvCxnSpPr>
            <p:nvPr/>
          </p:nvCxnSpPr>
          <p:spPr bwMode="auto">
            <a:xfrm>
              <a:off x="4083422" y="4101095"/>
              <a:ext cx="9378" cy="377084"/>
            </a:xfrm>
            <a:prstGeom prst="straightConnector1">
              <a:avLst/>
            </a:prstGeom>
            <a:solidFill>
              <a:schemeClr val="accent1"/>
            </a:solidFill>
            <a:ln w="19050" cap="flat" cmpd="sng" algn="ctr">
              <a:solidFill>
                <a:schemeClr val="tx1"/>
              </a:solidFill>
              <a:prstDash val="solid"/>
              <a:round/>
              <a:headEnd type="none" w="med" len="med"/>
              <a:tailEnd type="arrow"/>
            </a:ln>
            <a:effectLst/>
          </p:spPr>
        </p:cxnSp>
        <p:grpSp>
          <p:nvGrpSpPr>
            <p:cNvPr id="188" name="Group 187"/>
            <p:cNvGrpSpPr/>
            <p:nvPr/>
          </p:nvGrpSpPr>
          <p:grpSpPr>
            <a:xfrm>
              <a:off x="5025072" y="4309162"/>
              <a:ext cx="533399" cy="328454"/>
              <a:chOff x="4975680" y="4244520"/>
              <a:chExt cx="533399" cy="328454"/>
            </a:xfrm>
          </p:grpSpPr>
          <p:sp>
            <p:nvSpPr>
              <p:cNvPr id="186" name="Oval 185"/>
              <p:cNvSpPr/>
              <p:nvPr/>
            </p:nvSpPr>
            <p:spPr bwMode="auto">
              <a:xfrm>
                <a:off x="5088011" y="4244520"/>
                <a:ext cx="322189" cy="328454"/>
              </a:xfrm>
              <a:prstGeom prst="ellipse">
                <a:avLst/>
              </a:prstGeom>
              <a:solidFill>
                <a:srgbClr val="FFFF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Helvetica" pitchFamily="31" charset="0"/>
                </a:endParaRPr>
              </a:p>
            </p:txBody>
          </p:sp>
          <p:sp>
            <p:nvSpPr>
              <p:cNvPr id="187" name="TextBox 186"/>
              <p:cNvSpPr txBox="1"/>
              <p:nvPr/>
            </p:nvSpPr>
            <p:spPr>
              <a:xfrm>
                <a:off x="4975680" y="4280419"/>
                <a:ext cx="533399" cy="246221"/>
              </a:xfrm>
              <a:prstGeom prst="rect">
                <a:avLst/>
              </a:prstGeom>
              <a:noFill/>
            </p:spPr>
            <p:txBody>
              <a:bodyPr wrap="square" rtlCol="0">
                <a:spAutoFit/>
              </a:bodyPr>
              <a:lstStyle/>
              <a:p>
                <a:pPr algn="ctr"/>
                <a:r>
                  <a:rPr lang="en-US" sz="1000" b="1" dirty="0" smtClean="0">
                    <a:latin typeface="Helvetica"/>
                    <a:cs typeface="Helvetica"/>
                  </a:rPr>
                  <a:t>Jun</a:t>
                </a:r>
                <a:endParaRPr lang="en-US" sz="1000" b="1" dirty="0">
                  <a:latin typeface="Helvetica"/>
                  <a:cs typeface="Helvetica"/>
                </a:endParaRPr>
              </a:p>
            </p:txBody>
          </p:sp>
        </p:grpSp>
        <p:cxnSp>
          <p:nvCxnSpPr>
            <p:cNvPr id="189" name="Straight Arrow Connector 188"/>
            <p:cNvCxnSpPr/>
            <p:nvPr/>
          </p:nvCxnSpPr>
          <p:spPr bwMode="auto">
            <a:xfrm flipH="1">
              <a:off x="4589591" y="4568825"/>
              <a:ext cx="541209" cy="291005"/>
            </a:xfrm>
            <a:prstGeom prst="straightConnector1">
              <a:avLst/>
            </a:prstGeom>
            <a:solidFill>
              <a:schemeClr val="accent1"/>
            </a:solidFill>
            <a:ln w="19050" cap="flat" cmpd="sng" algn="ctr">
              <a:solidFill>
                <a:schemeClr val="tx1"/>
              </a:solidFill>
              <a:prstDash val="solid"/>
              <a:round/>
              <a:headEnd type="none" w="med" len="med"/>
              <a:tailEnd type="arrow"/>
            </a:ln>
            <a:effectLst/>
          </p:spPr>
        </p:cxnSp>
        <p:grpSp>
          <p:nvGrpSpPr>
            <p:cNvPr id="195" name="Group 194"/>
            <p:cNvGrpSpPr/>
            <p:nvPr/>
          </p:nvGrpSpPr>
          <p:grpSpPr>
            <a:xfrm>
              <a:off x="4525936" y="4038600"/>
              <a:ext cx="533399" cy="246221"/>
              <a:chOff x="4525936" y="4250244"/>
              <a:chExt cx="533399" cy="246221"/>
            </a:xfrm>
          </p:grpSpPr>
          <p:sp>
            <p:nvSpPr>
              <p:cNvPr id="193" name="Regular Pentagon 192"/>
              <p:cNvSpPr/>
              <p:nvPr/>
            </p:nvSpPr>
            <p:spPr bwMode="auto">
              <a:xfrm>
                <a:off x="4572000" y="4267200"/>
                <a:ext cx="453072" cy="212828"/>
              </a:xfrm>
              <a:prstGeom prst="pentagon">
                <a:avLst/>
              </a:prstGeom>
              <a:solidFill>
                <a:srgbClr val="CC3333"/>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Helvetica" pitchFamily="31" charset="0"/>
                </a:endParaRPr>
              </a:p>
            </p:txBody>
          </p:sp>
          <p:sp>
            <p:nvSpPr>
              <p:cNvPr id="194" name="TextBox 193"/>
              <p:cNvSpPr txBox="1"/>
              <p:nvPr/>
            </p:nvSpPr>
            <p:spPr>
              <a:xfrm>
                <a:off x="4525936" y="4250244"/>
                <a:ext cx="533399" cy="246221"/>
              </a:xfrm>
              <a:prstGeom prst="rect">
                <a:avLst/>
              </a:prstGeom>
              <a:noFill/>
            </p:spPr>
            <p:txBody>
              <a:bodyPr wrap="square" rtlCol="0">
                <a:spAutoFit/>
              </a:bodyPr>
              <a:lstStyle/>
              <a:p>
                <a:pPr algn="ctr"/>
                <a:r>
                  <a:rPr lang="en-US" sz="1000" b="1" dirty="0" smtClean="0">
                    <a:latin typeface="Helvetica"/>
                    <a:cs typeface="Helvetica"/>
                  </a:rPr>
                  <a:t>ATF4</a:t>
                </a:r>
                <a:endParaRPr lang="en-US" sz="1000" b="1" dirty="0">
                  <a:latin typeface="Helvetica"/>
                  <a:cs typeface="Helvetica"/>
                </a:endParaRPr>
              </a:p>
            </p:txBody>
          </p:sp>
        </p:grpSp>
        <p:cxnSp>
          <p:nvCxnSpPr>
            <p:cNvPr id="196" name="Straight Arrow Connector 195"/>
            <p:cNvCxnSpPr/>
            <p:nvPr/>
          </p:nvCxnSpPr>
          <p:spPr bwMode="auto">
            <a:xfrm flipH="1">
              <a:off x="4546602" y="4309162"/>
              <a:ext cx="234460" cy="551763"/>
            </a:xfrm>
            <a:prstGeom prst="straightConnector1">
              <a:avLst/>
            </a:prstGeom>
            <a:solidFill>
              <a:schemeClr val="accent1"/>
            </a:solidFill>
            <a:ln w="19050" cap="flat" cmpd="sng" algn="ctr">
              <a:solidFill>
                <a:schemeClr val="tx1"/>
              </a:solidFill>
              <a:prstDash val="solid"/>
              <a:round/>
              <a:headEnd type="none" w="med" len="med"/>
              <a:tailEnd type="arrow"/>
            </a:ln>
            <a:effectLst/>
          </p:spPr>
        </p:cxnSp>
        <p:grpSp>
          <p:nvGrpSpPr>
            <p:cNvPr id="208" name="Group 207"/>
            <p:cNvGrpSpPr/>
            <p:nvPr/>
          </p:nvGrpSpPr>
          <p:grpSpPr>
            <a:xfrm>
              <a:off x="2325245" y="4980091"/>
              <a:ext cx="639718" cy="246221"/>
              <a:chOff x="2334817" y="4901163"/>
              <a:chExt cx="639718" cy="246221"/>
            </a:xfrm>
          </p:grpSpPr>
          <p:sp>
            <p:nvSpPr>
              <p:cNvPr id="206" name="Rectangle 205"/>
              <p:cNvSpPr/>
              <p:nvPr/>
            </p:nvSpPr>
            <p:spPr bwMode="auto">
              <a:xfrm>
                <a:off x="2438400" y="4914191"/>
                <a:ext cx="457200" cy="224573"/>
              </a:xfrm>
              <a:prstGeom prst="rect">
                <a:avLst/>
              </a:prstGeom>
              <a:solidFill>
                <a:srgbClr val="66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Helvetica" pitchFamily="31" charset="0"/>
                </a:endParaRPr>
              </a:p>
            </p:txBody>
          </p:sp>
          <p:sp>
            <p:nvSpPr>
              <p:cNvPr id="207" name="TextBox 206"/>
              <p:cNvSpPr txBox="1"/>
              <p:nvPr/>
            </p:nvSpPr>
            <p:spPr>
              <a:xfrm>
                <a:off x="2334817" y="4901163"/>
                <a:ext cx="639718" cy="246221"/>
              </a:xfrm>
              <a:prstGeom prst="rect">
                <a:avLst/>
              </a:prstGeom>
              <a:noFill/>
            </p:spPr>
            <p:txBody>
              <a:bodyPr wrap="square" rtlCol="0">
                <a:spAutoFit/>
              </a:bodyPr>
              <a:lstStyle/>
              <a:p>
                <a:pPr algn="ctr"/>
                <a:r>
                  <a:rPr lang="en-US" sz="1000" b="1" dirty="0">
                    <a:latin typeface="Helvetica"/>
                    <a:cs typeface="Helvetica"/>
                  </a:rPr>
                  <a:t>c</a:t>
                </a:r>
                <a:r>
                  <a:rPr lang="en-US" sz="1000" b="1" dirty="0" smtClean="0">
                    <a:latin typeface="Helvetica"/>
                    <a:cs typeface="Helvetica"/>
                  </a:rPr>
                  <a:t>-MAF</a:t>
                </a:r>
                <a:endParaRPr lang="en-US" sz="1000" b="1" dirty="0">
                  <a:latin typeface="Helvetica"/>
                  <a:cs typeface="Helvetica"/>
                </a:endParaRPr>
              </a:p>
            </p:txBody>
          </p:sp>
        </p:grpSp>
        <p:grpSp>
          <p:nvGrpSpPr>
            <p:cNvPr id="209" name="Group 208"/>
            <p:cNvGrpSpPr/>
            <p:nvPr/>
          </p:nvGrpSpPr>
          <p:grpSpPr>
            <a:xfrm rot="16200000">
              <a:off x="3505840" y="4455921"/>
              <a:ext cx="108448" cy="1317983"/>
              <a:chOff x="2362200" y="1216511"/>
              <a:chExt cx="152400" cy="780565"/>
            </a:xfrm>
          </p:grpSpPr>
          <p:cxnSp>
            <p:nvCxnSpPr>
              <p:cNvPr id="210" name="Straight Connector 209"/>
              <p:cNvCxnSpPr/>
              <p:nvPr/>
            </p:nvCxnSpPr>
            <p:spPr bwMode="auto">
              <a:xfrm>
                <a:off x="2438069" y="1216511"/>
                <a:ext cx="331" cy="777655"/>
              </a:xfrm>
              <a:prstGeom prst="line">
                <a:avLst/>
              </a:prstGeom>
              <a:solidFill>
                <a:schemeClr val="accent1"/>
              </a:solidFill>
              <a:ln w="19050" cap="flat" cmpd="sng" algn="ctr">
                <a:solidFill>
                  <a:schemeClr val="tx1"/>
                </a:solidFill>
                <a:prstDash val="solid"/>
                <a:round/>
                <a:headEnd type="none" w="med" len="med"/>
                <a:tailEnd type="none" w="med" len="med"/>
              </a:ln>
              <a:effectLst/>
            </p:spPr>
          </p:cxnSp>
          <p:cxnSp>
            <p:nvCxnSpPr>
              <p:cNvPr id="211" name="Straight Connector 210"/>
              <p:cNvCxnSpPr/>
              <p:nvPr/>
            </p:nvCxnSpPr>
            <p:spPr bwMode="auto">
              <a:xfrm>
                <a:off x="2362200" y="1997075"/>
                <a:ext cx="152400" cy="1"/>
              </a:xfrm>
              <a:prstGeom prst="line">
                <a:avLst/>
              </a:prstGeom>
              <a:solidFill>
                <a:schemeClr val="accent1"/>
              </a:solidFill>
              <a:ln w="19050" cap="flat" cmpd="sng" algn="ctr">
                <a:solidFill>
                  <a:schemeClr val="tx1"/>
                </a:solidFill>
                <a:prstDash val="solid"/>
                <a:round/>
                <a:headEnd type="none" w="med" len="med"/>
                <a:tailEnd type="none" w="med" len="med"/>
              </a:ln>
              <a:effectLst/>
            </p:spPr>
          </p:cxnSp>
        </p:grpSp>
        <p:grpSp>
          <p:nvGrpSpPr>
            <p:cNvPr id="226" name="Group 225"/>
            <p:cNvGrpSpPr/>
            <p:nvPr/>
          </p:nvGrpSpPr>
          <p:grpSpPr>
            <a:xfrm>
              <a:off x="2590800" y="4611076"/>
              <a:ext cx="639718" cy="306191"/>
              <a:chOff x="2606373" y="4598753"/>
              <a:chExt cx="639718" cy="306191"/>
            </a:xfrm>
          </p:grpSpPr>
          <p:sp>
            <p:nvSpPr>
              <p:cNvPr id="224" name="Oval 223"/>
              <p:cNvSpPr/>
              <p:nvPr/>
            </p:nvSpPr>
            <p:spPr bwMode="auto">
              <a:xfrm>
                <a:off x="2667001" y="4598753"/>
                <a:ext cx="502020" cy="306191"/>
              </a:xfrm>
              <a:prstGeom prst="ellipse">
                <a:avLst/>
              </a:prstGeom>
              <a:solidFill>
                <a:srgbClr val="FF3366"/>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Helvetica" pitchFamily="31" charset="0"/>
                </a:endParaRPr>
              </a:p>
            </p:txBody>
          </p:sp>
          <p:sp>
            <p:nvSpPr>
              <p:cNvPr id="225" name="TextBox 224"/>
              <p:cNvSpPr txBox="1"/>
              <p:nvPr/>
            </p:nvSpPr>
            <p:spPr>
              <a:xfrm>
                <a:off x="2606373" y="4623108"/>
                <a:ext cx="639718" cy="246221"/>
              </a:xfrm>
              <a:prstGeom prst="rect">
                <a:avLst/>
              </a:prstGeom>
              <a:noFill/>
            </p:spPr>
            <p:txBody>
              <a:bodyPr wrap="square" rtlCol="0">
                <a:spAutoFit/>
              </a:bodyPr>
              <a:lstStyle/>
              <a:p>
                <a:pPr algn="ctr"/>
                <a:r>
                  <a:rPr lang="en-US" sz="1000" b="1" dirty="0" smtClean="0">
                    <a:latin typeface="Helvetica"/>
                    <a:cs typeface="Helvetica"/>
                  </a:rPr>
                  <a:t>FRA1</a:t>
                </a:r>
                <a:endParaRPr lang="en-US" sz="1000" b="1" dirty="0">
                  <a:latin typeface="Helvetica"/>
                  <a:cs typeface="Helvetica"/>
                </a:endParaRPr>
              </a:p>
            </p:txBody>
          </p:sp>
        </p:grpSp>
        <p:grpSp>
          <p:nvGrpSpPr>
            <p:cNvPr id="227" name="Group 226"/>
            <p:cNvGrpSpPr/>
            <p:nvPr/>
          </p:nvGrpSpPr>
          <p:grpSpPr>
            <a:xfrm rot="16881749">
              <a:off x="3649401" y="4393102"/>
              <a:ext cx="110279" cy="1082290"/>
              <a:chOff x="2362200" y="1216511"/>
              <a:chExt cx="152400" cy="780565"/>
            </a:xfrm>
          </p:grpSpPr>
          <p:cxnSp>
            <p:nvCxnSpPr>
              <p:cNvPr id="228" name="Straight Connector 227"/>
              <p:cNvCxnSpPr/>
              <p:nvPr/>
            </p:nvCxnSpPr>
            <p:spPr bwMode="auto">
              <a:xfrm>
                <a:off x="2438069" y="1216511"/>
                <a:ext cx="331" cy="777655"/>
              </a:xfrm>
              <a:prstGeom prst="line">
                <a:avLst/>
              </a:prstGeom>
              <a:solidFill>
                <a:schemeClr val="accent1"/>
              </a:solidFill>
              <a:ln w="19050" cap="flat" cmpd="sng" algn="ctr">
                <a:solidFill>
                  <a:schemeClr val="tx1"/>
                </a:solidFill>
                <a:prstDash val="solid"/>
                <a:round/>
                <a:headEnd type="none" w="med" len="med"/>
                <a:tailEnd type="none" w="med" len="med"/>
              </a:ln>
              <a:effectLst/>
            </p:spPr>
          </p:cxnSp>
          <p:cxnSp>
            <p:nvCxnSpPr>
              <p:cNvPr id="229" name="Straight Connector 228"/>
              <p:cNvCxnSpPr/>
              <p:nvPr/>
            </p:nvCxnSpPr>
            <p:spPr bwMode="auto">
              <a:xfrm>
                <a:off x="2362200" y="1997075"/>
                <a:ext cx="152400" cy="1"/>
              </a:xfrm>
              <a:prstGeom prst="line">
                <a:avLst/>
              </a:prstGeom>
              <a:solidFill>
                <a:schemeClr val="accent1"/>
              </a:solidFill>
              <a:ln w="19050" cap="flat" cmpd="sng" algn="ctr">
                <a:solidFill>
                  <a:schemeClr val="tx1"/>
                </a:solidFill>
                <a:prstDash val="solid"/>
                <a:round/>
                <a:headEnd type="none" w="med" len="med"/>
                <a:tailEnd type="none" w="med" len="med"/>
              </a:ln>
              <a:effectLst/>
            </p:spPr>
          </p:cxnSp>
        </p:grpSp>
        <p:grpSp>
          <p:nvGrpSpPr>
            <p:cNvPr id="243" name="Group 242"/>
            <p:cNvGrpSpPr/>
            <p:nvPr/>
          </p:nvGrpSpPr>
          <p:grpSpPr>
            <a:xfrm>
              <a:off x="2713893" y="4221670"/>
              <a:ext cx="781962" cy="350330"/>
              <a:chOff x="2479747" y="4598753"/>
              <a:chExt cx="889495" cy="263236"/>
            </a:xfrm>
          </p:grpSpPr>
          <p:sp>
            <p:nvSpPr>
              <p:cNvPr id="244" name="Oval 243"/>
              <p:cNvSpPr/>
              <p:nvPr/>
            </p:nvSpPr>
            <p:spPr bwMode="auto">
              <a:xfrm>
                <a:off x="2667001" y="4598753"/>
                <a:ext cx="502020" cy="251658"/>
              </a:xfrm>
              <a:prstGeom prst="ellipse">
                <a:avLst/>
              </a:prstGeom>
              <a:solidFill>
                <a:srgbClr val="FF99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Helvetica" pitchFamily="31" charset="0"/>
                </a:endParaRPr>
              </a:p>
            </p:txBody>
          </p:sp>
          <p:sp>
            <p:nvSpPr>
              <p:cNvPr id="245" name="TextBox 244"/>
              <p:cNvSpPr txBox="1"/>
              <p:nvPr/>
            </p:nvSpPr>
            <p:spPr>
              <a:xfrm>
                <a:off x="2479747" y="4615768"/>
                <a:ext cx="889495" cy="246221"/>
              </a:xfrm>
              <a:prstGeom prst="rect">
                <a:avLst/>
              </a:prstGeom>
              <a:noFill/>
            </p:spPr>
            <p:txBody>
              <a:bodyPr wrap="square" rtlCol="0">
                <a:spAutoFit/>
              </a:bodyPr>
              <a:lstStyle/>
              <a:p>
                <a:pPr algn="ctr"/>
                <a:r>
                  <a:rPr lang="en-US" sz="1000" b="1" dirty="0">
                    <a:latin typeface="Helvetica"/>
                    <a:cs typeface="Helvetica"/>
                  </a:rPr>
                  <a:t>c</a:t>
                </a:r>
                <a:r>
                  <a:rPr lang="en-US" sz="1000" b="1" dirty="0" smtClean="0">
                    <a:latin typeface="Helvetica"/>
                    <a:cs typeface="Helvetica"/>
                  </a:rPr>
                  <a:t>-</a:t>
                </a:r>
                <a:r>
                  <a:rPr lang="en-US" sz="1000" b="1" dirty="0" err="1" smtClean="0">
                    <a:latin typeface="Helvetica"/>
                    <a:cs typeface="Helvetica"/>
                  </a:rPr>
                  <a:t>Fos</a:t>
                </a:r>
                <a:endParaRPr lang="en-US" sz="1000" b="1" dirty="0">
                  <a:latin typeface="Helvetica"/>
                  <a:cs typeface="Helvetica"/>
                </a:endParaRPr>
              </a:p>
            </p:txBody>
          </p:sp>
        </p:grpSp>
        <p:grpSp>
          <p:nvGrpSpPr>
            <p:cNvPr id="246" name="Group 245"/>
            <p:cNvGrpSpPr/>
            <p:nvPr/>
          </p:nvGrpSpPr>
          <p:grpSpPr>
            <a:xfrm rot="17792840">
              <a:off x="3719162" y="4204702"/>
              <a:ext cx="133920" cy="1075377"/>
              <a:chOff x="2362200" y="1216511"/>
              <a:chExt cx="152400" cy="780565"/>
            </a:xfrm>
          </p:grpSpPr>
          <p:cxnSp>
            <p:nvCxnSpPr>
              <p:cNvPr id="247" name="Straight Connector 246"/>
              <p:cNvCxnSpPr/>
              <p:nvPr/>
            </p:nvCxnSpPr>
            <p:spPr bwMode="auto">
              <a:xfrm>
                <a:off x="2438069" y="1216511"/>
                <a:ext cx="331" cy="777655"/>
              </a:xfrm>
              <a:prstGeom prst="line">
                <a:avLst/>
              </a:prstGeom>
              <a:solidFill>
                <a:schemeClr val="accent1"/>
              </a:solidFill>
              <a:ln w="19050" cap="flat" cmpd="sng" algn="ctr">
                <a:solidFill>
                  <a:schemeClr val="tx1"/>
                </a:solidFill>
                <a:prstDash val="solid"/>
                <a:round/>
                <a:headEnd type="none" w="med" len="med"/>
                <a:tailEnd type="none" w="med" len="med"/>
              </a:ln>
              <a:effectLst/>
            </p:spPr>
          </p:cxnSp>
          <p:cxnSp>
            <p:nvCxnSpPr>
              <p:cNvPr id="248" name="Straight Connector 247"/>
              <p:cNvCxnSpPr/>
              <p:nvPr/>
            </p:nvCxnSpPr>
            <p:spPr bwMode="auto">
              <a:xfrm>
                <a:off x="2362200" y="1997075"/>
                <a:ext cx="152400" cy="1"/>
              </a:xfrm>
              <a:prstGeom prst="line">
                <a:avLst/>
              </a:prstGeom>
              <a:solidFill>
                <a:schemeClr val="accent1"/>
              </a:solidFill>
              <a:ln w="19050" cap="flat" cmpd="sng" algn="ctr">
                <a:solidFill>
                  <a:schemeClr val="tx1"/>
                </a:solidFill>
                <a:prstDash val="solid"/>
                <a:round/>
                <a:headEnd type="none" w="med" len="med"/>
                <a:tailEnd type="none" w="med" len="med"/>
              </a:ln>
              <a:effectLst/>
            </p:spPr>
          </p:cxnSp>
        </p:grpSp>
        <p:grpSp>
          <p:nvGrpSpPr>
            <p:cNvPr id="165" name="Group 164"/>
            <p:cNvGrpSpPr/>
            <p:nvPr/>
          </p:nvGrpSpPr>
          <p:grpSpPr>
            <a:xfrm>
              <a:off x="3525162" y="4478179"/>
              <a:ext cx="1135275" cy="246221"/>
              <a:chOff x="3442512" y="4563904"/>
              <a:chExt cx="1135275" cy="246221"/>
            </a:xfrm>
          </p:grpSpPr>
          <p:sp>
            <p:nvSpPr>
              <p:cNvPr id="163" name="Oval 162"/>
              <p:cNvSpPr/>
              <p:nvPr/>
            </p:nvSpPr>
            <p:spPr bwMode="auto">
              <a:xfrm>
                <a:off x="3618482" y="4586524"/>
                <a:ext cx="762000" cy="214076"/>
              </a:xfrm>
              <a:prstGeom prst="ellipse">
                <a:avLst/>
              </a:prstGeom>
              <a:solidFill>
                <a:srgbClr val="CCFFCC"/>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Helvetica" pitchFamily="31" charset="0"/>
                </a:endParaRPr>
              </a:p>
            </p:txBody>
          </p:sp>
          <p:sp>
            <p:nvSpPr>
              <p:cNvPr id="164" name="TextBox 163"/>
              <p:cNvSpPr txBox="1"/>
              <p:nvPr/>
            </p:nvSpPr>
            <p:spPr>
              <a:xfrm>
                <a:off x="3442512" y="4563904"/>
                <a:ext cx="1135275" cy="246221"/>
              </a:xfrm>
              <a:prstGeom prst="rect">
                <a:avLst/>
              </a:prstGeom>
              <a:noFill/>
            </p:spPr>
            <p:txBody>
              <a:bodyPr wrap="square" rtlCol="0">
                <a:spAutoFit/>
              </a:bodyPr>
              <a:lstStyle/>
              <a:p>
                <a:pPr algn="ctr"/>
                <a:r>
                  <a:rPr lang="en-US" sz="1000" b="1" dirty="0" smtClean="0">
                    <a:latin typeface="Helvetica"/>
                    <a:cs typeface="Helvetica"/>
                  </a:rPr>
                  <a:t>CBP/p300</a:t>
                </a:r>
                <a:endParaRPr lang="en-US" sz="1000" b="1" dirty="0">
                  <a:latin typeface="Helvetica"/>
                  <a:cs typeface="Helvetica"/>
                </a:endParaRPr>
              </a:p>
            </p:txBody>
          </p:sp>
        </p:grpSp>
        <p:grpSp>
          <p:nvGrpSpPr>
            <p:cNvPr id="251" name="Group 250"/>
            <p:cNvGrpSpPr/>
            <p:nvPr/>
          </p:nvGrpSpPr>
          <p:grpSpPr>
            <a:xfrm>
              <a:off x="2921720" y="5943600"/>
              <a:ext cx="639718" cy="457200"/>
              <a:chOff x="2403803" y="6019800"/>
              <a:chExt cx="639718" cy="457200"/>
            </a:xfrm>
          </p:grpSpPr>
          <p:sp>
            <p:nvSpPr>
              <p:cNvPr id="162" name="Diamond 161"/>
              <p:cNvSpPr/>
              <p:nvPr/>
            </p:nvSpPr>
            <p:spPr bwMode="auto">
              <a:xfrm>
                <a:off x="2438399" y="6019800"/>
                <a:ext cx="585584" cy="457200"/>
              </a:xfrm>
              <a:prstGeom prst="diamond">
                <a:avLst/>
              </a:prstGeom>
              <a:solidFill>
                <a:srgbClr val="008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Helvetica" pitchFamily="31" charset="0"/>
                </a:endParaRPr>
              </a:p>
            </p:txBody>
          </p:sp>
          <p:sp>
            <p:nvSpPr>
              <p:cNvPr id="250" name="TextBox 249"/>
              <p:cNvSpPr txBox="1"/>
              <p:nvPr/>
            </p:nvSpPr>
            <p:spPr>
              <a:xfrm>
                <a:off x="2403803" y="6115538"/>
                <a:ext cx="639718" cy="246221"/>
              </a:xfrm>
              <a:prstGeom prst="rect">
                <a:avLst/>
              </a:prstGeom>
              <a:noFill/>
            </p:spPr>
            <p:txBody>
              <a:bodyPr wrap="square" rtlCol="0">
                <a:spAutoFit/>
              </a:bodyPr>
              <a:lstStyle/>
              <a:p>
                <a:pPr algn="ctr"/>
                <a:r>
                  <a:rPr lang="en-US" sz="1000" b="1" dirty="0" smtClean="0">
                    <a:solidFill>
                      <a:srgbClr val="FFFFFF"/>
                    </a:solidFill>
                    <a:latin typeface="Helvetica"/>
                    <a:cs typeface="Helvetica"/>
                  </a:rPr>
                  <a:t>SOD</a:t>
                </a:r>
                <a:endParaRPr lang="en-US" sz="1000" b="1" dirty="0">
                  <a:solidFill>
                    <a:srgbClr val="FFFFFF"/>
                  </a:solidFill>
                  <a:latin typeface="Helvetica"/>
                  <a:cs typeface="Helvetica"/>
                </a:endParaRPr>
              </a:p>
            </p:txBody>
          </p:sp>
        </p:grpSp>
        <p:cxnSp>
          <p:nvCxnSpPr>
            <p:cNvPr id="252" name="Straight Arrow Connector 251"/>
            <p:cNvCxnSpPr/>
            <p:nvPr/>
          </p:nvCxnSpPr>
          <p:spPr bwMode="auto">
            <a:xfrm>
              <a:off x="4105031" y="5800969"/>
              <a:ext cx="0" cy="262666"/>
            </a:xfrm>
            <a:prstGeom prst="straightConnector1">
              <a:avLst/>
            </a:prstGeom>
            <a:solidFill>
              <a:schemeClr val="accent1"/>
            </a:solidFill>
            <a:ln w="19050" cap="flat" cmpd="sng" algn="ctr">
              <a:solidFill>
                <a:schemeClr val="tx1"/>
              </a:solidFill>
              <a:prstDash val="solid"/>
              <a:round/>
              <a:headEnd type="none" w="med" len="med"/>
              <a:tailEnd type="arrow"/>
            </a:ln>
            <a:effectLst/>
          </p:spPr>
        </p:cxnSp>
        <p:grpSp>
          <p:nvGrpSpPr>
            <p:cNvPr id="257" name="Group 256"/>
            <p:cNvGrpSpPr/>
            <p:nvPr/>
          </p:nvGrpSpPr>
          <p:grpSpPr>
            <a:xfrm>
              <a:off x="3707376" y="6141752"/>
              <a:ext cx="712224" cy="259048"/>
              <a:chOff x="3344678" y="6092907"/>
              <a:chExt cx="739967" cy="259048"/>
            </a:xfrm>
          </p:grpSpPr>
          <p:sp>
            <p:nvSpPr>
              <p:cNvPr id="255" name="Rectangle 254"/>
              <p:cNvSpPr/>
              <p:nvPr/>
            </p:nvSpPr>
            <p:spPr bwMode="auto">
              <a:xfrm>
                <a:off x="3383249" y="6092907"/>
                <a:ext cx="643130" cy="259048"/>
              </a:xfrm>
              <a:prstGeom prst="rect">
                <a:avLst/>
              </a:prstGeom>
              <a:solidFill>
                <a:srgbClr val="FF6699"/>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Helvetica" pitchFamily="31" charset="0"/>
                </a:endParaRPr>
              </a:p>
            </p:txBody>
          </p:sp>
          <p:sp>
            <p:nvSpPr>
              <p:cNvPr id="256" name="TextBox 255"/>
              <p:cNvSpPr txBox="1"/>
              <p:nvPr/>
            </p:nvSpPr>
            <p:spPr>
              <a:xfrm>
                <a:off x="3344678" y="6093405"/>
                <a:ext cx="739967" cy="246221"/>
              </a:xfrm>
              <a:prstGeom prst="rect">
                <a:avLst/>
              </a:prstGeom>
              <a:noFill/>
            </p:spPr>
            <p:txBody>
              <a:bodyPr wrap="square" rtlCol="0">
                <a:spAutoFit/>
              </a:bodyPr>
              <a:lstStyle/>
              <a:p>
                <a:pPr algn="ctr"/>
                <a:r>
                  <a:rPr lang="en-US" sz="1000" b="1" dirty="0" smtClean="0">
                    <a:solidFill>
                      <a:srgbClr val="FFFFFF"/>
                    </a:solidFill>
                    <a:latin typeface="Helvetica"/>
                    <a:cs typeface="Helvetica"/>
                  </a:rPr>
                  <a:t>TXNRD1</a:t>
                </a:r>
                <a:endParaRPr lang="en-US" sz="1000" b="1" dirty="0">
                  <a:solidFill>
                    <a:srgbClr val="FFFFFF"/>
                  </a:solidFill>
                  <a:latin typeface="Helvetica"/>
                  <a:cs typeface="Helvetica"/>
                </a:endParaRPr>
              </a:p>
            </p:txBody>
          </p:sp>
        </p:grpSp>
        <p:cxnSp>
          <p:nvCxnSpPr>
            <p:cNvPr id="259" name="Straight Arrow Connector 258"/>
            <p:cNvCxnSpPr/>
            <p:nvPr/>
          </p:nvCxnSpPr>
          <p:spPr bwMode="auto">
            <a:xfrm>
              <a:off x="4775200" y="5709388"/>
              <a:ext cx="5862" cy="329950"/>
            </a:xfrm>
            <a:prstGeom prst="straightConnector1">
              <a:avLst/>
            </a:prstGeom>
            <a:solidFill>
              <a:schemeClr val="accent1"/>
            </a:solidFill>
            <a:ln w="19050" cap="flat" cmpd="sng" algn="ctr">
              <a:solidFill>
                <a:schemeClr val="tx1"/>
              </a:solidFill>
              <a:prstDash val="solid"/>
              <a:round/>
              <a:headEnd type="none" w="med" len="med"/>
              <a:tailEnd type="arrow"/>
            </a:ln>
            <a:effectLst/>
          </p:spPr>
        </p:cxnSp>
        <p:sp>
          <p:nvSpPr>
            <p:cNvPr id="260" name="Rectangle 259"/>
            <p:cNvSpPr/>
            <p:nvPr/>
          </p:nvSpPr>
          <p:spPr bwMode="auto">
            <a:xfrm>
              <a:off x="4593773" y="6092907"/>
              <a:ext cx="359227" cy="307893"/>
            </a:xfrm>
            <a:prstGeom prst="rect">
              <a:avLst/>
            </a:prstGeom>
            <a:solidFill>
              <a:schemeClr val="accent2">
                <a:lumMod val="40000"/>
                <a:lumOff val="6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Helvetica" pitchFamily="31" charset="0"/>
              </a:endParaRPr>
            </a:p>
          </p:txBody>
        </p:sp>
        <p:sp>
          <p:nvSpPr>
            <p:cNvPr id="261" name="TextBox 260"/>
            <p:cNvSpPr txBox="1"/>
            <p:nvPr/>
          </p:nvSpPr>
          <p:spPr>
            <a:xfrm>
              <a:off x="4419600" y="6117455"/>
              <a:ext cx="712224" cy="246221"/>
            </a:xfrm>
            <a:prstGeom prst="rect">
              <a:avLst/>
            </a:prstGeom>
            <a:noFill/>
          </p:spPr>
          <p:txBody>
            <a:bodyPr wrap="square" rtlCol="0">
              <a:spAutoFit/>
            </a:bodyPr>
            <a:lstStyle/>
            <a:p>
              <a:pPr algn="ctr"/>
              <a:r>
                <a:rPr lang="en-US" sz="1000" b="1" dirty="0" smtClean="0">
                  <a:solidFill>
                    <a:srgbClr val="FFFFFF"/>
                  </a:solidFill>
                  <a:latin typeface="Helvetica"/>
                  <a:cs typeface="Helvetica"/>
                </a:rPr>
                <a:t>CAT</a:t>
              </a:r>
              <a:endParaRPr lang="en-US" sz="1000" b="1" dirty="0">
                <a:solidFill>
                  <a:srgbClr val="FFFFFF"/>
                </a:solidFill>
                <a:latin typeface="Helvetica"/>
                <a:cs typeface="Helvetica"/>
              </a:endParaRPr>
            </a:p>
          </p:txBody>
        </p:sp>
        <p:cxnSp>
          <p:nvCxnSpPr>
            <p:cNvPr id="262" name="Straight Arrow Connector 261"/>
            <p:cNvCxnSpPr/>
            <p:nvPr/>
          </p:nvCxnSpPr>
          <p:spPr bwMode="auto">
            <a:xfrm>
              <a:off x="5208364" y="5791200"/>
              <a:ext cx="374788" cy="248138"/>
            </a:xfrm>
            <a:prstGeom prst="straightConnector1">
              <a:avLst/>
            </a:prstGeom>
            <a:solidFill>
              <a:schemeClr val="accent1"/>
            </a:solidFill>
            <a:ln w="19050" cap="flat" cmpd="sng" algn="ctr">
              <a:solidFill>
                <a:schemeClr val="tx1"/>
              </a:solidFill>
              <a:prstDash val="solid"/>
              <a:round/>
              <a:headEnd type="none" w="med" len="med"/>
              <a:tailEnd type="arrow"/>
            </a:ln>
            <a:effectLst/>
          </p:spPr>
        </p:cxnSp>
        <p:grpSp>
          <p:nvGrpSpPr>
            <p:cNvPr id="268" name="Group 267"/>
            <p:cNvGrpSpPr/>
            <p:nvPr/>
          </p:nvGrpSpPr>
          <p:grpSpPr>
            <a:xfrm>
              <a:off x="5181600" y="6075576"/>
              <a:ext cx="1078022" cy="286148"/>
              <a:chOff x="5457093" y="6067508"/>
              <a:chExt cx="1078022" cy="286148"/>
            </a:xfrm>
          </p:grpSpPr>
          <p:sp>
            <p:nvSpPr>
              <p:cNvPr id="266" name="Right Triangle 265"/>
              <p:cNvSpPr/>
              <p:nvPr/>
            </p:nvSpPr>
            <p:spPr bwMode="auto">
              <a:xfrm>
                <a:off x="5582107" y="6067508"/>
                <a:ext cx="953008" cy="270734"/>
              </a:xfrm>
              <a:prstGeom prst="rtTriangle">
                <a:avLst/>
              </a:prstGeom>
              <a:solidFill>
                <a:srgbClr val="0000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Helvetica" pitchFamily="31" charset="0"/>
                </a:endParaRPr>
              </a:p>
            </p:txBody>
          </p:sp>
          <p:sp>
            <p:nvSpPr>
              <p:cNvPr id="267" name="TextBox 266"/>
              <p:cNvSpPr txBox="1"/>
              <p:nvPr/>
            </p:nvSpPr>
            <p:spPr>
              <a:xfrm>
                <a:off x="5457093" y="6107435"/>
                <a:ext cx="712224" cy="246221"/>
              </a:xfrm>
              <a:prstGeom prst="rect">
                <a:avLst/>
              </a:prstGeom>
              <a:noFill/>
            </p:spPr>
            <p:txBody>
              <a:bodyPr wrap="square" rtlCol="0">
                <a:spAutoFit/>
              </a:bodyPr>
              <a:lstStyle/>
              <a:p>
                <a:pPr algn="ctr"/>
                <a:r>
                  <a:rPr lang="en-US" sz="1000" b="1" dirty="0" smtClean="0">
                    <a:solidFill>
                      <a:srgbClr val="FFFFFF"/>
                    </a:solidFill>
                    <a:latin typeface="Helvetica"/>
                    <a:cs typeface="Helvetica"/>
                  </a:rPr>
                  <a:t>GPx2</a:t>
                </a:r>
                <a:endParaRPr lang="en-US" sz="1000" b="1" dirty="0">
                  <a:solidFill>
                    <a:srgbClr val="FFFFFF"/>
                  </a:solidFill>
                  <a:latin typeface="Helvetica"/>
                  <a:cs typeface="Helvetica"/>
                </a:endParaRPr>
              </a:p>
            </p:txBody>
          </p:sp>
        </p:grpSp>
        <p:sp>
          <p:nvSpPr>
            <p:cNvPr id="272" name="TextBox 271"/>
            <p:cNvSpPr txBox="1"/>
            <p:nvPr/>
          </p:nvSpPr>
          <p:spPr>
            <a:xfrm>
              <a:off x="3243769" y="6389460"/>
              <a:ext cx="2621679" cy="307777"/>
            </a:xfrm>
            <a:prstGeom prst="rect">
              <a:avLst/>
            </a:prstGeom>
            <a:noFill/>
          </p:spPr>
          <p:txBody>
            <a:bodyPr wrap="square" rtlCol="0">
              <a:spAutoFit/>
            </a:bodyPr>
            <a:lstStyle/>
            <a:p>
              <a:pPr algn="ctr"/>
              <a:r>
                <a:rPr lang="en-US" sz="1400" b="1" dirty="0" smtClean="0">
                  <a:latin typeface="Helvetica"/>
                  <a:cs typeface="Helvetica"/>
                </a:rPr>
                <a:t>Antioxidant Genes</a:t>
              </a:r>
              <a:endParaRPr lang="en-US" sz="1400" b="1" dirty="0">
                <a:latin typeface="Helvetica"/>
                <a:cs typeface="Helvetica"/>
              </a:endParaRPr>
            </a:p>
          </p:txBody>
        </p:sp>
      </p:grpSp>
    </p:spTree>
    <p:extLst>
      <p:ext uri="{BB962C8B-B14F-4D97-AF65-F5344CB8AC3E}">
        <p14:creationId xmlns:p14="http://schemas.microsoft.com/office/powerpoint/2010/main" val="25648050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2"/>
          <p:cNvSpPr txBox="1">
            <a:spLocks noChangeArrowheads="1"/>
          </p:cNvSpPr>
          <p:nvPr/>
        </p:nvSpPr>
        <p:spPr bwMode="auto">
          <a:xfrm>
            <a:off x="40640" y="346840"/>
            <a:ext cx="9072320" cy="5539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Helvetica" charset="0"/>
                <a:ea typeface="ＭＳ Ｐゴシック" charset="0"/>
                <a:cs typeface="ＭＳ Ｐゴシック" charset="0"/>
              </a:defRPr>
            </a:lvl1pPr>
            <a:lvl2pPr marL="742950" indent="-285750" eaLnBrk="0" hangingPunct="0">
              <a:defRPr sz="2400">
                <a:solidFill>
                  <a:schemeClr val="tx1"/>
                </a:solidFill>
                <a:latin typeface="Helvetica" charset="0"/>
                <a:ea typeface="ＭＳ Ｐゴシック" charset="0"/>
              </a:defRPr>
            </a:lvl2pPr>
            <a:lvl3pPr marL="1143000" indent="-228600" eaLnBrk="0" hangingPunct="0">
              <a:defRPr sz="2400">
                <a:solidFill>
                  <a:schemeClr val="tx1"/>
                </a:solidFill>
                <a:latin typeface="Helvetica" charset="0"/>
                <a:ea typeface="ＭＳ Ｐゴシック" charset="0"/>
              </a:defRPr>
            </a:lvl3pPr>
            <a:lvl4pPr marL="1600200" indent="-228600" eaLnBrk="0" hangingPunct="0">
              <a:defRPr sz="2400">
                <a:solidFill>
                  <a:schemeClr val="tx1"/>
                </a:solidFill>
                <a:latin typeface="Helvetica" charset="0"/>
                <a:ea typeface="ＭＳ Ｐゴシック" charset="0"/>
              </a:defRPr>
            </a:lvl4pPr>
            <a:lvl5pPr marL="2057400" indent="-228600" eaLnBrk="0" hangingPunct="0">
              <a:defRPr sz="2400">
                <a:solidFill>
                  <a:schemeClr val="tx1"/>
                </a:solidFill>
                <a:latin typeface="Helvetica" charset="0"/>
                <a:ea typeface="ＭＳ Ｐゴシック" charset="0"/>
              </a:defRPr>
            </a:lvl5pPr>
            <a:lvl6pPr marL="2514600" indent="-228600" eaLnBrk="0" fontAlgn="base" hangingPunct="0">
              <a:spcBef>
                <a:spcPct val="0"/>
              </a:spcBef>
              <a:spcAft>
                <a:spcPct val="0"/>
              </a:spcAft>
              <a:defRPr sz="2400">
                <a:solidFill>
                  <a:schemeClr val="tx1"/>
                </a:solidFill>
                <a:latin typeface="Helvetica" charset="0"/>
                <a:ea typeface="ＭＳ Ｐゴシック" charset="0"/>
              </a:defRPr>
            </a:lvl6pPr>
            <a:lvl7pPr marL="2971800" indent="-228600" eaLnBrk="0" fontAlgn="base" hangingPunct="0">
              <a:spcBef>
                <a:spcPct val="0"/>
              </a:spcBef>
              <a:spcAft>
                <a:spcPct val="0"/>
              </a:spcAft>
              <a:defRPr sz="2400">
                <a:solidFill>
                  <a:schemeClr val="tx1"/>
                </a:solidFill>
                <a:latin typeface="Helvetica" charset="0"/>
                <a:ea typeface="ＭＳ Ｐゴシック" charset="0"/>
              </a:defRPr>
            </a:lvl7pPr>
            <a:lvl8pPr marL="3429000" indent="-228600" eaLnBrk="0" fontAlgn="base" hangingPunct="0">
              <a:spcBef>
                <a:spcPct val="0"/>
              </a:spcBef>
              <a:spcAft>
                <a:spcPct val="0"/>
              </a:spcAft>
              <a:defRPr sz="2400">
                <a:solidFill>
                  <a:schemeClr val="tx1"/>
                </a:solidFill>
                <a:latin typeface="Helvetica" charset="0"/>
                <a:ea typeface="ＭＳ Ｐゴシック" charset="0"/>
              </a:defRPr>
            </a:lvl8pPr>
            <a:lvl9pPr marL="3886200" indent="-228600" eaLnBrk="0" fontAlgn="base" hangingPunct="0">
              <a:spcBef>
                <a:spcPct val="0"/>
              </a:spcBef>
              <a:spcAft>
                <a:spcPct val="0"/>
              </a:spcAft>
              <a:defRPr sz="2400">
                <a:solidFill>
                  <a:schemeClr val="tx1"/>
                </a:solidFill>
                <a:latin typeface="Helvetica" charset="0"/>
                <a:ea typeface="ＭＳ Ｐゴシック" charset="0"/>
              </a:defRPr>
            </a:lvl9pPr>
          </a:lstStyle>
          <a:p>
            <a:pPr algn="ctr" defTabSz="914400" fontAlgn="base">
              <a:spcBef>
                <a:spcPct val="0"/>
              </a:spcBef>
              <a:spcAft>
                <a:spcPct val="0"/>
              </a:spcAft>
            </a:pPr>
            <a:r>
              <a:rPr lang="en-US" sz="3000" b="1" dirty="0" smtClean="0">
                <a:solidFill>
                  <a:srgbClr val="000000"/>
                </a:solidFill>
                <a:latin typeface="Arial"/>
                <a:cs typeface="Arial"/>
              </a:rPr>
              <a:t>ROS is Actually Not Always Bad</a:t>
            </a:r>
            <a:endParaRPr lang="en-US" sz="3000" b="1" dirty="0">
              <a:solidFill>
                <a:srgbClr val="000000"/>
              </a:solidFill>
              <a:latin typeface="Arial"/>
              <a:cs typeface="Arial"/>
            </a:endParaRPr>
          </a:p>
        </p:txBody>
      </p:sp>
      <p:sp>
        <p:nvSpPr>
          <p:cNvPr id="8" name="TextBox 7"/>
          <p:cNvSpPr txBox="1"/>
          <p:nvPr/>
        </p:nvSpPr>
        <p:spPr>
          <a:xfrm>
            <a:off x="4369702" y="4678750"/>
            <a:ext cx="4519541" cy="2246769"/>
          </a:xfrm>
          <a:prstGeom prst="rect">
            <a:avLst/>
          </a:prstGeom>
          <a:noFill/>
        </p:spPr>
        <p:txBody>
          <a:bodyPr wrap="square" rtlCol="0">
            <a:spAutoFit/>
          </a:bodyPr>
          <a:lstStyle/>
          <a:p>
            <a:r>
              <a:rPr lang="en-US" sz="2800" b="1" dirty="0">
                <a:solidFill>
                  <a:srgbClr val="FF0000"/>
                </a:solidFill>
                <a:latin typeface="Arial"/>
                <a:cs typeface="Arial"/>
              </a:rPr>
              <a:t>But if ROS generation is not properly regulated, things can turn out to be ugly…</a:t>
            </a:r>
          </a:p>
          <a:p>
            <a:endParaRPr lang="en-US" sz="2800" b="1" dirty="0">
              <a:solidFill>
                <a:srgbClr val="FF0000"/>
              </a:solidFill>
              <a:latin typeface="Arial"/>
              <a:cs typeface="Arial"/>
            </a:endParaRPr>
          </a:p>
        </p:txBody>
      </p:sp>
      <p:pic>
        <p:nvPicPr>
          <p:cNvPr id="9" name="Picture 8"/>
          <p:cNvPicPr>
            <a:picLocks noChangeAspect="1"/>
          </p:cNvPicPr>
          <p:nvPr/>
        </p:nvPicPr>
        <p:blipFill>
          <a:blip r:embed="rId3">
            <a:extLst>
              <a:ext uri="{BEBA8EAE-BF5A-486C-A8C5-ECC9F3942E4B}">
                <a14:imgProps xmlns:a14="http://schemas.microsoft.com/office/drawing/2010/main">
                  <a14:imgLayer r:embed="rId4">
                    <a14:imgEffect>
                      <a14:brightnessContrast bright="17000"/>
                    </a14:imgEffect>
                  </a14:imgLayer>
                </a14:imgProps>
              </a:ext>
            </a:extLst>
          </a:blip>
          <a:stretch>
            <a:fillRect/>
          </a:stretch>
        </p:blipFill>
        <p:spPr>
          <a:xfrm>
            <a:off x="172453" y="900838"/>
            <a:ext cx="3966450" cy="5768055"/>
          </a:xfrm>
          <a:prstGeom prst="rect">
            <a:avLst/>
          </a:prstGeom>
        </p:spPr>
      </p:pic>
      <p:sp>
        <p:nvSpPr>
          <p:cNvPr id="2" name="TextBox 1"/>
          <p:cNvSpPr txBox="1"/>
          <p:nvPr/>
        </p:nvSpPr>
        <p:spPr>
          <a:xfrm>
            <a:off x="4389758" y="1012375"/>
            <a:ext cx="4640589" cy="1815882"/>
          </a:xfrm>
          <a:prstGeom prst="rect">
            <a:avLst/>
          </a:prstGeom>
          <a:noFill/>
        </p:spPr>
        <p:txBody>
          <a:bodyPr wrap="square" rtlCol="0">
            <a:spAutoFit/>
          </a:bodyPr>
          <a:lstStyle/>
          <a:p>
            <a:pPr marL="285750" indent="-285750">
              <a:buFont typeface="Arial"/>
              <a:buChar char="•"/>
            </a:pPr>
            <a:r>
              <a:rPr lang="en-US" sz="2800" dirty="0">
                <a:solidFill>
                  <a:prstClr val="black"/>
                </a:solidFill>
                <a:latin typeface="Calibri"/>
              </a:rPr>
              <a:t>Oxygen sensing</a:t>
            </a:r>
          </a:p>
          <a:p>
            <a:pPr marL="285750" indent="-285750">
              <a:buFont typeface="Arial"/>
              <a:buChar char="•"/>
            </a:pPr>
            <a:r>
              <a:rPr lang="en-US" sz="2800" dirty="0">
                <a:solidFill>
                  <a:prstClr val="black"/>
                </a:solidFill>
                <a:latin typeface="Calibri"/>
              </a:rPr>
              <a:t>Cell growth and proliferation</a:t>
            </a:r>
          </a:p>
          <a:p>
            <a:pPr marL="285750" indent="-285750">
              <a:buFont typeface="Arial"/>
              <a:buChar char="•"/>
            </a:pPr>
            <a:r>
              <a:rPr lang="en-US" sz="2800" dirty="0">
                <a:solidFill>
                  <a:prstClr val="black"/>
                </a:solidFill>
                <a:latin typeface="Calibri"/>
              </a:rPr>
              <a:t>Inflammatory Response</a:t>
            </a:r>
          </a:p>
          <a:p>
            <a:pPr marL="285750" indent="-285750">
              <a:buFont typeface="Arial"/>
              <a:buChar char="•"/>
            </a:pPr>
            <a:r>
              <a:rPr lang="en-US" sz="2800" dirty="0">
                <a:solidFill>
                  <a:prstClr val="black"/>
                </a:solidFill>
                <a:latin typeface="Calibri"/>
              </a:rPr>
              <a:t>Apoptosis</a:t>
            </a:r>
          </a:p>
        </p:txBody>
      </p:sp>
      <p:sp>
        <p:nvSpPr>
          <p:cNvPr id="7" name="TextBox 6"/>
          <p:cNvSpPr txBox="1"/>
          <p:nvPr/>
        </p:nvSpPr>
        <p:spPr>
          <a:xfrm>
            <a:off x="4389761" y="3116198"/>
            <a:ext cx="3950772" cy="1815882"/>
          </a:xfrm>
          <a:prstGeom prst="rect">
            <a:avLst/>
          </a:prstGeom>
          <a:noFill/>
        </p:spPr>
        <p:txBody>
          <a:bodyPr wrap="square" rtlCol="0">
            <a:spAutoFit/>
          </a:bodyPr>
          <a:lstStyle/>
          <a:p>
            <a:pPr marL="285750" indent="-285750">
              <a:buFont typeface="Arial"/>
              <a:buChar char="•"/>
            </a:pPr>
            <a:r>
              <a:rPr lang="en-US" sz="2800" dirty="0">
                <a:solidFill>
                  <a:prstClr val="black"/>
                </a:solidFill>
                <a:latin typeface="Calibri"/>
              </a:rPr>
              <a:t>Cell Damaging Agent</a:t>
            </a:r>
          </a:p>
          <a:p>
            <a:pPr marL="285750" indent="-285750">
              <a:buFont typeface="Arial"/>
              <a:buChar char="•"/>
            </a:pPr>
            <a:r>
              <a:rPr lang="en-US" sz="2800" dirty="0">
                <a:solidFill>
                  <a:prstClr val="black"/>
                </a:solidFill>
                <a:latin typeface="Calibri"/>
              </a:rPr>
              <a:t>Necrosis</a:t>
            </a:r>
          </a:p>
          <a:p>
            <a:endParaRPr lang="en-US" sz="2800" dirty="0">
              <a:solidFill>
                <a:prstClr val="black"/>
              </a:solidFill>
              <a:latin typeface="Calibri"/>
            </a:endParaRPr>
          </a:p>
          <a:p>
            <a:endParaRPr lang="en-US" sz="2800" dirty="0">
              <a:solidFill>
                <a:prstClr val="black"/>
              </a:solidFill>
              <a:latin typeface="Calibri"/>
            </a:endParaRPr>
          </a:p>
        </p:txBody>
      </p:sp>
      <p:pic>
        <p:nvPicPr>
          <p:cNvPr id="17" name="Picture 16"/>
          <p:cNvPicPr>
            <a:picLocks noChangeAspect="1"/>
          </p:cNvPicPr>
          <p:nvPr/>
        </p:nvPicPr>
        <p:blipFill>
          <a:blip r:embed="rId5"/>
          <a:stretch>
            <a:fillRect/>
          </a:stretch>
        </p:blipFill>
        <p:spPr>
          <a:xfrm>
            <a:off x="604630" y="1003301"/>
            <a:ext cx="8182666" cy="4584700"/>
          </a:xfrm>
          <a:prstGeom prst="rect">
            <a:avLst/>
          </a:prstGeom>
        </p:spPr>
      </p:pic>
      <p:pic>
        <p:nvPicPr>
          <p:cNvPr id="18" name="Picture 17"/>
          <p:cNvPicPr>
            <a:picLocks noChangeAspect="1"/>
          </p:cNvPicPr>
          <p:nvPr/>
        </p:nvPicPr>
        <p:blipFill rotWithShape="1">
          <a:blip r:embed="rId6"/>
          <a:srcRect t="1743"/>
          <a:stretch/>
        </p:blipFill>
        <p:spPr>
          <a:xfrm>
            <a:off x="36597" y="375063"/>
            <a:ext cx="9069129" cy="6322052"/>
          </a:xfrm>
          <a:prstGeom prst="rect">
            <a:avLst/>
          </a:prstGeom>
        </p:spPr>
      </p:pic>
    </p:spTree>
    <p:extLst>
      <p:ext uri="{BB962C8B-B14F-4D97-AF65-F5344CB8AC3E}">
        <p14:creationId xmlns:p14="http://schemas.microsoft.com/office/powerpoint/2010/main" val="2263487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nodeType="clickEffect">
                                  <p:stCondLst>
                                    <p:cond delay="0"/>
                                  </p:stCondLst>
                                  <p:childTnLst>
                                    <p:set>
                                      <p:cBhvr rctx="PPT">
                                        <p:cTn id="6" dur="indefinite"/>
                                        <p:tgtEl>
                                          <p:spTgt spid="9"/>
                                        </p:tgtEl>
                                        <p:attrNameLst>
                                          <p:attrName>style.opacity</p:attrName>
                                        </p:attrNameLst>
                                      </p:cBhvr>
                                      <p:to>
                                        <p:strVal val="0.5"/>
                                      </p:to>
                                    </p:set>
                                    <p:animEffect filter="image" prLst="opacity: 0.5">
                                      <p:cBhvr rctx="IE">
                                        <p:cTn id="7" dur="indefinite"/>
                                        <p:tgtEl>
                                          <p:spTgt spid="9"/>
                                        </p:tgtEl>
                                      </p:cBhvr>
                                    </p:animEffect>
                                  </p:childTnLst>
                                </p:cTn>
                              </p:par>
                              <p:par>
                                <p:cTn id="8" presetID="9" presetClass="emph" presetSubtype="0" grpId="0" nodeType="withEffect">
                                  <p:stCondLst>
                                    <p:cond delay="0"/>
                                  </p:stCondLst>
                                  <p:childTnLst>
                                    <p:set>
                                      <p:cBhvr rctx="PPT">
                                        <p:cTn id="9" dur="indefinite"/>
                                        <p:tgtEl>
                                          <p:spTgt spid="4"/>
                                        </p:tgtEl>
                                        <p:attrNameLst>
                                          <p:attrName>style.opacity</p:attrName>
                                        </p:attrNameLst>
                                      </p:cBhvr>
                                      <p:to>
                                        <p:strVal val="0.5"/>
                                      </p:to>
                                    </p:set>
                                    <p:animEffect filter="image" prLst="opacity: 0.5">
                                      <p:cBhvr rctx="IE">
                                        <p:cTn id="10" dur="indefinite"/>
                                        <p:tgtEl>
                                          <p:spTgt spid="4"/>
                                        </p:tgtEl>
                                      </p:cBhvr>
                                    </p:animEffect>
                                  </p:childTnLst>
                                </p:cTn>
                              </p:par>
                              <p:par>
                                <p:cTn id="11" presetID="9" presetClass="emph" presetSubtype="0" grpId="0" nodeType="withEffect">
                                  <p:stCondLst>
                                    <p:cond delay="0"/>
                                  </p:stCondLst>
                                  <p:childTnLst>
                                    <p:set>
                                      <p:cBhvr rctx="PPT">
                                        <p:cTn id="12" dur="indefinite"/>
                                        <p:tgtEl>
                                          <p:spTgt spid="2"/>
                                        </p:tgtEl>
                                        <p:attrNameLst>
                                          <p:attrName>style.opacity</p:attrName>
                                        </p:attrNameLst>
                                      </p:cBhvr>
                                      <p:to>
                                        <p:strVal val="0.5"/>
                                      </p:to>
                                    </p:set>
                                    <p:animEffect filter="image" prLst="opacity: 0.5">
                                      <p:cBhvr rctx="IE">
                                        <p:cTn id="13" dur="indefinite"/>
                                        <p:tgtEl>
                                          <p:spTgt spid="2"/>
                                        </p:tgtEl>
                                      </p:cBhvr>
                                    </p:animEffect>
                                  </p:childTnLst>
                                </p:cTn>
                              </p:par>
                              <p:par>
                                <p:cTn id="14" presetID="9" presetClass="emph" presetSubtype="0" grpId="0" nodeType="withEffect">
                                  <p:stCondLst>
                                    <p:cond delay="0"/>
                                  </p:stCondLst>
                                  <p:childTnLst>
                                    <p:set>
                                      <p:cBhvr rctx="PPT">
                                        <p:cTn id="15" dur="indefinite"/>
                                        <p:tgtEl>
                                          <p:spTgt spid="7"/>
                                        </p:tgtEl>
                                        <p:attrNameLst>
                                          <p:attrName>style.opacity</p:attrName>
                                        </p:attrNameLst>
                                      </p:cBhvr>
                                      <p:to>
                                        <p:strVal val="0.5"/>
                                      </p:to>
                                    </p:set>
                                    <p:animEffect filter="image" prLst="opacity: 0.5">
                                      <p:cBhvr rctx="IE">
                                        <p:cTn id="16" dur="indefinite"/>
                                        <p:tgtEl>
                                          <p:spTgt spid="7"/>
                                        </p:tgtEl>
                                      </p:cBhvr>
                                    </p:animEffect>
                                  </p:childTnLst>
                                </p:cTn>
                              </p:par>
                              <p:par>
                                <p:cTn id="17" presetID="23" presetClass="entr" presetSubtype="16"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p:cTn id="19" dur="500" fill="hold"/>
                                        <p:tgtEl>
                                          <p:spTgt spid="17"/>
                                        </p:tgtEl>
                                        <p:attrNameLst>
                                          <p:attrName>ppt_w</p:attrName>
                                        </p:attrNameLst>
                                      </p:cBhvr>
                                      <p:tavLst>
                                        <p:tav tm="0">
                                          <p:val>
                                            <p:fltVal val="0"/>
                                          </p:val>
                                        </p:tav>
                                        <p:tav tm="100000">
                                          <p:val>
                                            <p:strVal val="#ppt_w"/>
                                          </p:val>
                                        </p:tav>
                                      </p:tavLst>
                                    </p:anim>
                                    <p:anim calcmode="lin" valueType="num">
                                      <p:cBhvr>
                                        <p:cTn id="20" dur="500" fill="hold"/>
                                        <p:tgtEl>
                                          <p:spTgt spid="17"/>
                                        </p:tgtEl>
                                        <p:attrNameLst>
                                          <p:attrName>ppt_h</p:attrName>
                                        </p:attrNameLst>
                                      </p:cBhvr>
                                      <p:tavLst>
                                        <p:tav tm="0">
                                          <p:val>
                                            <p:fltVal val="0"/>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nodeType="clickEffect">
                                  <p:stCondLst>
                                    <p:cond delay="0"/>
                                  </p:stCondLst>
                                  <p:childTnLst>
                                    <p:set>
                                      <p:cBhvr>
                                        <p:cTn id="24" dur="1" fill="hold">
                                          <p:stCondLst>
                                            <p:cond delay="0"/>
                                          </p:stCondLst>
                                        </p:cTn>
                                        <p:tgtEl>
                                          <p:spTgt spid="17"/>
                                        </p:tgtEl>
                                        <p:attrNameLst>
                                          <p:attrName>style.visibility</p:attrName>
                                        </p:attrNameLst>
                                      </p:cBhvr>
                                      <p:to>
                                        <p:strVal val="hidden"/>
                                      </p:to>
                                    </p:set>
                                  </p:childTnLst>
                                </p:cTn>
                              </p:par>
                              <p:par>
                                <p:cTn id="25" presetID="1" presetClass="entr" presetSubtype="0" fill="hold" grpId="1" nodeType="with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23" presetClass="entr" presetSubtype="16" fill="hold" nodeType="clickEffect">
                                  <p:stCondLst>
                                    <p:cond delay="0"/>
                                  </p:stCondLst>
                                  <p:childTnLst>
                                    <p:set>
                                      <p:cBhvr>
                                        <p:cTn id="30" dur="1" fill="hold">
                                          <p:stCondLst>
                                            <p:cond delay="0"/>
                                          </p:stCondLst>
                                        </p:cTn>
                                        <p:tgtEl>
                                          <p:spTgt spid="18"/>
                                        </p:tgtEl>
                                        <p:attrNameLst>
                                          <p:attrName>style.visibility</p:attrName>
                                        </p:attrNameLst>
                                      </p:cBhvr>
                                      <p:to>
                                        <p:strVal val="visible"/>
                                      </p:to>
                                    </p:set>
                                    <p:anim calcmode="lin" valueType="num">
                                      <p:cBhvr>
                                        <p:cTn id="31" dur="500" fill="hold"/>
                                        <p:tgtEl>
                                          <p:spTgt spid="18"/>
                                        </p:tgtEl>
                                        <p:attrNameLst>
                                          <p:attrName>ppt_w</p:attrName>
                                        </p:attrNameLst>
                                      </p:cBhvr>
                                      <p:tavLst>
                                        <p:tav tm="0">
                                          <p:val>
                                            <p:fltVal val="0"/>
                                          </p:val>
                                        </p:tav>
                                        <p:tav tm="100000">
                                          <p:val>
                                            <p:strVal val="#ppt_w"/>
                                          </p:val>
                                        </p:tav>
                                      </p:tavLst>
                                    </p:anim>
                                    <p:anim calcmode="lin" valueType="num">
                                      <p:cBhvr>
                                        <p:cTn id="32" dur="500" fill="hold"/>
                                        <p:tgtEl>
                                          <p:spTgt spid="1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1"/>
      <p:bldP spid="2" grpId="0"/>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171225" y="900133"/>
            <a:ext cx="6713484" cy="5144432"/>
          </a:xfrm>
          <a:prstGeom prst="rect">
            <a:avLst/>
          </a:prstGeom>
        </p:spPr>
      </p:pic>
      <p:sp>
        <p:nvSpPr>
          <p:cNvPr id="5" name="Title 1"/>
          <p:cNvSpPr>
            <a:spLocks noGrp="1"/>
          </p:cNvSpPr>
          <p:nvPr>
            <p:ph type="title"/>
          </p:nvPr>
        </p:nvSpPr>
        <p:spPr>
          <a:xfrm>
            <a:off x="15677" y="-53903"/>
            <a:ext cx="9142413" cy="1143000"/>
          </a:xfrm>
        </p:spPr>
        <p:txBody>
          <a:bodyPr>
            <a:noAutofit/>
          </a:bodyPr>
          <a:lstStyle/>
          <a:p>
            <a:r>
              <a:rPr lang="en-US" sz="4200" b="1" dirty="0" smtClean="0">
                <a:latin typeface="Helvetica"/>
                <a:cs typeface="Helvetica"/>
              </a:rPr>
              <a:t>Cell Structure</a:t>
            </a:r>
            <a:endParaRPr lang="en-US" sz="4200" b="1" dirty="0">
              <a:latin typeface="Helvetica"/>
              <a:cs typeface="Helvetica"/>
            </a:endParaRPr>
          </a:p>
        </p:txBody>
      </p:sp>
      <p:sp>
        <p:nvSpPr>
          <p:cNvPr id="6" name="TextBox 5"/>
          <p:cNvSpPr txBox="1"/>
          <p:nvPr/>
        </p:nvSpPr>
        <p:spPr>
          <a:xfrm>
            <a:off x="-155221" y="6047576"/>
            <a:ext cx="9510889" cy="523220"/>
          </a:xfrm>
          <a:prstGeom prst="rect">
            <a:avLst/>
          </a:prstGeom>
          <a:noFill/>
        </p:spPr>
        <p:txBody>
          <a:bodyPr wrap="square" rtlCol="0">
            <a:spAutoFit/>
          </a:bodyPr>
          <a:lstStyle/>
          <a:p>
            <a:pPr algn="ctr"/>
            <a:r>
              <a:rPr lang="en-US" sz="2800" b="1" dirty="0" smtClean="0">
                <a:solidFill>
                  <a:srgbClr val="FF0000"/>
                </a:solidFill>
                <a:latin typeface="Helvetica"/>
                <a:cs typeface="Helvetica"/>
              </a:rPr>
              <a:t>Cellular functions are governed by protein functions</a:t>
            </a:r>
            <a:endParaRPr lang="en-US" sz="2800" b="1" dirty="0">
              <a:solidFill>
                <a:srgbClr val="FF0000"/>
              </a:solidFill>
              <a:latin typeface="Helvetica"/>
              <a:cs typeface="Helvetica"/>
            </a:endParaRPr>
          </a:p>
        </p:txBody>
      </p:sp>
      <p:grpSp>
        <p:nvGrpSpPr>
          <p:cNvPr id="7" name="Group 6"/>
          <p:cNvGrpSpPr/>
          <p:nvPr/>
        </p:nvGrpSpPr>
        <p:grpSpPr>
          <a:xfrm>
            <a:off x="3021281" y="-1237322"/>
            <a:ext cx="3279081" cy="3693243"/>
            <a:chOff x="2520950" y="2097958"/>
            <a:chExt cx="3279081" cy="3693243"/>
          </a:xfrm>
        </p:grpSpPr>
        <p:grpSp>
          <p:nvGrpSpPr>
            <p:cNvPr id="8" name="Group 7"/>
            <p:cNvGrpSpPr/>
            <p:nvPr/>
          </p:nvGrpSpPr>
          <p:grpSpPr>
            <a:xfrm>
              <a:off x="3247434" y="5138765"/>
              <a:ext cx="2552597" cy="652436"/>
              <a:chOff x="6828042" y="2304390"/>
              <a:chExt cx="1634580" cy="445399"/>
            </a:xfrm>
          </p:grpSpPr>
          <p:grpSp>
            <p:nvGrpSpPr>
              <p:cNvPr id="10" name="Group 9"/>
              <p:cNvGrpSpPr/>
              <p:nvPr/>
            </p:nvGrpSpPr>
            <p:grpSpPr>
              <a:xfrm>
                <a:off x="6828042" y="2304390"/>
                <a:ext cx="1634580" cy="445399"/>
                <a:chOff x="6828042" y="2242234"/>
                <a:chExt cx="1634580" cy="834198"/>
              </a:xfrm>
            </p:grpSpPr>
            <p:sp>
              <p:nvSpPr>
                <p:cNvPr id="37" name="Wave 36"/>
                <p:cNvSpPr/>
                <p:nvPr/>
              </p:nvSpPr>
              <p:spPr>
                <a:xfrm>
                  <a:off x="7639662" y="2253472"/>
                  <a:ext cx="822960" cy="822960"/>
                </a:xfrm>
                <a:prstGeom prst="wave">
                  <a:avLst/>
                </a:prstGeom>
                <a:noFill/>
                <a:ln w="38100" cmpd="sng">
                  <a:solidFill>
                    <a:schemeClr val="accent5">
                      <a:lumMod val="75000"/>
                    </a:schemeClr>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8" name="Wave 37"/>
                <p:cNvSpPr/>
                <p:nvPr/>
              </p:nvSpPr>
              <p:spPr>
                <a:xfrm>
                  <a:off x="6828042" y="2242234"/>
                  <a:ext cx="822960" cy="822960"/>
                </a:xfrm>
                <a:prstGeom prst="wave">
                  <a:avLst/>
                </a:prstGeom>
                <a:noFill/>
                <a:ln w="38100" cmpd="sng">
                  <a:solidFill>
                    <a:schemeClr val="accent5">
                      <a:lumMod val="75000"/>
                    </a:schemeClr>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cxnSp>
            <p:nvCxnSpPr>
              <p:cNvPr id="11" name="Straight Connector 10"/>
              <p:cNvCxnSpPr/>
              <p:nvPr/>
            </p:nvCxnSpPr>
            <p:spPr>
              <a:xfrm>
                <a:off x="7646546" y="2361755"/>
                <a:ext cx="0" cy="157879"/>
              </a:xfrm>
              <a:prstGeom prst="line">
                <a:avLst/>
              </a:prstGeom>
              <a:ln w="57150" cmpd="sng">
                <a:solidFill>
                  <a:srgbClr val="000090"/>
                </a:solidFill>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7647442" y="2518611"/>
                <a:ext cx="0" cy="157879"/>
              </a:xfrm>
              <a:prstGeom prst="line">
                <a:avLst/>
              </a:prstGeom>
              <a:ln w="57150" cmpd="sng">
                <a:solidFill>
                  <a:srgbClr val="D99694"/>
                </a:solidFill>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a:off x="6833687" y="2360732"/>
                <a:ext cx="0" cy="157879"/>
              </a:xfrm>
              <a:prstGeom prst="line">
                <a:avLst/>
              </a:prstGeom>
              <a:ln w="57150" cmpd="sng">
                <a:solidFill>
                  <a:srgbClr val="D99694"/>
                </a:solidFill>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a:off x="6833687" y="2518611"/>
                <a:ext cx="0" cy="157879"/>
              </a:xfrm>
              <a:prstGeom prst="line">
                <a:avLst/>
              </a:prstGeom>
              <a:ln w="57150" cmpd="sng">
                <a:solidFill>
                  <a:srgbClr val="000090"/>
                </a:solidFill>
              </a:ln>
              <a:effectLst/>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a:off x="8462622" y="2361755"/>
                <a:ext cx="0" cy="157879"/>
              </a:xfrm>
              <a:prstGeom prst="line">
                <a:avLst/>
              </a:prstGeom>
              <a:ln w="57150" cmpd="sng">
                <a:solidFill>
                  <a:schemeClr val="accent2">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a:off x="8462622" y="2519634"/>
                <a:ext cx="0" cy="157879"/>
              </a:xfrm>
              <a:prstGeom prst="line">
                <a:avLst/>
              </a:prstGeom>
              <a:ln w="57150" cmpd="sng">
                <a:solidFill>
                  <a:srgbClr val="000090"/>
                </a:solidFill>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a:off x="7499315" y="2411664"/>
                <a:ext cx="0" cy="157879"/>
              </a:xfrm>
              <a:prstGeom prst="line">
                <a:avLst/>
              </a:prstGeom>
              <a:ln w="57150" cmpd="sng">
                <a:solidFill>
                  <a:srgbClr val="FF0080"/>
                </a:solidFill>
              </a:ln>
              <a:effectLst/>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369380" y="2401729"/>
                <a:ext cx="0" cy="157879"/>
              </a:xfrm>
              <a:prstGeom prst="line">
                <a:avLst/>
              </a:prstGeom>
              <a:ln w="57150" cmpd="sng">
                <a:solidFill>
                  <a:srgbClr val="FF0080"/>
                </a:solidFill>
              </a:ln>
              <a:effectLst/>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a:off x="7232131" y="2361755"/>
                <a:ext cx="0" cy="157879"/>
              </a:xfrm>
              <a:prstGeom prst="line">
                <a:avLst/>
              </a:prstGeom>
              <a:ln w="57150" cmpd="sng">
                <a:solidFill>
                  <a:schemeClr val="accent2">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7093824" y="2322789"/>
                <a:ext cx="0" cy="157879"/>
              </a:xfrm>
              <a:prstGeom prst="line">
                <a:avLst/>
              </a:prstGeom>
              <a:ln w="57150" cmpd="sng">
                <a:solidFill>
                  <a:srgbClr val="FF0080"/>
                </a:solidFill>
              </a:ln>
              <a:effectLst/>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a:off x="6961031" y="2312854"/>
                <a:ext cx="0" cy="157879"/>
              </a:xfrm>
              <a:prstGeom prst="line">
                <a:avLst/>
              </a:prstGeom>
              <a:ln w="57150" cmpd="sng">
                <a:solidFill>
                  <a:srgbClr val="FF6600"/>
                </a:solidFill>
              </a:ln>
              <a:effectLst/>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a:off x="8335152" y="2420576"/>
                <a:ext cx="0" cy="157879"/>
              </a:xfrm>
              <a:prstGeom prst="line">
                <a:avLst/>
              </a:prstGeom>
              <a:ln w="57150" cmpd="sng">
                <a:solidFill>
                  <a:srgbClr val="FF0080"/>
                </a:solidFill>
              </a:ln>
              <a:effectLst/>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a:off x="8202359" y="2416120"/>
                <a:ext cx="0" cy="157879"/>
              </a:xfrm>
              <a:prstGeom prst="line">
                <a:avLst/>
              </a:prstGeom>
              <a:ln w="57150" cmpd="sng">
                <a:solidFill>
                  <a:srgbClr val="FF6600"/>
                </a:solidFill>
              </a:ln>
              <a:effectLst/>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a:off x="8065110" y="2378425"/>
                <a:ext cx="0" cy="157879"/>
              </a:xfrm>
              <a:prstGeom prst="line">
                <a:avLst/>
              </a:prstGeom>
              <a:ln w="57150" cmpd="sng">
                <a:solidFill>
                  <a:srgbClr val="000090"/>
                </a:solidFill>
              </a:ln>
              <a:effectLst/>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a:off x="7923406" y="2337180"/>
                <a:ext cx="0" cy="157879"/>
              </a:xfrm>
              <a:prstGeom prst="line">
                <a:avLst/>
              </a:prstGeom>
              <a:ln w="57150" cmpd="sng">
                <a:solidFill>
                  <a:srgbClr val="FF6600"/>
                </a:solidFill>
              </a:ln>
              <a:effectLst/>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a:off x="7786157" y="2327245"/>
                <a:ext cx="0" cy="157879"/>
              </a:xfrm>
              <a:prstGeom prst="line">
                <a:avLst/>
              </a:prstGeom>
              <a:ln w="57150" cmpd="sng">
                <a:solidFill>
                  <a:schemeClr val="accent2">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a:off x="6961031" y="2465254"/>
                <a:ext cx="0" cy="157879"/>
              </a:xfrm>
              <a:prstGeom prst="line">
                <a:avLst/>
              </a:prstGeom>
              <a:ln w="57150" cmpd="sng">
                <a:solidFill>
                  <a:srgbClr val="FF0080"/>
                </a:solidFill>
              </a:ln>
              <a:effectLst/>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a:off x="7091151" y="2479518"/>
                <a:ext cx="0" cy="157879"/>
              </a:xfrm>
              <a:prstGeom prst="line">
                <a:avLst/>
              </a:prstGeom>
              <a:ln w="57150" cmpd="sng">
                <a:solidFill>
                  <a:srgbClr val="FF6600"/>
                </a:solidFill>
              </a:ln>
              <a:effectLst/>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a:off x="7230183" y="2516062"/>
                <a:ext cx="0" cy="157879"/>
              </a:xfrm>
              <a:prstGeom prst="line">
                <a:avLst/>
              </a:prstGeom>
              <a:ln w="57150" cmpd="sng">
                <a:solidFill>
                  <a:srgbClr val="000090"/>
                </a:solidFill>
              </a:ln>
              <a:effectLst/>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a:off x="7369380" y="2558457"/>
                <a:ext cx="0" cy="157879"/>
              </a:xfrm>
              <a:prstGeom prst="line">
                <a:avLst/>
              </a:prstGeom>
              <a:ln w="57150" cmpd="sng">
                <a:solidFill>
                  <a:srgbClr val="FF6600"/>
                </a:solidFill>
              </a:ln>
              <a:effectLst/>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a:off x="7499315" y="2567622"/>
                <a:ext cx="0" cy="157879"/>
              </a:xfrm>
              <a:prstGeom prst="line">
                <a:avLst/>
              </a:prstGeom>
              <a:ln w="57150" cmpd="sng">
                <a:solidFill>
                  <a:srgbClr val="FF6600"/>
                </a:solidFill>
              </a:ln>
              <a:effectLst/>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a:off x="7786157" y="2480668"/>
                <a:ext cx="0" cy="157879"/>
              </a:xfrm>
              <a:prstGeom prst="line">
                <a:avLst/>
              </a:prstGeom>
              <a:ln w="57150" cmpd="sng">
                <a:solidFill>
                  <a:srgbClr val="000090"/>
                </a:solidFill>
              </a:ln>
              <a:effectLst/>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a:off x="7923406" y="2490603"/>
                <a:ext cx="0" cy="157879"/>
              </a:xfrm>
              <a:prstGeom prst="line">
                <a:avLst/>
              </a:prstGeom>
              <a:ln w="57150" cmpd="sng">
                <a:solidFill>
                  <a:srgbClr val="FF0080"/>
                </a:solidFill>
              </a:ln>
              <a:effectLst/>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a:off x="8062438" y="2536059"/>
                <a:ext cx="0" cy="157879"/>
              </a:xfrm>
              <a:prstGeom prst="line">
                <a:avLst/>
              </a:prstGeom>
              <a:ln w="57150" cmpd="sng">
                <a:solidFill>
                  <a:schemeClr val="accent2">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a:off x="8201470" y="2572603"/>
                <a:ext cx="0" cy="157879"/>
              </a:xfrm>
              <a:prstGeom prst="line">
                <a:avLst/>
              </a:prstGeom>
              <a:ln w="57150" cmpd="sng">
                <a:solidFill>
                  <a:srgbClr val="FF0080"/>
                </a:solidFill>
              </a:ln>
              <a:effectLst/>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p:nvCxnSpPr>
            <p:spPr>
              <a:xfrm>
                <a:off x="8334653" y="2576998"/>
                <a:ext cx="0" cy="157879"/>
              </a:xfrm>
              <a:prstGeom prst="line">
                <a:avLst/>
              </a:prstGeom>
              <a:ln w="57150" cmpd="sng">
                <a:solidFill>
                  <a:srgbClr val="FF6600"/>
                </a:solidFill>
              </a:ln>
              <a:effectLst/>
            </p:spPr>
            <p:style>
              <a:lnRef idx="2">
                <a:schemeClr val="accent1"/>
              </a:lnRef>
              <a:fillRef idx="0">
                <a:schemeClr val="accent1"/>
              </a:fillRef>
              <a:effectRef idx="1">
                <a:schemeClr val="accent1"/>
              </a:effectRef>
              <a:fontRef idx="minor">
                <a:schemeClr val="tx1"/>
              </a:fontRef>
            </p:style>
          </p:cxnSp>
        </p:grpSp>
        <p:cxnSp>
          <p:nvCxnSpPr>
            <p:cNvPr id="9" name="Straight Connector 8"/>
            <p:cNvCxnSpPr/>
            <p:nvPr/>
          </p:nvCxnSpPr>
          <p:spPr bwMode="auto">
            <a:xfrm>
              <a:off x="2520950" y="2097958"/>
              <a:ext cx="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grpSp>
      <p:pic>
        <p:nvPicPr>
          <p:cNvPr id="40" name="Picture 39"/>
          <p:cNvPicPr>
            <a:picLocks noChangeAspect="1"/>
          </p:cNvPicPr>
          <p:nvPr/>
        </p:nvPicPr>
        <p:blipFill>
          <a:blip r:embed="rId2"/>
          <a:stretch>
            <a:fillRect/>
          </a:stretch>
        </p:blipFill>
        <p:spPr>
          <a:xfrm>
            <a:off x="1169677" y="911425"/>
            <a:ext cx="6713484" cy="5144432"/>
          </a:xfrm>
          <a:prstGeom prst="rect">
            <a:avLst/>
          </a:prstGeom>
        </p:spPr>
      </p:pic>
      <p:pic>
        <p:nvPicPr>
          <p:cNvPr id="39" name="Picture 38"/>
          <p:cNvPicPr>
            <a:picLocks noChangeAspect="1"/>
          </p:cNvPicPr>
          <p:nvPr/>
        </p:nvPicPr>
        <p:blipFill rotWithShape="1">
          <a:blip r:embed="rId3"/>
          <a:srcRect b="17843"/>
          <a:stretch/>
        </p:blipFill>
        <p:spPr>
          <a:xfrm>
            <a:off x="581293" y="1803485"/>
            <a:ext cx="5471969" cy="2914670"/>
          </a:xfrm>
          <a:prstGeom prst="rect">
            <a:avLst/>
          </a:prstGeom>
        </p:spPr>
      </p:pic>
      <p:pic>
        <p:nvPicPr>
          <p:cNvPr id="41" name="Picture 40"/>
          <p:cNvPicPr>
            <a:picLocks noChangeAspect="1"/>
          </p:cNvPicPr>
          <p:nvPr/>
        </p:nvPicPr>
        <p:blipFill>
          <a:blip r:embed="rId2"/>
          <a:stretch>
            <a:fillRect/>
          </a:stretch>
        </p:blipFill>
        <p:spPr>
          <a:xfrm>
            <a:off x="1168129" y="897061"/>
            <a:ext cx="6713484" cy="5144432"/>
          </a:xfrm>
          <a:prstGeom prst="rect">
            <a:avLst/>
          </a:prstGeom>
        </p:spPr>
      </p:pic>
      <p:pic>
        <p:nvPicPr>
          <p:cNvPr id="42" name="Picture 41"/>
          <p:cNvPicPr>
            <a:picLocks noChangeAspect="1"/>
          </p:cNvPicPr>
          <p:nvPr/>
        </p:nvPicPr>
        <p:blipFill rotWithShape="1">
          <a:blip r:embed="rId4"/>
          <a:srcRect l="2409" t="55927" r="11041" b="4601"/>
          <a:stretch/>
        </p:blipFill>
        <p:spPr>
          <a:xfrm>
            <a:off x="4188763" y="1851517"/>
            <a:ext cx="4207972" cy="2379059"/>
          </a:xfrm>
          <a:prstGeom prst="rect">
            <a:avLst/>
          </a:prstGeom>
        </p:spPr>
      </p:pic>
      <p:pic>
        <p:nvPicPr>
          <p:cNvPr id="2" name="Picture 1"/>
          <p:cNvPicPr>
            <a:picLocks noChangeAspect="1"/>
          </p:cNvPicPr>
          <p:nvPr/>
        </p:nvPicPr>
        <p:blipFill rotWithShape="1">
          <a:blip r:embed="rId5"/>
          <a:srcRect t="4764" b="16164"/>
          <a:stretch/>
        </p:blipFill>
        <p:spPr>
          <a:xfrm>
            <a:off x="378310" y="897946"/>
            <a:ext cx="5080000" cy="3012638"/>
          </a:xfrm>
          <a:prstGeom prst="rect">
            <a:avLst/>
          </a:prstGeom>
        </p:spPr>
      </p:pic>
    </p:spTree>
    <p:extLst>
      <p:ext uri="{BB962C8B-B14F-4D97-AF65-F5344CB8AC3E}">
        <p14:creationId xmlns:p14="http://schemas.microsoft.com/office/powerpoint/2010/main" val="3833143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2"/>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9" presetClass="emph" presetSubtype="0" nodeType="clickEffect">
                                  <p:stCondLst>
                                    <p:cond delay="0"/>
                                  </p:stCondLst>
                                  <p:childTnLst>
                                    <p:set>
                                      <p:cBhvr rctx="PPT">
                                        <p:cTn id="14" dur="indefinite"/>
                                        <p:tgtEl>
                                          <p:spTgt spid="4"/>
                                        </p:tgtEl>
                                        <p:attrNameLst>
                                          <p:attrName>style.opacity</p:attrName>
                                        </p:attrNameLst>
                                      </p:cBhvr>
                                      <p:to>
                                        <p:strVal val="0.5"/>
                                      </p:to>
                                    </p:set>
                                    <p:animEffect filter="image" prLst="opacity: 0.5">
                                      <p:cBhvr rctx="IE">
                                        <p:cTn id="15" dur="indefinite"/>
                                        <p:tgtEl>
                                          <p:spTgt spid="4"/>
                                        </p:tgtEl>
                                      </p:cBhvr>
                                    </p:animEffect>
                                  </p:childTnLst>
                                </p:cTn>
                              </p:par>
                              <p:par>
                                <p:cTn id="16" presetID="23" presetClass="entr" presetSubtype="16"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p:cTn id="18" dur="500" fill="hold"/>
                                        <p:tgtEl>
                                          <p:spTgt spid="7"/>
                                        </p:tgtEl>
                                        <p:attrNameLst>
                                          <p:attrName>ppt_w</p:attrName>
                                        </p:attrNameLst>
                                      </p:cBhvr>
                                      <p:tavLst>
                                        <p:tav tm="0">
                                          <p:val>
                                            <p:fltVal val="0"/>
                                          </p:val>
                                        </p:tav>
                                        <p:tav tm="100000">
                                          <p:val>
                                            <p:strVal val="#ppt_w"/>
                                          </p:val>
                                        </p:tav>
                                      </p:tavLst>
                                    </p:anim>
                                    <p:anim calcmode="lin" valueType="num">
                                      <p:cBhvr>
                                        <p:cTn id="19" dur="500" fill="hold"/>
                                        <p:tgtEl>
                                          <p:spTgt spid="7"/>
                                        </p:tgtEl>
                                        <p:attrNameLst>
                                          <p:attrName>ppt_h</p:attrName>
                                        </p:attrNameLst>
                                      </p:cBhvr>
                                      <p:tavLst>
                                        <p:tav tm="0">
                                          <p:val>
                                            <p:fltVal val="0"/>
                                          </p:val>
                                        </p:tav>
                                        <p:tav tm="100000">
                                          <p:val>
                                            <p:strVal val="#ppt_h"/>
                                          </p:val>
                                        </p:tav>
                                      </p:tavLst>
                                    </p:anim>
                                  </p:childTnLst>
                                </p:cTn>
                              </p:par>
                            </p:childTnLst>
                          </p:cTn>
                        </p:par>
                      </p:childTnLst>
                    </p:cTn>
                  </p:par>
                  <p:par>
                    <p:cTn id="20" fill="hold">
                      <p:stCondLst>
                        <p:cond delay="indefinite"/>
                      </p:stCondLst>
                      <p:childTnLst>
                        <p:par>
                          <p:cTn id="21" fill="hold">
                            <p:stCondLst>
                              <p:cond delay="0"/>
                            </p:stCondLst>
                            <p:childTnLst>
                              <p:par>
                                <p:cTn id="22" presetID="1" presetClass="exit" presetSubtype="0" fill="hold" nodeType="clickEffect">
                                  <p:stCondLst>
                                    <p:cond delay="0"/>
                                  </p:stCondLst>
                                  <p:childTnLst>
                                    <p:set>
                                      <p:cBhvr>
                                        <p:cTn id="23" dur="1" fill="hold">
                                          <p:stCondLst>
                                            <p:cond delay="0"/>
                                          </p:stCondLst>
                                        </p:cTn>
                                        <p:tgtEl>
                                          <p:spTgt spid="7"/>
                                        </p:tgtEl>
                                        <p:attrNameLst>
                                          <p:attrName>style.visibility</p:attrName>
                                        </p:attrNameLst>
                                      </p:cBhvr>
                                      <p:to>
                                        <p:strVal val="hidden"/>
                                      </p:to>
                                    </p:set>
                                  </p:childTnLst>
                                </p:cTn>
                              </p:par>
                              <p:par>
                                <p:cTn id="24" presetID="1" presetClass="entr" presetSubtype="0" fill="hold" nodeType="withEffect">
                                  <p:stCondLst>
                                    <p:cond delay="0"/>
                                  </p:stCondLst>
                                  <p:childTnLst>
                                    <p:set>
                                      <p:cBhvr>
                                        <p:cTn id="25" dur="1" fill="hold">
                                          <p:stCondLst>
                                            <p:cond delay="0"/>
                                          </p:stCondLst>
                                        </p:cTn>
                                        <p:tgtEl>
                                          <p:spTgt spid="40"/>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9" presetClass="emph" presetSubtype="0" nodeType="clickEffect">
                                  <p:stCondLst>
                                    <p:cond delay="0"/>
                                  </p:stCondLst>
                                  <p:childTnLst>
                                    <p:set>
                                      <p:cBhvr rctx="PPT">
                                        <p:cTn id="29" dur="indefinite"/>
                                        <p:tgtEl>
                                          <p:spTgt spid="40"/>
                                        </p:tgtEl>
                                        <p:attrNameLst>
                                          <p:attrName>style.opacity</p:attrName>
                                        </p:attrNameLst>
                                      </p:cBhvr>
                                      <p:to>
                                        <p:strVal val="0.5"/>
                                      </p:to>
                                    </p:set>
                                    <p:animEffect filter="image" prLst="opacity: 0.5">
                                      <p:cBhvr rctx="IE">
                                        <p:cTn id="30" dur="indefinite"/>
                                        <p:tgtEl>
                                          <p:spTgt spid="40"/>
                                        </p:tgtEl>
                                      </p:cBhvr>
                                    </p:animEffect>
                                  </p:childTnLst>
                                </p:cTn>
                              </p:par>
                              <p:par>
                                <p:cTn id="31" presetID="1" presetClass="entr" presetSubtype="0" fill="hold" nodeType="withEffect">
                                  <p:stCondLst>
                                    <p:cond delay="0"/>
                                  </p:stCondLst>
                                  <p:childTnLst>
                                    <p:set>
                                      <p:cBhvr>
                                        <p:cTn id="32" dur="1" fill="hold">
                                          <p:stCondLst>
                                            <p:cond delay="0"/>
                                          </p:stCondLst>
                                        </p:cTn>
                                        <p:tgtEl>
                                          <p:spTgt spid="3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nodeType="clickEffect">
                                  <p:stCondLst>
                                    <p:cond delay="0"/>
                                  </p:stCondLst>
                                  <p:childTnLst>
                                    <p:set>
                                      <p:cBhvr>
                                        <p:cTn id="36" dur="1" fill="hold">
                                          <p:stCondLst>
                                            <p:cond delay="0"/>
                                          </p:stCondLst>
                                        </p:cTn>
                                        <p:tgtEl>
                                          <p:spTgt spid="39"/>
                                        </p:tgtEl>
                                        <p:attrNameLst>
                                          <p:attrName>style.visibility</p:attrName>
                                        </p:attrNameLst>
                                      </p:cBhvr>
                                      <p:to>
                                        <p:strVal val="hidden"/>
                                      </p:to>
                                    </p:set>
                                  </p:childTnLst>
                                </p:cTn>
                              </p:par>
                              <p:par>
                                <p:cTn id="37" presetID="1" presetClass="entr" presetSubtype="0" fill="hold" nodeType="withEffect">
                                  <p:stCondLst>
                                    <p:cond delay="0"/>
                                  </p:stCondLst>
                                  <p:childTnLst>
                                    <p:set>
                                      <p:cBhvr>
                                        <p:cTn id="38" dur="1" fill="hold">
                                          <p:stCondLst>
                                            <p:cond delay="0"/>
                                          </p:stCondLst>
                                        </p:cTn>
                                        <p:tgtEl>
                                          <p:spTgt spid="4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9" presetClass="emph" presetSubtype="0" nodeType="clickEffect">
                                  <p:stCondLst>
                                    <p:cond delay="0"/>
                                  </p:stCondLst>
                                  <p:childTnLst>
                                    <p:set>
                                      <p:cBhvr rctx="PPT">
                                        <p:cTn id="42" dur="indefinite"/>
                                        <p:tgtEl>
                                          <p:spTgt spid="41"/>
                                        </p:tgtEl>
                                        <p:attrNameLst>
                                          <p:attrName>style.opacity</p:attrName>
                                        </p:attrNameLst>
                                      </p:cBhvr>
                                      <p:to>
                                        <p:strVal val="0.5"/>
                                      </p:to>
                                    </p:set>
                                    <p:animEffect filter="image" prLst="opacity: 0.5">
                                      <p:cBhvr rctx="IE">
                                        <p:cTn id="43" dur="indefinite"/>
                                        <p:tgtEl>
                                          <p:spTgt spid="41"/>
                                        </p:tgtEl>
                                      </p:cBhvr>
                                    </p:animEffect>
                                  </p:childTnLst>
                                </p:cTn>
                              </p:par>
                              <p:par>
                                <p:cTn id="44" presetID="23" presetClass="entr" presetSubtype="16" fill="hold" nodeType="withEffect">
                                  <p:stCondLst>
                                    <p:cond delay="0"/>
                                  </p:stCondLst>
                                  <p:childTnLst>
                                    <p:set>
                                      <p:cBhvr>
                                        <p:cTn id="45" dur="1" fill="hold">
                                          <p:stCondLst>
                                            <p:cond delay="0"/>
                                          </p:stCondLst>
                                        </p:cTn>
                                        <p:tgtEl>
                                          <p:spTgt spid="42"/>
                                        </p:tgtEl>
                                        <p:attrNameLst>
                                          <p:attrName>style.visibility</p:attrName>
                                        </p:attrNameLst>
                                      </p:cBhvr>
                                      <p:to>
                                        <p:strVal val="visible"/>
                                      </p:to>
                                    </p:set>
                                    <p:anim calcmode="lin" valueType="num">
                                      <p:cBhvr>
                                        <p:cTn id="46" dur="500" fill="hold"/>
                                        <p:tgtEl>
                                          <p:spTgt spid="42"/>
                                        </p:tgtEl>
                                        <p:attrNameLst>
                                          <p:attrName>ppt_w</p:attrName>
                                        </p:attrNameLst>
                                      </p:cBhvr>
                                      <p:tavLst>
                                        <p:tav tm="0">
                                          <p:val>
                                            <p:fltVal val="0"/>
                                          </p:val>
                                        </p:tav>
                                        <p:tav tm="100000">
                                          <p:val>
                                            <p:strVal val="#ppt_w"/>
                                          </p:val>
                                        </p:tav>
                                      </p:tavLst>
                                    </p:anim>
                                    <p:anim calcmode="lin" valueType="num">
                                      <p:cBhvr>
                                        <p:cTn id="47" dur="500" fill="hold"/>
                                        <p:tgtEl>
                                          <p:spTgt spid="42"/>
                                        </p:tgtEl>
                                        <p:attrNameLst>
                                          <p:attrName>ppt_h</p:attrName>
                                        </p:attrNameLst>
                                      </p:cBhvr>
                                      <p:tavLst>
                                        <p:tav tm="0">
                                          <p:val>
                                            <p:fltVal val="0"/>
                                          </p:val>
                                        </p:tav>
                                        <p:tav tm="100000">
                                          <p:val>
                                            <p:strVal val="#ppt_h"/>
                                          </p:val>
                                        </p:tav>
                                      </p:tavLst>
                                    </p:anim>
                                  </p:childTnLst>
                                </p:cTn>
                              </p:par>
                            </p:childTnLst>
                          </p:cTn>
                        </p:par>
                      </p:childTnLst>
                    </p:cTn>
                  </p:par>
                  <p:par>
                    <p:cTn id="48" fill="hold">
                      <p:stCondLst>
                        <p:cond delay="indefinite"/>
                      </p:stCondLst>
                      <p:childTnLst>
                        <p:par>
                          <p:cTn id="49" fill="hold">
                            <p:stCondLst>
                              <p:cond delay="0"/>
                            </p:stCondLst>
                            <p:childTnLst>
                              <p:par>
                                <p:cTn id="50" presetID="1" presetClass="exit" presetSubtype="0" fill="hold" nodeType="clickEffect">
                                  <p:stCondLst>
                                    <p:cond delay="0"/>
                                  </p:stCondLst>
                                  <p:childTnLst>
                                    <p:set>
                                      <p:cBhvr>
                                        <p:cTn id="51" dur="1" fill="hold">
                                          <p:stCondLst>
                                            <p:cond delay="0"/>
                                          </p:stCondLst>
                                        </p:cTn>
                                        <p:tgtEl>
                                          <p:spTgt spid="42"/>
                                        </p:tgtEl>
                                        <p:attrNameLst>
                                          <p:attrName>style.visibility</p:attrName>
                                        </p:attrNameLst>
                                      </p:cBhvr>
                                      <p:to>
                                        <p:strVal val="hidden"/>
                                      </p:to>
                                    </p:set>
                                  </p:childTnLst>
                                </p:cTn>
                              </p:par>
                              <p:par>
                                <p:cTn id="52" presetID="1" presetClass="entr" presetSubtype="0" fill="hold" grpId="0" nodeType="withEffect">
                                  <p:stCondLst>
                                    <p:cond delay="0"/>
                                  </p:stCondLst>
                                  <p:childTnLst>
                                    <p:set>
                                      <p:cBhvr>
                                        <p:cTn id="53"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1" y="-48631"/>
            <a:ext cx="9142413" cy="1143000"/>
          </a:xfrm>
        </p:spPr>
        <p:txBody>
          <a:bodyPr>
            <a:noAutofit/>
          </a:bodyPr>
          <a:lstStyle/>
          <a:p>
            <a:r>
              <a:rPr lang="en-US" sz="3200" b="1" dirty="0" smtClean="0">
                <a:latin typeface="Helvetica"/>
                <a:cs typeface="Helvetica"/>
              </a:rPr>
              <a:t>Positron Emission Tomography (PET) Scan</a:t>
            </a:r>
            <a:endParaRPr lang="en-US" sz="3200" b="1" dirty="0">
              <a:latin typeface="Helvetica"/>
              <a:cs typeface="Helvetica"/>
            </a:endParaRPr>
          </a:p>
        </p:txBody>
      </p:sp>
      <p:pic>
        <p:nvPicPr>
          <p:cNvPr id="5" name="Picture 4"/>
          <p:cNvPicPr>
            <a:picLocks noChangeAspect="1"/>
          </p:cNvPicPr>
          <p:nvPr/>
        </p:nvPicPr>
        <p:blipFill>
          <a:blip r:embed="rId2"/>
          <a:stretch>
            <a:fillRect/>
          </a:stretch>
        </p:blipFill>
        <p:spPr>
          <a:xfrm>
            <a:off x="5653740" y="1362985"/>
            <a:ext cx="3314700" cy="4953000"/>
          </a:xfrm>
          <a:prstGeom prst="rect">
            <a:avLst/>
          </a:prstGeom>
        </p:spPr>
      </p:pic>
      <p:pic>
        <p:nvPicPr>
          <p:cNvPr id="7" name="Picture 6"/>
          <p:cNvPicPr>
            <a:picLocks noChangeAspect="1"/>
          </p:cNvPicPr>
          <p:nvPr/>
        </p:nvPicPr>
        <p:blipFill>
          <a:blip r:embed="rId3"/>
          <a:stretch>
            <a:fillRect/>
          </a:stretch>
        </p:blipFill>
        <p:spPr>
          <a:xfrm>
            <a:off x="372045" y="2254214"/>
            <a:ext cx="5050773" cy="3356106"/>
          </a:xfrm>
          <a:prstGeom prst="rect">
            <a:avLst/>
          </a:prstGeom>
        </p:spPr>
      </p:pic>
    </p:spTree>
    <p:extLst>
      <p:ext uri="{BB962C8B-B14F-4D97-AF65-F5344CB8AC3E}">
        <p14:creationId xmlns:p14="http://schemas.microsoft.com/office/powerpoint/2010/main" val="59361265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69005"/>
            <a:ext cx="9142413" cy="1143000"/>
          </a:xfrm>
        </p:spPr>
        <p:txBody>
          <a:bodyPr>
            <a:normAutofit/>
          </a:bodyPr>
          <a:lstStyle/>
          <a:p>
            <a:r>
              <a:rPr lang="en-US" sz="3400" b="1" dirty="0" smtClean="0">
                <a:latin typeface="Helvetica"/>
                <a:cs typeface="Helvetica"/>
              </a:rPr>
              <a:t>PET Scan Biomarkers for Inflammation</a:t>
            </a:r>
            <a:endParaRPr lang="en-US" sz="3400" b="1" dirty="0">
              <a:latin typeface="Helvetica"/>
              <a:cs typeface="Helvetica"/>
            </a:endParaRPr>
          </a:p>
        </p:txBody>
      </p:sp>
      <p:pic>
        <p:nvPicPr>
          <p:cNvPr id="4" name="Picture 3"/>
          <p:cNvPicPr>
            <a:picLocks noChangeAspect="1"/>
          </p:cNvPicPr>
          <p:nvPr/>
        </p:nvPicPr>
        <p:blipFill rotWithShape="1">
          <a:blip r:embed="rId2"/>
          <a:srcRect t="2064"/>
          <a:stretch/>
        </p:blipFill>
        <p:spPr>
          <a:xfrm>
            <a:off x="220050" y="1042305"/>
            <a:ext cx="8734718" cy="5605795"/>
          </a:xfrm>
          <a:prstGeom prst="rect">
            <a:avLst/>
          </a:prstGeom>
        </p:spPr>
      </p:pic>
      <p:sp>
        <p:nvSpPr>
          <p:cNvPr id="5" name="Rectangle 4"/>
          <p:cNvSpPr/>
          <p:nvPr/>
        </p:nvSpPr>
        <p:spPr>
          <a:xfrm>
            <a:off x="6051152" y="6583607"/>
            <a:ext cx="4572000" cy="261610"/>
          </a:xfrm>
          <a:prstGeom prst="rect">
            <a:avLst/>
          </a:prstGeom>
        </p:spPr>
        <p:txBody>
          <a:bodyPr>
            <a:spAutoFit/>
          </a:bodyPr>
          <a:lstStyle/>
          <a:p>
            <a:r>
              <a:rPr lang="en-US" sz="1100" dirty="0" smtClean="0">
                <a:latin typeface="Helvetica"/>
                <a:cs typeface="Helvetica"/>
              </a:rPr>
              <a:t>Wu, Li, </a:t>
            </a:r>
            <a:r>
              <a:rPr lang="en-US" sz="1100" dirty="0" err="1" smtClean="0">
                <a:latin typeface="Helvetica"/>
                <a:cs typeface="Helvetica"/>
              </a:rPr>
              <a:t>Niu</a:t>
            </a:r>
            <a:r>
              <a:rPr lang="en-US" sz="1100" dirty="0" smtClean="0">
                <a:latin typeface="Helvetica"/>
                <a:cs typeface="Helvetica"/>
              </a:rPr>
              <a:t>, Chen. 2013. </a:t>
            </a:r>
            <a:r>
              <a:rPr lang="en-US" sz="1100" i="1" dirty="0" err="1" smtClean="0">
                <a:latin typeface="Helvetica"/>
                <a:cs typeface="Helvetica"/>
              </a:rPr>
              <a:t>Theranostics</a:t>
            </a:r>
            <a:endParaRPr lang="en-US" sz="1100" dirty="0">
              <a:latin typeface="Helvetica"/>
              <a:cs typeface="Helvetica"/>
            </a:endParaRPr>
          </a:p>
        </p:txBody>
      </p:sp>
    </p:spTree>
    <p:extLst>
      <p:ext uri="{BB962C8B-B14F-4D97-AF65-F5344CB8AC3E}">
        <p14:creationId xmlns:p14="http://schemas.microsoft.com/office/powerpoint/2010/main" val="357036887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Effect>
                      <a14:brightnessContrast contrast="34000"/>
                    </a14:imgEffect>
                  </a14:imgLayer>
                </a14:imgProps>
              </a:ext>
            </a:extLst>
          </a:blip>
          <a:srcRect b="14084"/>
          <a:stretch/>
        </p:blipFill>
        <p:spPr>
          <a:xfrm>
            <a:off x="0" y="-3123"/>
            <a:ext cx="9144000" cy="6339300"/>
          </a:xfrm>
          <a:prstGeom prst="rect">
            <a:avLst/>
          </a:prstGeom>
        </p:spPr>
      </p:pic>
    </p:spTree>
    <p:extLst>
      <p:ext uri="{BB962C8B-B14F-4D97-AF65-F5344CB8AC3E}">
        <p14:creationId xmlns:p14="http://schemas.microsoft.com/office/powerpoint/2010/main" val="374896280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t="-1" b="4444"/>
          <a:stretch/>
        </p:blipFill>
        <p:spPr>
          <a:xfrm>
            <a:off x="3152586" y="-1"/>
            <a:ext cx="2897892" cy="6856413"/>
          </a:xfrm>
          <a:prstGeom prst="rect">
            <a:avLst/>
          </a:prstGeom>
        </p:spPr>
      </p:pic>
      <p:grpSp>
        <p:nvGrpSpPr>
          <p:cNvPr id="12" name="Group 11"/>
          <p:cNvGrpSpPr/>
          <p:nvPr/>
        </p:nvGrpSpPr>
        <p:grpSpPr>
          <a:xfrm>
            <a:off x="0" y="0"/>
            <a:ext cx="9144000" cy="6858000"/>
            <a:chOff x="0" y="0"/>
            <a:chExt cx="9144000" cy="6858000"/>
          </a:xfrm>
        </p:grpSpPr>
        <p:cxnSp>
          <p:nvCxnSpPr>
            <p:cNvPr id="6" name="Straight Connector 5"/>
            <p:cNvCxnSpPr/>
            <p:nvPr/>
          </p:nvCxnSpPr>
          <p:spPr>
            <a:xfrm flipH="1">
              <a:off x="0" y="0"/>
              <a:ext cx="9144000" cy="6858000"/>
            </a:xfrm>
            <a:prstGeom prst="line">
              <a:avLst/>
            </a:prstGeom>
            <a:ln w="7620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a:off x="0" y="0"/>
              <a:ext cx="9144000" cy="6856412"/>
            </a:xfrm>
            <a:prstGeom prst="line">
              <a:avLst/>
            </a:prstGeom>
            <a:ln w="76200" cmpd="sng">
              <a:solidFill>
                <a:srgbClr val="FF0000"/>
              </a:solidFill>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3319359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15677" y="-53903"/>
            <a:ext cx="9142413" cy="1143000"/>
          </a:xfrm>
        </p:spPr>
        <p:txBody>
          <a:bodyPr>
            <a:noAutofit/>
          </a:bodyPr>
          <a:lstStyle/>
          <a:p>
            <a:r>
              <a:rPr lang="en-US" sz="4000" b="1" dirty="0" smtClean="0">
                <a:latin typeface="Helvetica"/>
                <a:cs typeface="Helvetica"/>
              </a:rPr>
              <a:t>An Overview of DNA to Protein</a:t>
            </a:r>
            <a:endParaRPr lang="en-US" sz="4000" b="1" dirty="0">
              <a:latin typeface="Helvetica"/>
              <a:cs typeface="Helvetica"/>
            </a:endParaRPr>
          </a:p>
        </p:txBody>
      </p:sp>
      <p:pic>
        <p:nvPicPr>
          <p:cNvPr id="7" name="Picture 6"/>
          <p:cNvPicPr>
            <a:picLocks noChangeAspect="1"/>
          </p:cNvPicPr>
          <p:nvPr/>
        </p:nvPicPr>
        <p:blipFill>
          <a:blip r:embed="rId2"/>
          <a:stretch>
            <a:fillRect/>
          </a:stretch>
        </p:blipFill>
        <p:spPr>
          <a:xfrm>
            <a:off x="2166472" y="836707"/>
            <a:ext cx="4861904" cy="6027154"/>
          </a:xfrm>
          <a:prstGeom prst="rect">
            <a:avLst/>
          </a:prstGeom>
        </p:spPr>
      </p:pic>
    </p:spTree>
    <p:extLst>
      <p:ext uri="{BB962C8B-B14F-4D97-AF65-F5344CB8AC3E}">
        <p14:creationId xmlns:p14="http://schemas.microsoft.com/office/powerpoint/2010/main" val="251128805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t="4819" b="638"/>
          <a:stretch/>
        </p:blipFill>
        <p:spPr>
          <a:xfrm>
            <a:off x="596900" y="941294"/>
            <a:ext cx="7937500" cy="5643283"/>
          </a:xfrm>
          <a:prstGeom prst="rect">
            <a:avLst/>
          </a:prstGeom>
        </p:spPr>
      </p:pic>
      <p:sp>
        <p:nvSpPr>
          <p:cNvPr id="5" name="Title 1"/>
          <p:cNvSpPr>
            <a:spLocks noGrp="1"/>
          </p:cNvSpPr>
          <p:nvPr>
            <p:ph type="title"/>
          </p:nvPr>
        </p:nvSpPr>
        <p:spPr>
          <a:xfrm>
            <a:off x="15677" y="-53903"/>
            <a:ext cx="9142413" cy="1143000"/>
          </a:xfrm>
        </p:spPr>
        <p:txBody>
          <a:bodyPr>
            <a:noAutofit/>
          </a:bodyPr>
          <a:lstStyle/>
          <a:p>
            <a:r>
              <a:rPr lang="en-US" sz="4200" b="1" dirty="0" smtClean="0">
                <a:latin typeface="Helvetica"/>
                <a:cs typeface="Helvetica"/>
              </a:rPr>
              <a:t>Protein Assembly</a:t>
            </a:r>
            <a:endParaRPr lang="en-US" sz="4200" b="1" dirty="0">
              <a:latin typeface="Helvetica"/>
              <a:cs typeface="Helvetica"/>
            </a:endParaRPr>
          </a:p>
        </p:txBody>
      </p:sp>
      <p:sp>
        <p:nvSpPr>
          <p:cNvPr id="6" name="Rectangle 5"/>
          <p:cNvSpPr/>
          <p:nvPr/>
        </p:nvSpPr>
        <p:spPr>
          <a:xfrm>
            <a:off x="3839871" y="6585541"/>
            <a:ext cx="5319059" cy="261610"/>
          </a:xfrm>
          <a:prstGeom prst="rect">
            <a:avLst/>
          </a:prstGeom>
        </p:spPr>
        <p:txBody>
          <a:bodyPr wrap="square">
            <a:spAutoFit/>
          </a:bodyPr>
          <a:lstStyle/>
          <a:p>
            <a:r>
              <a:rPr lang="en-US" sz="1100" dirty="0" smtClean="0">
                <a:latin typeface="Helvetica"/>
                <a:cs typeface="Helvetica"/>
              </a:rPr>
              <a:t>https://</a:t>
            </a:r>
            <a:r>
              <a:rPr lang="en-US" sz="1100" dirty="0" err="1" smtClean="0">
                <a:latin typeface="Helvetica"/>
                <a:cs typeface="Helvetica"/>
              </a:rPr>
              <a:t>mrssmithsbiology.files.wordpress.com</a:t>
            </a:r>
            <a:r>
              <a:rPr lang="en-US" sz="1100" dirty="0" smtClean="0">
                <a:latin typeface="Helvetica"/>
                <a:cs typeface="Helvetica"/>
              </a:rPr>
              <a:t>/2014/09/protein-</a:t>
            </a:r>
            <a:r>
              <a:rPr lang="en-US" sz="1100" dirty="0" err="1" smtClean="0">
                <a:latin typeface="Helvetica"/>
                <a:cs typeface="Helvetica"/>
              </a:rPr>
              <a:t>folding.png</a:t>
            </a:r>
            <a:endParaRPr lang="en-US" sz="1100" dirty="0">
              <a:latin typeface="Helvetica"/>
              <a:cs typeface="Helvetica"/>
            </a:endParaRPr>
          </a:p>
        </p:txBody>
      </p:sp>
    </p:spTree>
    <p:extLst>
      <p:ext uri="{BB962C8B-B14F-4D97-AF65-F5344CB8AC3E}">
        <p14:creationId xmlns:p14="http://schemas.microsoft.com/office/powerpoint/2010/main" val="47231955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179402" y="986120"/>
            <a:ext cx="6857948" cy="5662706"/>
          </a:xfrm>
          <a:prstGeom prst="rect">
            <a:avLst/>
          </a:prstGeom>
        </p:spPr>
      </p:pic>
      <p:sp>
        <p:nvSpPr>
          <p:cNvPr id="5" name="Title 1"/>
          <p:cNvSpPr>
            <a:spLocks noGrp="1"/>
          </p:cNvSpPr>
          <p:nvPr>
            <p:ph type="title"/>
          </p:nvPr>
        </p:nvSpPr>
        <p:spPr>
          <a:xfrm>
            <a:off x="15677" y="-53903"/>
            <a:ext cx="9142413" cy="1143000"/>
          </a:xfrm>
        </p:spPr>
        <p:txBody>
          <a:bodyPr>
            <a:noAutofit/>
          </a:bodyPr>
          <a:lstStyle/>
          <a:p>
            <a:r>
              <a:rPr lang="en-US" sz="3800" b="1" dirty="0" smtClean="0">
                <a:latin typeface="Helvetica"/>
                <a:cs typeface="Helvetica"/>
              </a:rPr>
              <a:t>Different Types of Proteins in Biology</a:t>
            </a:r>
            <a:endParaRPr lang="en-US" sz="3800" b="1" dirty="0">
              <a:latin typeface="Helvetica"/>
              <a:cs typeface="Helvetica"/>
            </a:endParaRPr>
          </a:p>
        </p:txBody>
      </p:sp>
      <p:sp>
        <p:nvSpPr>
          <p:cNvPr id="6" name="Rectangle 5"/>
          <p:cNvSpPr/>
          <p:nvPr/>
        </p:nvSpPr>
        <p:spPr>
          <a:xfrm>
            <a:off x="2017042" y="6553175"/>
            <a:ext cx="8098118" cy="261610"/>
          </a:xfrm>
          <a:prstGeom prst="rect">
            <a:avLst/>
          </a:prstGeom>
        </p:spPr>
        <p:txBody>
          <a:bodyPr wrap="square">
            <a:spAutoFit/>
          </a:bodyPr>
          <a:lstStyle/>
          <a:p>
            <a:r>
              <a:rPr lang="en-US" sz="1100" dirty="0" smtClean="0">
                <a:latin typeface="Helvetica"/>
                <a:cs typeface="Helvetica"/>
              </a:rPr>
              <a:t>https://</a:t>
            </a:r>
            <a:r>
              <a:rPr lang="en-US" sz="1100" dirty="0" err="1" smtClean="0">
                <a:latin typeface="Helvetica"/>
                <a:cs typeface="Helvetica"/>
              </a:rPr>
              <a:t>askabiologist.asu.edu</a:t>
            </a:r>
            <a:r>
              <a:rPr lang="en-US" sz="1100" dirty="0" smtClean="0">
                <a:latin typeface="Helvetica"/>
                <a:cs typeface="Helvetica"/>
              </a:rPr>
              <a:t>/sites/default/files/resources/activities/</a:t>
            </a:r>
            <a:r>
              <a:rPr lang="en-US" sz="1100" dirty="0" err="1" smtClean="0">
                <a:latin typeface="Helvetica"/>
                <a:cs typeface="Helvetica"/>
              </a:rPr>
              <a:t>body_depot</a:t>
            </a:r>
            <a:r>
              <a:rPr lang="en-US" sz="1100" dirty="0" smtClean="0">
                <a:latin typeface="Helvetica"/>
                <a:cs typeface="Helvetica"/>
              </a:rPr>
              <a:t>/venom/</a:t>
            </a:r>
            <a:r>
              <a:rPr lang="en-US" sz="1100" dirty="0" err="1" smtClean="0">
                <a:latin typeface="Helvetica"/>
                <a:cs typeface="Helvetica"/>
              </a:rPr>
              <a:t>protein_types_large.gif</a:t>
            </a:r>
            <a:endParaRPr lang="en-US" sz="1100" dirty="0">
              <a:latin typeface="Helvetica"/>
              <a:cs typeface="Helvetica"/>
            </a:endParaRPr>
          </a:p>
        </p:txBody>
      </p:sp>
    </p:spTree>
    <p:extLst>
      <p:ext uri="{BB962C8B-B14F-4D97-AF65-F5344CB8AC3E}">
        <p14:creationId xmlns:p14="http://schemas.microsoft.com/office/powerpoint/2010/main" val="377592285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15677" y="-53903"/>
            <a:ext cx="9142413" cy="1143000"/>
          </a:xfrm>
        </p:spPr>
        <p:txBody>
          <a:bodyPr>
            <a:noAutofit/>
          </a:bodyPr>
          <a:lstStyle/>
          <a:p>
            <a:r>
              <a:rPr lang="en-US" sz="3200" b="1" dirty="0" smtClean="0">
                <a:latin typeface="Helvetica"/>
                <a:cs typeface="Helvetica"/>
              </a:rPr>
              <a:t>Grasping the Concept of Signaling Molecules</a:t>
            </a:r>
            <a:endParaRPr lang="en-US" sz="3200" b="1" dirty="0">
              <a:latin typeface="Helvetica"/>
              <a:cs typeface="Helvetica"/>
            </a:endParaRPr>
          </a:p>
        </p:txBody>
      </p:sp>
      <p:pic>
        <p:nvPicPr>
          <p:cNvPr id="6" name="Picture 5"/>
          <p:cNvPicPr>
            <a:picLocks noChangeAspect="1"/>
          </p:cNvPicPr>
          <p:nvPr/>
        </p:nvPicPr>
        <p:blipFill rotWithShape="1">
          <a:blip r:embed="rId2"/>
          <a:srcRect l="8171" t="-1" b="27447"/>
          <a:stretch/>
        </p:blipFill>
        <p:spPr>
          <a:xfrm>
            <a:off x="149412" y="1044277"/>
            <a:ext cx="2808506" cy="4518323"/>
          </a:xfrm>
          <a:prstGeom prst="rect">
            <a:avLst/>
          </a:prstGeom>
        </p:spPr>
      </p:pic>
      <p:grpSp>
        <p:nvGrpSpPr>
          <p:cNvPr id="25" name="Group 24"/>
          <p:cNvGrpSpPr/>
          <p:nvPr/>
        </p:nvGrpSpPr>
        <p:grpSpPr>
          <a:xfrm>
            <a:off x="3048000" y="926354"/>
            <a:ext cx="6094691" cy="5837058"/>
            <a:chOff x="3048000" y="926354"/>
            <a:chExt cx="6094691" cy="5837058"/>
          </a:xfrm>
        </p:grpSpPr>
        <p:pic>
          <p:nvPicPr>
            <p:cNvPr id="5" name="Picture 4"/>
            <p:cNvPicPr>
              <a:picLocks noChangeAspect="1"/>
            </p:cNvPicPr>
            <p:nvPr/>
          </p:nvPicPr>
          <p:blipFill rotWithShape="1">
            <a:blip r:embed="rId3"/>
            <a:srcRect t="5999" r="19132"/>
            <a:stretch/>
          </p:blipFill>
          <p:spPr>
            <a:xfrm>
              <a:off x="3212353" y="926354"/>
              <a:ext cx="5930338" cy="5837058"/>
            </a:xfrm>
            <a:prstGeom prst="rect">
              <a:avLst/>
            </a:prstGeom>
          </p:spPr>
        </p:pic>
        <p:grpSp>
          <p:nvGrpSpPr>
            <p:cNvPr id="24" name="Group 23"/>
            <p:cNvGrpSpPr/>
            <p:nvPr/>
          </p:nvGrpSpPr>
          <p:grpSpPr>
            <a:xfrm>
              <a:off x="3048000" y="2151529"/>
              <a:ext cx="1538941" cy="3705412"/>
              <a:chOff x="3048000" y="2151529"/>
              <a:chExt cx="1538941" cy="3705412"/>
            </a:xfrm>
          </p:grpSpPr>
          <p:cxnSp>
            <p:nvCxnSpPr>
              <p:cNvPr id="9" name="Straight Arrow Connector 8"/>
              <p:cNvCxnSpPr/>
              <p:nvPr/>
            </p:nvCxnSpPr>
            <p:spPr>
              <a:xfrm flipV="1">
                <a:off x="3048000" y="2151529"/>
                <a:ext cx="1377576" cy="1733177"/>
              </a:xfrm>
              <a:prstGeom prst="straightConnector1">
                <a:avLst/>
              </a:prstGeom>
              <a:ln w="28575" cmpd="sng">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flipV="1">
                <a:off x="3048000" y="3526117"/>
                <a:ext cx="1377576" cy="585694"/>
              </a:xfrm>
              <a:prstGeom prst="straightConnector1">
                <a:avLst/>
              </a:prstGeom>
              <a:ln w="28575" cmpd="sng">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a:off x="3048000" y="4452469"/>
                <a:ext cx="1538941" cy="119530"/>
              </a:xfrm>
              <a:prstGeom prst="straightConnector1">
                <a:avLst/>
              </a:prstGeom>
              <a:ln w="28575" cmpd="sng">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p:nvPr/>
            </p:nvCxnSpPr>
            <p:spPr>
              <a:xfrm>
                <a:off x="3048000" y="4784165"/>
                <a:ext cx="1538941" cy="1072776"/>
              </a:xfrm>
              <a:prstGeom prst="straightConnector1">
                <a:avLst/>
              </a:prstGeom>
              <a:ln w="28575" cmpd="sng">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grpSp>
      </p:grpSp>
      <p:pic>
        <p:nvPicPr>
          <p:cNvPr id="26" name="Picture 25"/>
          <p:cNvPicPr>
            <a:picLocks noChangeAspect="1"/>
          </p:cNvPicPr>
          <p:nvPr/>
        </p:nvPicPr>
        <p:blipFill>
          <a:blip r:embed="rId4"/>
          <a:stretch>
            <a:fillRect/>
          </a:stretch>
        </p:blipFill>
        <p:spPr>
          <a:xfrm>
            <a:off x="1741654" y="1143005"/>
            <a:ext cx="5299793" cy="4376114"/>
          </a:xfrm>
          <a:prstGeom prst="rect">
            <a:avLst/>
          </a:prstGeom>
        </p:spPr>
      </p:pic>
    </p:spTree>
    <p:extLst>
      <p:ext uri="{BB962C8B-B14F-4D97-AF65-F5344CB8AC3E}">
        <p14:creationId xmlns:p14="http://schemas.microsoft.com/office/powerpoint/2010/main" val="2761635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26"/>
                                        </p:tgtEl>
                                        <p:attrNameLst>
                                          <p:attrName>style.visibility</p:attrName>
                                        </p:attrNameLst>
                                      </p:cBhvr>
                                      <p:to>
                                        <p:strVal val="hidden"/>
                                      </p:to>
                                    </p:set>
                                  </p:childTnLst>
                                </p:cTn>
                              </p:par>
                              <p:par>
                                <p:cTn id="13" presetID="1" presetClass="entr" presetSubtype="0" fill="hold" nodeType="with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0" y="-24182"/>
            <a:ext cx="9144000" cy="1143000"/>
          </a:xfrm>
        </p:spPr>
        <p:txBody>
          <a:bodyPr>
            <a:normAutofit/>
          </a:bodyPr>
          <a:lstStyle/>
          <a:p>
            <a:r>
              <a:rPr lang="en-US" sz="4000" b="1" dirty="0" smtClean="0">
                <a:latin typeface="Helvetica"/>
                <a:cs typeface="Helvetica"/>
              </a:rPr>
              <a:t>What Triggers Inflammation?</a:t>
            </a:r>
            <a:endParaRPr lang="en-US" sz="4000" b="1" dirty="0">
              <a:latin typeface="Helvetica"/>
              <a:cs typeface="Helvetica"/>
            </a:endParaRPr>
          </a:p>
        </p:txBody>
      </p:sp>
      <p:grpSp>
        <p:nvGrpSpPr>
          <p:cNvPr id="13" name="Group 12"/>
          <p:cNvGrpSpPr/>
          <p:nvPr/>
        </p:nvGrpSpPr>
        <p:grpSpPr>
          <a:xfrm>
            <a:off x="116347" y="1080569"/>
            <a:ext cx="2855484" cy="3457353"/>
            <a:chOff x="116347" y="1005864"/>
            <a:chExt cx="2855484" cy="3457353"/>
          </a:xfrm>
        </p:grpSpPr>
        <p:pic>
          <p:nvPicPr>
            <p:cNvPr id="5" name="Picture 4"/>
            <p:cNvPicPr>
              <a:picLocks noChangeAspect="1"/>
            </p:cNvPicPr>
            <p:nvPr/>
          </p:nvPicPr>
          <p:blipFill>
            <a:blip r:embed="rId2"/>
            <a:stretch>
              <a:fillRect/>
            </a:stretch>
          </p:blipFill>
          <p:spPr>
            <a:xfrm>
              <a:off x="116347" y="1005864"/>
              <a:ext cx="2855484" cy="3102960"/>
            </a:xfrm>
            <a:prstGeom prst="rect">
              <a:avLst/>
            </a:prstGeom>
          </p:spPr>
        </p:pic>
        <p:sp>
          <p:nvSpPr>
            <p:cNvPr id="7" name="TextBox 6"/>
            <p:cNvSpPr txBox="1"/>
            <p:nvPr/>
          </p:nvSpPr>
          <p:spPr>
            <a:xfrm>
              <a:off x="881530" y="4093885"/>
              <a:ext cx="1374588" cy="369332"/>
            </a:xfrm>
            <a:prstGeom prst="rect">
              <a:avLst/>
            </a:prstGeom>
            <a:noFill/>
          </p:spPr>
          <p:txBody>
            <a:bodyPr wrap="square" rtlCol="0">
              <a:spAutoFit/>
            </a:bodyPr>
            <a:lstStyle/>
            <a:p>
              <a:pPr algn="ctr"/>
              <a:r>
                <a:rPr lang="en-US" b="1" dirty="0" smtClean="0">
                  <a:latin typeface="Helvetica"/>
                  <a:cs typeface="Helvetica"/>
                </a:rPr>
                <a:t>Pathogens</a:t>
              </a:r>
              <a:endParaRPr lang="en-US" b="1" dirty="0">
                <a:latin typeface="Helvetica"/>
                <a:cs typeface="Helvetica"/>
              </a:endParaRPr>
            </a:p>
          </p:txBody>
        </p:sp>
      </p:grpSp>
    </p:spTree>
    <p:extLst>
      <p:ext uri="{BB962C8B-B14F-4D97-AF65-F5344CB8AC3E}">
        <p14:creationId xmlns:p14="http://schemas.microsoft.com/office/powerpoint/2010/main" val="1803192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776943" y="46318"/>
            <a:ext cx="7699188" cy="6524318"/>
          </a:xfrm>
          <a:prstGeom prst="rect">
            <a:avLst/>
          </a:prstGeom>
        </p:spPr>
      </p:pic>
      <p:sp>
        <p:nvSpPr>
          <p:cNvPr id="6" name="Rectangle 5"/>
          <p:cNvSpPr/>
          <p:nvPr/>
        </p:nvSpPr>
        <p:spPr>
          <a:xfrm>
            <a:off x="4751289" y="6570636"/>
            <a:ext cx="4572000" cy="261610"/>
          </a:xfrm>
          <a:prstGeom prst="rect">
            <a:avLst/>
          </a:prstGeom>
        </p:spPr>
        <p:txBody>
          <a:bodyPr>
            <a:spAutoFit/>
          </a:bodyPr>
          <a:lstStyle/>
          <a:p>
            <a:r>
              <a:rPr lang="en-US" sz="1100" dirty="0" smtClean="0">
                <a:latin typeface="Helvetica"/>
                <a:cs typeface="Helvetica"/>
              </a:rPr>
              <a:t>http://</a:t>
            </a:r>
            <a:r>
              <a:rPr lang="en-US" sz="1100" dirty="0" err="1" smtClean="0">
                <a:latin typeface="Helvetica"/>
                <a:cs typeface="Helvetica"/>
              </a:rPr>
              <a:t>www.biologymad.com</a:t>
            </a:r>
            <a:r>
              <a:rPr lang="en-US" sz="1100" dirty="0" smtClean="0">
                <a:latin typeface="Helvetica"/>
                <a:cs typeface="Helvetica"/>
              </a:rPr>
              <a:t>/Immunology/</a:t>
            </a:r>
            <a:r>
              <a:rPr lang="en-US" sz="1100" dirty="0" err="1" smtClean="0">
                <a:latin typeface="Helvetica"/>
                <a:cs typeface="Helvetica"/>
              </a:rPr>
              <a:t>inflammation.jpg</a:t>
            </a:r>
            <a:endParaRPr lang="en-US" sz="1100" dirty="0">
              <a:latin typeface="Helvetica"/>
              <a:cs typeface="Helvetica"/>
            </a:endParaRPr>
          </a:p>
        </p:txBody>
      </p:sp>
    </p:spTree>
    <p:extLst>
      <p:ext uri="{BB962C8B-B14F-4D97-AF65-F5344CB8AC3E}">
        <p14:creationId xmlns:p14="http://schemas.microsoft.com/office/powerpoint/2010/main" val="2327971129"/>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1_Iowa">
  <a:themeElements>
    <a:clrScheme name="Iow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Iowa">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Helvetica" pitchFamily="3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Helvetica" pitchFamily="31" charset="0"/>
          </a:defRPr>
        </a:defPPr>
      </a:lstStyle>
    </a:lnDef>
  </a:objectDefaults>
  <a:extraClrSchemeLst>
    <a:extraClrScheme>
      <a:clrScheme name="Iow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Iow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Iow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Iow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Iow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Iow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Iowa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Iow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Iow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Iow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Iow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Iow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2248</TotalTime>
  <Words>470</Words>
  <Application>Microsoft Office PowerPoint</Application>
  <PresentationFormat>On-screen Show (4:3)</PresentationFormat>
  <Paragraphs>92</Paragraphs>
  <Slides>22</Slides>
  <Notes>1</Notes>
  <HiddenSlides>0</HiddenSlides>
  <MMClips>0</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22</vt:i4>
      </vt:variant>
    </vt:vector>
  </HeadingPairs>
  <TitlesOfParts>
    <vt:vector size="30" baseType="lpstr">
      <vt:lpstr>ＭＳ Ｐゴシック</vt:lpstr>
      <vt:lpstr>Arial</vt:lpstr>
      <vt:lpstr>Calibri</vt:lpstr>
      <vt:lpstr>Helvetica</vt:lpstr>
      <vt:lpstr>Times</vt:lpstr>
      <vt:lpstr>Office Theme</vt:lpstr>
      <vt:lpstr>1_Office Theme</vt:lpstr>
      <vt:lpstr>1_Iowa</vt:lpstr>
      <vt:lpstr>PowerPoint Presentation</vt:lpstr>
      <vt:lpstr>Cell Structure</vt:lpstr>
      <vt:lpstr>PowerPoint Presentation</vt:lpstr>
      <vt:lpstr>An Overview of DNA to Protein</vt:lpstr>
      <vt:lpstr>Protein Assembly</vt:lpstr>
      <vt:lpstr>Different Types of Proteins in Biology</vt:lpstr>
      <vt:lpstr>Grasping the Concept of Signaling Molecules</vt:lpstr>
      <vt:lpstr>What Triggers Inflammation?</vt:lpstr>
      <vt:lpstr>PowerPoint Presentation</vt:lpstr>
      <vt:lpstr>What Triggers Inflammation?</vt:lpstr>
      <vt:lpstr>The Ugly Sides of Chronic Inflammation</vt:lpstr>
      <vt:lpstr>PowerPoint Presentation</vt:lpstr>
      <vt:lpstr>What is Reactive Oxygen Species (ROS)?</vt:lpstr>
      <vt:lpstr>Sources of Reactive Oxygen Species in the Human Body</vt:lpstr>
      <vt:lpstr>What are Antioxidants?</vt:lpstr>
      <vt:lpstr>Basic Concept of How Antioxidant Functions</vt:lpstr>
      <vt:lpstr>Antioxidant Reactions</vt:lpstr>
      <vt:lpstr>PowerPoint Presentation</vt:lpstr>
      <vt:lpstr>PowerPoint Presentation</vt:lpstr>
      <vt:lpstr>Positron Emission Tomography (PET) Scan</vt:lpstr>
      <vt:lpstr>PET Scan Biomarkers for Inflammation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EePhie Tan</dc:creator>
  <cp:lastModifiedBy>Owner</cp:lastModifiedBy>
  <cp:revision>59</cp:revision>
  <dcterms:created xsi:type="dcterms:W3CDTF">2016-05-20T01:45:38Z</dcterms:created>
  <dcterms:modified xsi:type="dcterms:W3CDTF">2016-05-22T21:53:49Z</dcterms:modified>
</cp:coreProperties>
</file>