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62" r:id="rId5"/>
    <p:sldId id="260" r:id="rId6"/>
    <p:sldId id="261" r:id="rId7"/>
    <p:sldId id="259" r:id="rId8"/>
    <p:sldId id="267" r:id="rId9"/>
    <p:sldId id="266" r:id="rId10"/>
    <p:sldId id="264" r:id="rId11"/>
    <p:sldId id="265" r:id="rId12"/>
    <p:sldId id="268" r:id="rId13"/>
    <p:sldId id="269" r:id="rId14"/>
    <p:sldId id="270" r:id="rId15"/>
    <p:sldId id="273" r:id="rId16"/>
    <p:sldId id="274" r:id="rId17"/>
    <p:sldId id="275" r:id="rId18"/>
    <p:sldId id="276" r:id="rId19"/>
    <p:sldId id="277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9" autoAdjust="0"/>
    <p:restoredTop sz="94660"/>
  </p:normalViewPr>
  <p:slideViewPr>
    <p:cSldViewPr>
      <p:cViewPr>
        <p:scale>
          <a:sx n="70" d="100"/>
          <a:sy n="70" d="100"/>
        </p:scale>
        <p:origin x="-59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FFC43-F09E-4901-85DB-18FAA6091D3D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8D198-D77E-4AF4-AFC5-6E09B621E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51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Healing Hand: Man &amp; Wound in the Ancient World, Guido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Majno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8D198-D77E-4AF4-AFC5-6E09B621EE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33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38BE-DFA7-410E-960C-BADF578BB366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7383-68C4-4AC5-BFEF-FB5B3F23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8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38BE-DFA7-410E-960C-BADF578BB366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7383-68C4-4AC5-BFEF-FB5B3F23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8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38BE-DFA7-410E-960C-BADF578BB366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7383-68C4-4AC5-BFEF-FB5B3F23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9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38BE-DFA7-410E-960C-BADF578BB366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7383-68C4-4AC5-BFEF-FB5B3F23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2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38BE-DFA7-410E-960C-BADF578BB366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7383-68C4-4AC5-BFEF-FB5B3F23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5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38BE-DFA7-410E-960C-BADF578BB366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7383-68C4-4AC5-BFEF-FB5B3F23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2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38BE-DFA7-410E-960C-BADF578BB366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7383-68C4-4AC5-BFEF-FB5B3F23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38BE-DFA7-410E-960C-BADF578BB366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7383-68C4-4AC5-BFEF-FB5B3F23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1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38BE-DFA7-410E-960C-BADF578BB366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7383-68C4-4AC5-BFEF-FB5B3F23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0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38BE-DFA7-410E-960C-BADF578BB366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7383-68C4-4AC5-BFEF-FB5B3F23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3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38BE-DFA7-410E-960C-BADF578BB366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7383-68C4-4AC5-BFEF-FB5B3F23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3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38BE-DFA7-410E-960C-BADF578BB366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A7383-68C4-4AC5-BFEF-FB5B3F23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0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r>
              <a:rPr lang="en-US" dirty="0" smtClean="0"/>
              <a:t>Inflammation: </a:t>
            </a:r>
            <a:br>
              <a:rPr lang="en-US" dirty="0" smtClean="0"/>
            </a:br>
            <a:r>
              <a:rPr lang="en-US" dirty="0" smtClean="0"/>
              <a:t>The Good, The Bad, &amp; The Ugly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550" y="24384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Miranda Machacek</a:t>
            </a:r>
          </a:p>
          <a:p>
            <a:r>
              <a:rPr lang="en-US" dirty="0" smtClean="0"/>
              <a:t>MD/PhD Student at the</a:t>
            </a:r>
            <a:br>
              <a:rPr lang="en-US" dirty="0" smtClean="0"/>
            </a:br>
            <a:r>
              <a:rPr lang="en-US" dirty="0" smtClean="0"/>
              <a:t> University of Kansas Medical Center</a:t>
            </a:r>
            <a:endParaRPr lang="en-US" dirty="0"/>
          </a:p>
        </p:txBody>
      </p:sp>
      <p:pic>
        <p:nvPicPr>
          <p:cNvPr id="1026" name="Picture 2" descr="https://pharmpractice.ku.edu/sites/pharmpractice.drupal.ku.edu/files/images/general/medcen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343400"/>
            <a:ext cx="4381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9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not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61531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image.slidesharecdn.com/chapter-43-the-immune-system4883/95/chapter-43-the-immune-system-15-728.jpg?cb=12874852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820150" cy="66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762000"/>
            <a:ext cx="851535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Good: Initial events in response to an infection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2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Ugly: Pus = accumulation </a:t>
            </a:r>
            <a:br>
              <a:rPr lang="en-US" dirty="0" smtClean="0"/>
            </a:br>
            <a:r>
              <a:rPr lang="en-US" dirty="0" smtClean="0"/>
              <a:t>of white blood cells </a:t>
            </a:r>
            <a:endParaRPr lang="en-US" dirty="0"/>
          </a:p>
        </p:txBody>
      </p:sp>
      <p:pic>
        <p:nvPicPr>
          <p:cNvPr id="8194" name="Picture 2" descr="http://www.drthindhomeopathy.com/wp-content/uploads/2013/11/Homeopathic_doctor_chandigarh_drthind_absces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32" y="1828800"/>
            <a:ext cx="3048000" cy="263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mountnittany.org/assets/images/krames/2499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573"/>
            <a:ext cx="3009900" cy="332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.ytimg.com/vi/uyTxPpmq3xA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48200"/>
            <a:ext cx="3409950" cy="191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76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Good: Later events in response to an infection include activation of lymphocytes highly specific to pathogen</a:t>
            </a:r>
            <a:endParaRPr lang="en-US" sz="2800" dirty="0"/>
          </a:p>
        </p:txBody>
      </p:sp>
      <p:pic>
        <p:nvPicPr>
          <p:cNvPr id="12292" name="Picture 4" descr="http://www.summitmedicalgroup.com/media/db/relayhealth-images/lymph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35" y="1524000"/>
            <a:ext cx="3857625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image.slidesharecdn.com/6478chapter9-121208061536-phpapp02/95/immunology-chapter-9-activation-of-t-lymphocytes-3-638.jpg?cb=13549474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1675263"/>
            <a:ext cx="4775200" cy="358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3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Autoimmune disease – immune response to a component of normal </a:t>
            </a:r>
            <a:r>
              <a:rPr lang="en-US" dirty="0" smtClean="0"/>
              <a:t>tissue</a:t>
            </a:r>
          </a:p>
          <a:p>
            <a:pPr marL="514350" indent="-514350">
              <a:buAutoNum type="arabicPeriod"/>
            </a:pPr>
            <a:r>
              <a:rPr lang="en-US" dirty="0" smtClean="0"/>
              <a:t>Allergic disease – immune response to something that is harmless (food, pollen)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Bad: Inappropriate immune responses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08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Autoimmunity: Type 1 Diabetes</a:t>
            </a:r>
            <a:endParaRPr lang="en-US" dirty="0"/>
          </a:p>
        </p:txBody>
      </p:sp>
      <p:pic>
        <p:nvPicPr>
          <p:cNvPr id="13314" name="Picture 2" descr="Type I diabe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5" y="1411740"/>
            <a:ext cx="4018357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ereidmiller.com/wp-content/uploads/2016/03/diabetes-complication-comorbid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141" y="3019084"/>
            <a:ext cx="4752975" cy="35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28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Autoimmunity: Celiac Disease</a:t>
            </a:r>
            <a:endParaRPr lang="en-US" dirty="0"/>
          </a:p>
        </p:txBody>
      </p:sp>
      <p:pic>
        <p:nvPicPr>
          <p:cNvPr id="15362" name="Picture 2" descr="http://sites.psu.edu/siowfa15/wp-content/uploads/sites/29639/2015/12/celiac-disease_0177ac66208d5826963c65f8b2c564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30" y="1721643"/>
            <a:ext cx="4191000" cy="269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gluten-free-meals.com/images/gf%20Celiac%20vs%20Health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305" y="1937270"/>
            <a:ext cx="45243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515134" y="4430973"/>
            <a:ext cx="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9600" y="1295400"/>
            <a:ext cx="830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-inappropriate development of antibodies against gliadin (a component of gluten)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181600"/>
            <a:ext cx="8592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Abdominal pain, inability to absorb nutrients well -&gt; anemia &amp; osteoporosis, </a:t>
            </a:r>
          </a:p>
          <a:p>
            <a:pPr algn="ctr"/>
            <a:r>
              <a:rPr lang="en-US" dirty="0" smtClean="0"/>
              <a:t>diarrhea, bloating, fatigue, neurological symptoms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2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Bad: Allergic Reactions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50590"/>
            <a:ext cx="6477390" cy="414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31275" y="1798093"/>
            <a:ext cx="381039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https://s-media-cache-ak0.pinimg.com/236x/a9/56/35/a95635c5525a2e85969c47e4b34a8d7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90" y="3124200"/>
            <a:ext cx="1676665" cy="197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7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Bad: Allergic Reactions</a:t>
            </a:r>
            <a:endParaRPr lang="en-US" dirty="0"/>
          </a:p>
        </p:txBody>
      </p:sp>
      <p:pic>
        <p:nvPicPr>
          <p:cNvPr id="14338" name="Picture 2" descr="http://www.firstaidforfree.com/wp-content/uploads/2015/04/How-to-use-an-EpiP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374724" cy="240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epipen.co.uk/wp-content/uploads/2015/03/adrena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0"/>
            <a:ext cx="874496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2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Inflammation is sometimes good, sometimes bad, always a little ugly!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5181600"/>
            <a:ext cx="2514600" cy="68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Questions?</a:t>
            </a:r>
            <a:endParaRPr lang="en-US" sz="4000" dirty="0"/>
          </a:p>
        </p:txBody>
      </p:sp>
      <p:sp>
        <p:nvSpPr>
          <p:cNvPr id="4" name="Isosceles Triangle 3"/>
          <p:cNvSpPr/>
          <p:nvPr/>
        </p:nvSpPr>
        <p:spPr>
          <a:xfrm>
            <a:off x="3962400" y="3352800"/>
            <a:ext cx="838200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552700" y="2743200"/>
            <a:ext cx="36576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38300" y="183823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Autoimmunity</a:t>
            </a:r>
          </a:p>
          <a:p>
            <a:r>
              <a:rPr lang="en-US" dirty="0" smtClean="0"/>
              <a:t>Allergies</a:t>
            </a:r>
          </a:p>
          <a:p>
            <a:r>
              <a:rPr lang="en-US" dirty="0" smtClean="0"/>
              <a:t>Excessive pain &amp; swelling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77318" y="2762071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Increased susceptibility to infections</a:t>
            </a:r>
          </a:p>
          <a:p>
            <a:r>
              <a:rPr lang="en-US" dirty="0" smtClean="0"/>
              <a:t>Poor wound healing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0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0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Inflammation has been described for thousands of years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105400" y="3767014"/>
            <a:ext cx="3581400" cy="3032425"/>
            <a:chOff x="5105400" y="3767014"/>
            <a:chExt cx="3581400" cy="3032425"/>
          </a:xfrm>
        </p:grpSpPr>
        <p:pic>
          <p:nvPicPr>
            <p:cNvPr id="2050" name="Picture 2" descr="https://s-media-cache-ak0.pinimg.com/736x/71/0d/f6/710df650bfd035583863639c53420d2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767014"/>
              <a:ext cx="3581400" cy="26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105400" y="6430107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James </a:t>
              </a:r>
              <a:r>
                <a:rPr lang="en-US" dirty="0" err="1" smtClean="0"/>
                <a:t>Gilray</a:t>
              </a:r>
              <a:r>
                <a:rPr lang="en-US" dirty="0" smtClean="0"/>
                <a:t>, The Gout, c.1799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1620400"/>
            <a:ext cx="3042162" cy="1005995"/>
            <a:chOff x="0" y="1620400"/>
            <a:chExt cx="3042162" cy="1005995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238" y="1620400"/>
              <a:ext cx="1664723" cy="815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0" y="2257063"/>
              <a:ext cx="30421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Sumerian cuneiform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71600" y="2626395"/>
            <a:ext cx="4562475" cy="2644379"/>
            <a:chOff x="1371600" y="2626395"/>
            <a:chExt cx="4562475" cy="264437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2626395"/>
              <a:ext cx="4562475" cy="228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131756" y="4901442"/>
              <a:ext cx="30421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Assyrian burning brazier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2739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654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Autoimmunity: Lupus </a:t>
            </a:r>
            <a:br>
              <a:rPr lang="en-US" sz="3200" dirty="0" smtClean="0"/>
            </a:br>
            <a:r>
              <a:rPr lang="en-US" sz="3200" dirty="0" smtClean="0"/>
              <a:t>(Systemic Lupus Erythematosus)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257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May have rash (worse with sunlight exposure), arthritis, chest/lung pain due to inflammation in lubricating sac surrounding lungs or heart, seizures, psychosis, </a:t>
            </a:r>
            <a:r>
              <a:rPr lang="en-US" sz="2400" b="1" dirty="0" smtClean="0"/>
              <a:t>kidney damage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3131519" cy="545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50860"/>
            <a:ext cx="2468293" cy="222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64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4 Cardinal Signs of Inflammation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45772"/>
            <a:ext cx="2209800" cy="2971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Rubor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Calor</a:t>
            </a:r>
            <a:r>
              <a:rPr lang="en-US" dirty="0" smtClean="0"/>
              <a:t> </a:t>
            </a:r>
          </a:p>
          <a:p>
            <a:r>
              <a:rPr lang="en-US" dirty="0" smtClean="0"/>
              <a:t>Tumor </a:t>
            </a:r>
          </a:p>
          <a:p>
            <a:r>
              <a:rPr lang="en-US" dirty="0" smtClean="0"/>
              <a:t>Dolor </a:t>
            </a:r>
          </a:p>
          <a:p>
            <a:r>
              <a:rPr lang="en-US" dirty="0" err="1" smtClean="0"/>
              <a:t>Functio</a:t>
            </a:r>
            <a:r>
              <a:rPr lang="en-US" dirty="0" smtClean="0"/>
              <a:t> </a:t>
            </a:r>
            <a:r>
              <a:rPr lang="en-US" dirty="0" err="1" smtClean="0"/>
              <a:t>laesa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33600" y="1447800"/>
            <a:ext cx="30480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redness</a:t>
            </a:r>
            <a:endParaRPr lang="en-US" dirty="0" smtClean="0"/>
          </a:p>
          <a:p>
            <a:pPr marL="0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3000" dirty="0" smtClean="0">
                <a:sym typeface="Wingdings" panose="05000000000000000000" pitchFamily="2" charset="2"/>
              </a:rPr>
              <a:t>he</a:t>
            </a:r>
            <a:r>
              <a:rPr lang="en-US" dirty="0" smtClean="0"/>
              <a:t>at</a:t>
            </a:r>
          </a:p>
          <a:p>
            <a:pPr marL="0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s</a:t>
            </a:r>
            <a:r>
              <a:rPr lang="en-US" dirty="0" smtClean="0">
                <a:sym typeface="Wingdings" panose="05000000000000000000" pitchFamily="2" charset="2"/>
              </a:rPr>
              <a:t>welling</a:t>
            </a:r>
          </a:p>
          <a:p>
            <a:pPr marL="0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pain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loss of function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657" y="373559"/>
            <a:ext cx="50074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5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1" name="Sun 10"/>
          <p:cNvSpPr/>
          <p:nvPr/>
        </p:nvSpPr>
        <p:spPr>
          <a:xfrm>
            <a:off x="6438900" y="1794681"/>
            <a:ext cx="876300" cy="638033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ightning Bolt 12"/>
          <p:cNvSpPr/>
          <p:nvPr/>
        </p:nvSpPr>
        <p:spPr>
          <a:xfrm>
            <a:off x="5562600" y="2052282"/>
            <a:ext cx="685800" cy="733567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Lightning Bolt 13"/>
          <p:cNvSpPr/>
          <p:nvPr/>
        </p:nvSpPr>
        <p:spPr>
          <a:xfrm flipH="1">
            <a:off x="7543800" y="2023849"/>
            <a:ext cx="665328" cy="762000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334000" y="3352800"/>
            <a:ext cx="31242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334000" y="3387970"/>
            <a:ext cx="31242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10250" y="3374322"/>
            <a:ext cx="2209800" cy="609599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15000" y="2819401"/>
            <a:ext cx="2359641" cy="1385072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1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14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94"/>
            <a:ext cx="8229600" cy="1143000"/>
          </a:xfrm>
        </p:spPr>
        <p:txBody>
          <a:bodyPr/>
          <a:lstStyle/>
          <a:p>
            <a:r>
              <a:rPr lang="en-US" dirty="0" smtClean="0"/>
              <a:t>The Ugly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22" y="1235414"/>
            <a:ext cx="3251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74615"/>
            <a:ext cx="3748088" cy="219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66" y="1283732"/>
            <a:ext cx="2252136" cy="308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066" y="4364161"/>
            <a:ext cx="225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 c. 2004-05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36081" y="4156278"/>
            <a:ext cx="2500312" cy="258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53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Why redness</a:t>
            </a:r>
            <a:r>
              <a:rPr lang="en-US" dirty="0" smtClean="0"/>
              <a:t>? Rapid (within seconds) histamine release from mast cells</a:t>
            </a:r>
            <a:r>
              <a:rPr lang="en-US" dirty="0" smtClean="0">
                <a:sym typeface="Wingdings" panose="05000000000000000000" pitchFamily="2" charset="2"/>
              </a:rPr>
              <a:t> causes blood vessels to expand</a:t>
            </a:r>
          </a:p>
          <a:p>
            <a:r>
              <a:rPr lang="en-US" dirty="0"/>
              <a:t>Why heat</a:t>
            </a:r>
            <a:r>
              <a:rPr lang="en-US" dirty="0" smtClean="0"/>
              <a:t>? </a:t>
            </a:r>
            <a:r>
              <a:rPr lang="en-US" dirty="0"/>
              <a:t>Drawing more blood to that area with expanded blood </a:t>
            </a:r>
            <a:r>
              <a:rPr lang="en-US" dirty="0" smtClean="0"/>
              <a:t>vessels</a:t>
            </a:r>
          </a:p>
          <a:p>
            <a:r>
              <a:rPr lang="en-US" dirty="0"/>
              <a:t>Why swelling</a:t>
            </a:r>
            <a:r>
              <a:rPr lang="en-US" dirty="0" smtClean="0"/>
              <a:t>?</a:t>
            </a:r>
            <a:r>
              <a:rPr lang="en-US" dirty="0"/>
              <a:t> Because increased blood flow and </a:t>
            </a:r>
            <a:r>
              <a:rPr lang="en-US" dirty="0" smtClean="0"/>
              <a:t>influx of other </a:t>
            </a:r>
            <a:r>
              <a:rPr lang="en-US" dirty="0"/>
              <a:t>immune cells that will attack invading pathogens </a:t>
            </a:r>
            <a:r>
              <a:rPr lang="en-US" dirty="0" smtClean="0"/>
              <a:t>and/or </a:t>
            </a:r>
            <a:r>
              <a:rPr lang="en-US" dirty="0"/>
              <a:t>clean up dead tissue</a:t>
            </a:r>
          </a:p>
          <a:p>
            <a:r>
              <a:rPr lang="en-US" dirty="0"/>
              <a:t>Why pain/loss of function</a:t>
            </a:r>
            <a:r>
              <a:rPr lang="en-US" dirty="0" smtClean="0"/>
              <a:t>? </a:t>
            </a:r>
            <a:r>
              <a:rPr lang="en-US" dirty="0"/>
              <a:t>Because of swelling!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3748088" cy="219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68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RICE</a:t>
            </a:r>
            <a:r>
              <a:rPr lang="en-US" sz="3200" dirty="0" smtClean="0"/>
              <a:t> therapy is a common treatment that treats the cardinal signs of inflammation</a:t>
            </a:r>
            <a:endParaRPr lang="en-US" sz="3200" dirty="0"/>
          </a:p>
        </p:txBody>
      </p:sp>
      <p:pic>
        <p:nvPicPr>
          <p:cNvPr id="4098" name="Picture 2" descr="http://cdn2.hubspot.net/hubfs/205286/RICE_treat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38957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15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triggers inflammation?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Trauma/dead cells</a:t>
            </a:r>
          </a:p>
          <a:p>
            <a:r>
              <a:rPr lang="en-US" dirty="0" smtClean="0"/>
              <a:t>Infection</a:t>
            </a:r>
          </a:p>
          <a:p>
            <a:r>
              <a:rPr lang="en-US" dirty="0" smtClean="0"/>
              <a:t>Inappropriate immune responses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utoimmune diseases-immune response mounts attack against normal tissues in your body</a:t>
            </a:r>
          </a:p>
          <a:p>
            <a:pPr lvl="1"/>
            <a:r>
              <a:rPr lang="en-US" dirty="0" smtClean="0"/>
              <a:t>Allergic reactions-immune response mounts attack against something that isn’t harmful (i.e. pollen, pet dander, peanuts)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46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Good: the inflammatory response against infection</a:t>
            </a:r>
            <a:endParaRPr lang="en-US" dirty="0"/>
          </a:p>
        </p:txBody>
      </p:sp>
      <p:pic>
        <p:nvPicPr>
          <p:cNvPr id="9218" name="Picture 2" descr="Image not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6180451" cy="325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4600" y="6396588"/>
            <a:ext cx="4351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Fig 1-2. </a:t>
            </a:r>
            <a:r>
              <a:rPr lang="en-US" sz="1200" dirty="0" err="1" smtClean="0"/>
              <a:t>Sherris</a:t>
            </a:r>
            <a:r>
              <a:rPr lang="en-US" sz="1200" dirty="0" smtClean="0"/>
              <a:t> </a:t>
            </a:r>
            <a:r>
              <a:rPr lang="en-US" sz="1200" dirty="0"/>
              <a:t>Medical Microbiology, </a:t>
            </a:r>
            <a:r>
              <a:rPr lang="en-US" sz="1200" dirty="0" smtClean="0"/>
              <a:t>6e; </a:t>
            </a:r>
            <a:r>
              <a:rPr lang="en-US" sz="1200" dirty="0"/>
              <a:t>www.iflscience.com</a:t>
            </a:r>
          </a:p>
          <a:p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9220" name="Picture 4" descr="http://www.iflscience.com/sites/www.iflscience.com/files/blog/%5Bnid%5D/tapewor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67000"/>
            <a:ext cx="2705924" cy="163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7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Good: the players in the inflammatory response against infection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2676918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6761"/>
            <a:ext cx="3448635" cy="263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70" y="1524000"/>
            <a:ext cx="337634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68" y="5323088"/>
            <a:ext cx="1021663" cy="124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731" y="5160285"/>
            <a:ext cx="15430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1754028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Lymphocytes-slower response but highly specific to particular pathogens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04319" y="2799745"/>
            <a:ext cx="19050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Monocyte/Macrophage-quickly enters site of infection; eats pathogens/dead cells; initiates healing response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00399" y="3532138"/>
            <a:ext cx="2209801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Granulocytes-</a:t>
            </a:r>
          </a:p>
          <a:p>
            <a:r>
              <a:rPr lang="en-US" dirty="0" smtClean="0"/>
              <a:t>Release pre-packaged substances that kill pathogens</a:t>
            </a:r>
          </a:p>
          <a:p>
            <a:pPr marL="342900" indent="-342900">
              <a:buAutoNum type="arabicPeriod"/>
            </a:pPr>
            <a:r>
              <a:rPr lang="en-US" dirty="0" smtClean="0"/>
              <a:t>Neutrophils</a:t>
            </a:r>
          </a:p>
          <a:p>
            <a:pPr marL="342900" indent="-342900">
              <a:buAutoNum type="arabicPeriod"/>
            </a:pPr>
            <a:r>
              <a:rPr lang="en-US" dirty="0" smtClean="0"/>
              <a:t>Basophils</a:t>
            </a:r>
          </a:p>
          <a:p>
            <a:pPr marL="342900" indent="-342900">
              <a:buAutoNum type="arabicPeriod"/>
            </a:pPr>
            <a:r>
              <a:rPr lang="en-US" dirty="0" smtClean="0"/>
              <a:t>Eosinophils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1905000" y="2492692"/>
            <a:ext cx="1295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105400" y="2057400"/>
            <a:ext cx="1373856" cy="4427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529787" y="3124200"/>
            <a:ext cx="242613" cy="3456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1905000" y="4572000"/>
            <a:ext cx="13716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552700" y="5094488"/>
            <a:ext cx="647701" cy="657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702968" y="5562600"/>
            <a:ext cx="292932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702968" y="5562600"/>
            <a:ext cx="108936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03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433</Words>
  <Application>Microsoft Office PowerPoint</Application>
  <PresentationFormat>On-screen Show (4:3)</PresentationFormat>
  <Paragraphs>67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Inflammation:  The Good, The Bad, &amp; The Ugly</vt:lpstr>
      <vt:lpstr>Inflammation has been described for thousands of years</vt:lpstr>
      <vt:lpstr>4 Cardinal Signs of Inflammation</vt:lpstr>
      <vt:lpstr>The Ugly</vt:lpstr>
      <vt:lpstr>PowerPoint Presentation</vt:lpstr>
      <vt:lpstr>RICE therapy is a common treatment that treats the cardinal signs of inflammation</vt:lpstr>
      <vt:lpstr>What triggers inflammation?</vt:lpstr>
      <vt:lpstr>The Good: the inflammatory response against infection</vt:lpstr>
      <vt:lpstr>The Good: the players in the inflammatory response against infection</vt:lpstr>
      <vt:lpstr>The Good: Initial events in response to an infection</vt:lpstr>
      <vt:lpstr>The Ugly: Pus = accumulation  of white blood cells </vt:lpstr>
      <vt:lpstr>The Good: Later events in response to an infection include activation of lymphocytes highly specific to pathogen</vt:lpstr>
      <vt:lpstr>The Bad: Inappropriate immune responses</vt:lpstr>
      <vt:lpstr>Autoimmunity: Type 1 Diabetes</vt:lpstr>
      <vt:lpstr>Autoimmunity: Celiac Disease</vt:lpstr>
      <vt:lpstr>The Bad: Allergic Reactions</vt:lpstr>
      <vt:lpstr>The Bad: Allergic Reactions</vt:lpstr>
      <vt:lpstr>Inflammation is sometimes good, sometimes bad, always a little ugly!</vt:lpstr>
      <vt:lpstr>PowerPoint Presentation</vt:lpstr>
      <vt:lpstr>Autoimmunity: Lupus  (Systemic Lupus Erythematosus)</vt:lpstr>
    </vt:vector>
  </TitlesOfParts>
  <Company>The University of Kansas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Inflammation:  The Good, The Bad, The Ugly</dc:title>
  <dc:creator>Miranda Machacek</dc:creator>
  <cp:lastModifiedBy>Miranda Machacek</cp:lastModifiedBy>
  <cp:revision>40</cp:revision>
  <dcterms:created xsi:type="dcterms:W3CDTF">2016-05-18T00:41:26Z</dcterms:created>
  <dcterms:modified xsi:type="dcterms:W3CDTF">2016-05-22T17:13:59Z</dcterms:modified>
</cp:coreProperties>
</file>