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9" r:id="rId14"/>
    <p:sldId id="270" r:id="rId15"/>
    <p:sldId id="284" r:id="rId16"/>
    <p:sldId id="285" r:id="rId17"/>
    <p:sldId id="274" r:id="rId18"/>
    <p:sldId id="275" r:id="rId19"/>
    <p:sldId id="276" r:id="rId20"/>
    <p:sldId id="279" r:id="rId21"/>
    <p:sldId id="280" r:id="rId22"/>
    <p:sldId id="281" r:id="rId23"/>
    <p:sldId id="283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6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4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8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8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55B65-BE57-4E09-963D-827B7423277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C0AF-55B2-4E56-82CB-C62A99EA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ssociative_disorders" TargetMode="External"/><Relationship Id="rId3" Type="http://schemas.openxmlformats.org/officeDocument/2006/relationships/hyperlink" Target="https://en.wikipedia.org/wiki/Going_postal" TargetMode="External"/><Relationship Id="rId7" Type="http://schemas.openxmlformats.org/officeDocument/2006/relationships/hyperlink" Target="https://en.wikipedia.org/wiki/Penis_panic" TargetMode="External"/><Relationship Id="rId2" Type="http://schemas.openxmlformats.org/officeDocument/2006/relationships/hyperlink" Target="https://en.wikipedia.org/wiki/Running_am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atah" TargetMode="External"/><Relationship Id="rId5" Type="http://schemas.openxmlformats.org/officeDocument/2006/relationships/hyperlink" Target="https://en.wikipedia.org/wiki/Suicide_by_cop" TargetMode="External"/><Relationship Id="rId4" Type="http://schemas.openxmlformats.org/officeDocument/2006/relationships/hyperlink" Target="https://en.wikipedia.org/wiki/Spree_kill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Foulk%20T%5bAuthor%5d&amp;cauthor=true&amp;cauthor_uid=26121091" TargetMode="External"/><Relationship Id="rId2" Type="http://schemas.openxmlformats.org/officeDocument/2006/relationships/hyperlink" Target="http://www.ncbi.nlm.nih.gov/pubmed/2612109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cbi.nlm.nih.gov/pubmed/?term=Erez%20A%5bAuthor%5d&amp;cauthor=true&amp;cauthor_uid=26121091" TargetMode="External"/><Relationship Id="rId4" Type="http://schemas.openxmlformats.org/officeDocument/2006/relationships/hyperlink" Target="http://www.ncbi.nlm.nih.gov/pubmed/?term=Woolum%20A%5bAuthor%5d&amp;cauthor=true&amp;cauthor_uid=2612109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Perspectives </a:t>
            </a:r>
            <a:br>
              <a:rPr lang="en-US" dirty="0" smtClean="0"/>
            </a:br>
            <a:r>
              <a:rPr lang="en-US" dirty="0" smtClean="0"/>
              <a:t>on Gun Violence</a:t>
            </a:r>
            <a:br>
              <a:rPr lang="en-US" dirty="0" smtClean="0"/>
            </a:br>
            <a:r>
              <a:rPr lang="en-US" dirty="0" smtClean="0"/>
              <a:t>and Mass Killings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AMOK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"</a:t>
            </a:r>
            <a:r>
              <a:rPr lang="en-US" dirty="0"/>
              <a:t>Running amok" is used to refer to the behavior of someone who, in the grip of strong emotion, obtains a weapon and begins attacking people indiscriminately, often with multiple fatalities.</a:t>
            </a:r>
            <a:r>
              <a:rPr lang="en-US" baseline="30000" dirty="0">
                <a:hlinkClick r:id="rId2"/>
              </a:rPr>
              <a:t>[13]</a:t>
            </a:r>
            <a:r>
              <a:rPr lang="en-US" dirty="0"/>
              <a:t> An episode of amok may be triggered by a period of depression or highly aggressive behavior. The slang terms </a:t>
            </a:r>
            <a:r>
              <a:rPr lang="en-US" i="1" dirty="0">
                <a:hlinkClick r:id="rId3" tooltip="Going postal"/>
              </a:rPr>
              <a:t>going postal</a:t>
            </a:r>
            <a:r>
              <a:rPr lang="en-US" dirty="0"/>
              <a:t> or </a:t>
            </a:r>
            <a:r>
              <a:rPr lang="en-US" i="1" dirty="0"/>
              <a:t>going ballistic</a:t>
            </a:r>
            <a:r>
              <a:rPr lang="en-US" dirty="0"/>
              <a:t> are similar in scope. Police describe such an event as a </a:t>
            </a:r>
            <a:r>
              <a:rPr lang="en-US" dirty="0">
                <a:hlinkClick r:id="rId4" tooltip="Spree killer"/>
              </a:rPr>
              <a:t>killing spree</a:t>
            </a:r>
            <a:r>
              <a:rPr lang="en-US" dirty="0"/>
              <a:t>. If the individual is seeking death an alternate method is often "</a:t>
            </a:r>
            <a:r>
              <a:rPr lang="en-US" dirty="0">
                <a:hlinkClick r:id="rId5" tooltip="Suicide by cop"/>
              </a:rPr>
              <a:t>suicide by cop</a:t>
            </a:r>
            <a:r>
              <a:rPr lang="en-US" dirty="0"/>
              <a:t>".</a:t>
            </a:r>
          </a:p>
          <a:p>
            <a:r>
              <a:rPr lang="en-US" dirty="0"/>
              <a:t>Amok is often described as a culture-bound (or culture-specific) syndrome,</a:t>
            </a:r>
            <a:r>
              <a:rPr lang="en-US" baseline="30000" dirty="0">
                <a:hlinkClick r:id="rId2"/>
              </a:rPr>
              <a:t>[14][15]</a:t>
            </a:r>
            <a:r>
              <a:rPr lang="en-US" dirty="0"/>
              <a:t> which is a psychological condition whose manifestation is strongly shaped by cultural factors. Other reported culture-bound syndromes are </a:t>
            </a:r>
            <a:r>
              <a:rPr lang="en-US" dirty="0" err="1">
                <a:hlinkClick r:id="rId6" tooltip="Latah"/>
              </a:rPr>
              <a:t>latah</a:t>
            </a:r>
            <a:r>
              <a:rPr lang="en-US" dirty="0"/>
              <a:t> and </a:t>
            </a:r>
            <a:r>
              <a:rPr lang="en-US" dirty="0" err="1">
                <a:hlinkClick r:id="rId7" tooltip="Penis panic"/>
              </a:rPr>
              <a:t>koro</a:t>
            </a:r>
            <a:r>
              <a:rPr lang="en-US" dirty="0"/>
              <a:t>. Amok is also sometimes considered one of the subcategories of </a:t>
            </a:r>
            <a:r>
              <a:rPr lang="en-US" dirty="0">
                <a:hlinkClick r:id="rId8" tooltip="Dissociative disorders"/>
              </a:rPr>
              <a:t>dissociative disorders</a:t>
            </a:r>
            <a:r>
              <a:rPr lang="en-US" dirty="0"/>
              <a:t> (cross-cultural variant).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Berserkers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1455"/>
            <a:ext cx="6934200" cy="515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7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pi.ning.com/files/m1Ki9k7IH4SGJAqB-3HeGcxOoVDL5ZvWKRjuHadOOTh5RVUkwHEw7Bj7kt0-cY-Zbrzu-FGEAS3-mDBIOJaXVzC80h9ruiZh/BerserkerTwoHan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3400"/>
            <a:ext cx="875982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Underlying problem (e.g. paranoia, anger, etc.)</a:t>
            </a:r>
          </a:p>
          <a:p>
            <a:r>
              <a:rPr lang="en-US" sz="2400" dirty="0" smtClean="0"/>
              <a:t>Access to weapons</a:t>
            </a:r>
          </a:p>
          <a:p>
            <a:r>
              <a:rPr lang="en-US" sz="2400" dirty="0" smtClean="0"/>
              <a:t>Opportunity (proximity)</a:t>
            </a:r>
          </a:p>
          <a:p>
            <a:r>
              <a:rPr lang="en-US" sz="2400" dirty="0" smtClean="0"/>
              <a:t>Isolation</a:t>
            </a:r>
          </a:p>
          <a:p>
            <a:r>
              <a:rPr lang="en-US" sz="2400" dirty="0" smtClean="0"/>
              <a:t>Few interpersonal relations (esp. with women)</a:t>
            </a:r>
          </a:p>
          <a:p>
            <a:r>
              <a:rPr lang="en-US" sz="2400" dirty="0" smtClean="0"/>
              <a:t>Prone to fantasy (esp. video games)</a:t>
            </a:r>
          </a:p>
          <a:p>
            <a:r>
              <a:rPr lang="en-US" sz="2400" dirty="0" smtClean="0"/>
              <a:t>Stress/in general, but precipitating factors, such  as job loss, school failure, etc.</a:t>
            </a:r>
          </a:p>
        </p:txBody>
      </p:sp>
    </p:spTree>
    <p:extLst>
      <p:ext uri="{BB962C8B-B14F-4D97-AF65-F5344CB8AC3E}">
        <p14:creationId xmlns:p14="http://schemas.microsoft.com/office/powerpoint/2010/main" val="2453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Weird (different)</a:t>
            </a:r>
          </a:p>
          <a:p>
            <a:endParaRPr lang="en-US" dirty="0"/>
          </a:p>
          <a:p>
            <a:r>
              <a:rPr lang="en-US" dirty="0" smtClean="0"/>
              <a:t>Crazy</a:t>
            </a:r>
          </a:p>
          <a:p>
            <a:endParaRPr lang="en-US" dirty="0"/>
          </a:p>
          <a:p>
            <a:r>
              <a:rPr lang="en-US" dirty="0" smtClean="0"/>
              <a:t>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066800"/>
            <a:ext cx="2590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WEIRD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163972" y="542499"/>
            <a:ext cx="2400300" cy="2514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3800" y="3653051"/>
            <a:ext cx="2438400" cy="2514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CRAZY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1066800"/>
            <a:ext cx="2590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WEIRD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419600" y="1349991"/>
            <a:ext cx="2400300" cy="2514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81350" y="3048000"/>
            <a:ext cx="2438400" cy="2514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CRAZY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11588" y="2743200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illness (individual)—National Rifle Association</a:t>
            </a:r>
          </a:p>
          <a:p>
            <a:r>
              <a:rPr lang="en-US" dirty="0" smtClean="0"/>
              <a:t>Historic context—record of gun violence, </a:t>
            </a:r>
            <a:r>
              <a:rPr lang="en-US" dirty="0" err="1" smtClean="0"/>
              <a:t>etc</a:t>
            </a:r>
            <a:r>
              <a:rPr lang="en-US" dirty="0" smtClean="0"/>
              <a:t> in slavery, extermination, genocide</a:t>
            </a:r>
          </a:p>
          <a:p>
            <a:r>
              <a:rPr lang="en-US" dirty="0" smtClean="0"/>
              <a:t>Role of fantasy (violent video games, TV)</a:t>
            </a:r>
          </a:p>
          <a:p>
            <a:r>
              <a:rPr lang="en-US" dirty="0" smtClean="0"/>
              <a:t>Community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2" tooltip="The Journal of applied psychology."/>
              </a:rPr>
              <a:t>J </a:t>
            </a:r>
            <a:r>
              <a:rPr lang="en-US" u="sng" dirty="0" err="1">
                <a:hlinkClick r:id="rId2" tooltip="The Journal of applied psychology."/>
              </a:rPr>
              <a:t>Appl</a:t>
            </a:r>
            <a:r>
              <a:rPr lang="en-US" u="sng" dirty="0">
                <a:hlinkClick r:id="rId2" tooltip="The Journal of applied psychology."/>
              </a:rPr>
              <a:t> Psychol.</a:t>
            </a:r>
            <a:r>
              <a:rPr lang="en-US" dirty="0"/>
              <a:t> 2015 Jun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  <a:p>
            <a:r>
              <a:rPr lang="en-US" b="1" dirty="0"/>
              <a:t>Catching Rudeness Is Like Catching a Cold: The Contagion Effects of Low-Intensity Negative Behaviors.</a:t>
            </a:r>
          </a:p>
          <a:p>
            <a:r>
              <a:rPr lang="en-US" u="sng" dirty="0" err="1">
                <a:hlinkClick r:id="rId3"/>
              </a:rPr>
              <a:t>Foulk</a:t>
            </a:r>
            <a:r>
              <a:rPr lang="en-US" u="sng" dirty="0">
                <a:hlinkClick r:id="rId3"/>
              </a:rPr>
              <a:t> T</a:t>
            </a:r>
            <a:r>
              <a:rPr lang="en-US" dirty="0"/>
              <a:t>, </a:t>
            </a:r>
            <a:r>
              <a:rPr lang="en-US" u="sng" dirty="0" err="1">
                <a:hlinkClick r:id="rId4"/>
              </a:rPr>
              <a:t>Woolum</a:t>
            </a:r>
            <a:r>
              <a:rPr lang="en-US" u="sng" dirty="0">
                <a:hlinkClick r:id="rId4"/>
              </a:rPr>
              <a:t> A</a:t>
            </a:r>
            <a:r>
              <a:rPr lang="en-US" dirty="0"/>
              <a:t>, </a:t>
            </a:r>
            <a:r>
              <a:rPr lang="en-US" u="sng" dirty="0" err="1">
                <a:hlinkClick r:id="rId5"/>
              </a:rPr>
              <a:t>Erez</a:t>
            </a:r>
            <a:r>
              <a:rPr lang="en-US" u="sng" dirty="0">
                <a:hlinkClick r:id="rId5"/>
              </a:rPr>
              <a:t> A</a:t>
            </a:r>
            <a:r>
              <a:rPr lang="en-US" dirty="0"/>
              <a:t>.</a:t>
            </a:r>
          </a:p>
          <a:p>
            <a:r>
              <a:rPr lang="en-US" b="1" dirty="0"/>
              <a:t>Abstract</a:t>
            </a:r>
          </a:p>
          <a:p>
            <a:r>
              <a:rPr lang="en-US" dirty="0"/>
              <a:t>In this article we offer a new perspective to the study of negative behavioral contagion in organizations. In 3 studies, we investigate the contagion effect of rudeness and the cognitive mechanism that explains this effect. Study 1 results show that low-intensity negative behaviors like rudeness can be contagious, and that this contagion effect can occur based on single episodes, that anybody can be a carrier, and that this contagion effect has second-order consequences for future interaction partners. In Studies 2 and 3 we explore in the laboratory the cognitive mechanism </a:t>
            </a:r>
            <a:r>
              <a:rPr lang="en-US" dirty="0" smtClean="0"/>
              <a:t>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51JJebtBABL._SX32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75" y="228600"/>
            <a:ext cx="4191000" cy="63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ord1-1.xx.fbcdn.net/hphotos-xap1/v/t1.0-9/12246870_1254713197887438_431269690663832029_n.jpg?oh=e9652efb01e37865768934c0a52fb7fd&amp;oe=56E1BC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581160" cy="65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huffingtonpost.com/2011-12-14-uva_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7415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huffpost.com/gen/1369399/images/o-UNIVERSITY-OF-VIRGINIA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rghahnbooks.com/covers/DwyerThea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11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19050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53000"/>
            <a:ext cx="5486400" cy="1219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“I say we had best look our times searchingly in the face, like a physician diagnosing some deep disease.”– Walt Whitman, Democratic Vistas, 1871</a:t>
            </a:r>
            <a:endParaRPr lang="en-US" sz="2000" b="1" dirty="0"/>
          </a:p>
        </p:txBody>
      </p:sp>
      <p:pic>
        <p:nvPicPr>
          <p:cNvPr id="5122" name="Picture 2" descr="http://static1.squarespace.com/static/54764c1be4b0df3acf4e03b6/54772d50e4b061c4f2fbad15/54e1219ee4b033d521c8d315/1424040462295/154470920.I3csyN0S.18191893WaltWhitman.jpg?format=500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dehouse.org/wp-content/uploads/2014/11/FCTH_Front_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623591" cy="65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kinja-img.com/gawker-media/image/upload/yvqylz3c0ywhkpt1g8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8" y="609600"/>
            <a:ext cx="8812783" cy="561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un Violence Arch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84438"/>
            <a:ext cx="13906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1274617"/>
            <a:ext cx="8534400" cy="4585871"/>
          </a:xfrm>
          <a:prstGeom prst="rect">
            <a:avLst/>
          </a:prstGeom>
          <a:solidFill>
            <a:srgbClr val="45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GUN VIOLENCE ARCHIVE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2014 TOLL OF GUN VIOLENCE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Total Number of Incidents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51,762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Number of Deaths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12,569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Number of Injuries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23,020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Number of Children (age 0-11) Killed/Injured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628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Number of Teens (age 12-17) Killed/Injured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2,373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Mass Shooting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281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Officer Involved Incident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3,214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Home Invasion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2,606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Defensive Use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1,585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Accidental Shooting</a:t>
            </a: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1,601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Gun violence incidents collected/validated from 1200+ sources daily – source links on each incident report.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1: Actual number of deaths and injuries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2: Number of INCIDENTS reported and verified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Numbers on this table reflect a subset of all information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collected and will not add to 100% of incidents.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www.gunviolencearchive.org  www.facebook.com/gunviolencearchive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Data Validated: November 25, 2015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ource Sans 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 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  <a:cs typeface="Arial" pitchFamily="34" charset="0"/>
              </a:rPr>
              <a:t>  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7942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ts and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0"/>
            <a:ext cx="831934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unfacts.info/wp-content/uploads/2013/09/ACCIDENTAL-GUN-DEATHS-U.S.-Accidental-Death-Rate-by-Ca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9095"/>
            <a:ext cx="8077200" cy="59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2/20/Ushomicidesbyweapon.svg/800px-Ushomicidesbyweap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762000"/>
            <a:ext cx="7562397" cy="52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1/16/Firearmsources.svg/516px-Firearmsour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685800"/>
            <a:ext cx="496047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dailymail.co.uk/i/pix/2014/12/18/2425307100000578-2879650-image-a-69_1418932420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7200"/>
            <a:ext cx="831483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bcnews.go.com/images/International/homocides_g8_countries_640x360_w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09600"/>
            <a:ext cx="875170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190</Words>
  <Application>Microsoft Office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Perspectives  on Gun Violence and Mass Killings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RUNNING AMOK</vt:lpstr>
      <vt:lpstr>Berserkers</vt:lpstr>
      <vt:lpstr>PowerPoint Presentation</vt:lpstr>
      <vt:lpstr>Clinical aspects</vt:lpstr>
      <vt:lpstr>Additional factors</vt:lpstr>
      <vt:lpstr>PowerPoint Presentation</vt:lpstr>
      <vt:lpstr>PowerPoint Presentation</vt:lpstr>
      <vt:lpstr>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Gun Violence</dc:title>
  <dc:creator>Fred</dc:creator>
  <cp:lastModifiedBy>Fred</cp:lastModifiedBy>
  <cp:revision>23</cp:revision>
  <dcterms:created xsi:type="dcterms:W3CDTF">2015-11-26T00:10:33Z</dcterms:created>
  <dcterms:modified xsi:type="dcterms:W3CDTF">2015-11-28T20:39:23Z</dcterms:modified>
</cp:coreProperties>
</file>