
<file path=[Content_Types].xml><?xml version="1.0" encoding="utf-8"?>
<Types xmlns="http://schemas.openxmlformats.org/package/2006/content-types">
  <Override PartName="/_rels/.rels" ContentType="application/vnd.openxmlformats-package.relationships+xml"/>
  <Override PartName="/ppt/notesSlides/_rels/notesSlide9.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notesSlide22.xml" ContentType="application/vnd.openxmlformats-officedocument.presentationml.notesSlide+xml"/>
  <Override PartName="/ppt/notesSlides/notesSlide9.xml" ContentType="application/vnd.openxmlformats-officedocument.presentationml.notesSlide+xml"/>
  <Override PartName="/ppt/notesSlides/notesSlide23.xml" ContentType="application/vnd.openxmlformats-officedocument.presentationml.notesSlide+xml"/>
  <Override PartName="/ppt/_rels/presentation.xml.rels" ContentType="application/vnd.openxmlformats-package.relationships+xml"/>
  <Override PartName="/ppt/media/image7.jpeg" ContentType="image/jpeg"/>
  <Override PartName="/ppt/media/image8.png" ContentType="image/png"/>
  <Override PartName="/ppt/media/image20.jpeg" ContentType="image/jpeg"/>
  <Override PartName="/ppt/media/image12.png" ContentType="image/png"/>
  <Override PartName="/ppt/media/image9.jpeg" ContentType="image/jpeg"/>
  <Override PartName="/ppt/media/image22.jpeg" ContentType="image/jpeg"/>
  <Override PartName="/ppt/media/image14.png" ContentType="image/png"/>
  <Override PartName="/ppt/media/image24.jpeg" ContentType="image/jpeg"/>
  <Override PartName="/ppt/media/image25.png" ContentType="image/png"/>
  <Override PartName="/ppt/media/image1.png" ContentType="image/png"/>
  <Override PartName="/ppt/media/image17.jpeg" ContentType="image/jpeg"/>
  <Override PartName="/ppt/media/image19.jpeg" ContentType="image/jpeg"/>
  <Override PartName="/ppt/media/image11.png" ContentType="image/png"/>
  <Override PartName="/ppt/media/image10.jpeg" ContentType="image/jpeg"/>
  <Override PartName="/ppt/media/image21.jpeg" ContentType="image/jpeg"/>
  <Override PartName="/ppt/media/image13.png" ContentType="image/png"/>
  <Override PartName="/ppt/media/image15.png" ContentType="image/png"/>
  <Override PartName="/ppt/media/image23.jpeg" ContentType="image/jpeg"/>
  <Override PartName="/ppt/media/image26.png" ContentType="image/png"/>
  <Override PartName="/ppt/media/image3.jpeg" ContentType="image/jpeg"/>
  <Override PartName="/ppt/media/image28.png" ContentType="image/png"/>
  <Override PartName="/ppt/media/image2.png" ContentType="image/png"/>
  <Override PartName="/ppt/media/image16.jpeg" ContentType="image/jpeg"/>
  <Override PartName="/ppt/media/image27.jpeg" ContentType="image/jpeg"/>
  <Override PartName="/ppt/media/image5.jpeg" ContentType="image/jpeg"/>
  <Override PartName="/ppt/media/image4.png" ContentType="image/png"/>
  <Override PartName="/ppt/media/image29.jpeg" ContentType="image/jpeg"/>
  <Override PartName="/ppt/media/image18.jpeg" ContentType="image/jpeg"/>
  <Override PartName="/ppt/media/image6.png" ContentType="image/png"/>
  <Override PartName="/ppt/slideLayouts/slideLayout60.xml" ContentType="application/vnd.openxmlformats-officedocument.presentationml.slideLayout+xml"/>
  <Override PartName="/ppt/slideLayouts/slideLayout8.xml" ContentType="application/vnd.openxmlformats-officedocument.presentationml.slideLayout+xml"/>
  <Override PartName="/ppt/slideLayouts/slideLayout44.xml" ContentType="application/vnd.openxmlformats-officedocument.presentationml.slideLayout+xml"/>
  <Override PartName="/ppt/slideLayouts/slideLayout28.xml" ContentType="application/vnd.openxmlformats-officedocument.presentationml.slideLayout+xml"/>
  <Override PartName="/ppt/slideLayouts/slideLayout53.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3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16.xml" ContentType="application/vnd.openxmlformats-officedocument.presentationml.slideLayout+xml"/>
  <Override PartName="/ppt/slideLayouts/slideLayout5.xml" ContentType="application/vnd.openxmlformats-officedocument.presentationml.slideLayout+xml"/>
  <Override PartName="/ppt/slideLayouts/slideLayout41.xml" ContentType="application/vnd.openxmlformats-officedocument.presentationml.slideLayout+xml"/>
  <Override PartName="/ppt/slideLayouts/slideLayout25.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15.xml.rels" ContentType="application/vnd.openxmlformats-package.relationships+xml"/>
  <Override PartName="/ppt/slideLayouts/_rels/slideLayout34.xml.rels" ContentType="application/vnd.openxmlformats-package.relationships+xml"/>
  <Override PartName="/ppt/slideLayouts/_rels/slideLayout9.xml.rels" ContentType="application/vnd.openxmlformats-package.relationships+xml"/>
  <Override PartName="/ppt/slideLayouts/_rels/slideLayout41.xml.rels" ContentType="application/vnd.openxmlformats-package.relationships+xml"/>
  <Override PartName="/ppt/slideLayouts/_rels/slideLayout25.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7.xml.rels" ContentType="application/vnd.openxmlformats-package.relationships+xml"/>
  <Override PartName="/ppt/slideLayouts/_rels/slideLayout51.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21.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57.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7.xml.rels" ContentType="application/vnd.openxmlformats-package.relationships+xml"/>
  <Override PartName="/ppt/slideLayouts/_rels/slideLayout2.xml.rels" ContentType="application/vnd.openxmlformats-package.relationships+xml"/>
  <Override PartName="/ppt/slideLayouts/_rels/slideLayout46.xml.rels" ContentType="application/vnd.openxmlformats-package.relationships+xml"/>
  <Override PartName="/ppt/slideLayouts/_rels/slideLayout18.xml.rels" ContentType="application/vnd.openxmlformats-package.relationships+xml"/>
  <Override PartName="/ppt/slideLayouts/_rels/slideLayout53.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6.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26.xml.rels" ContentType="application/vnd.openxmlformats-package.relationships+xml"/>
  <Override PartName="/ppt/slideLayouts/_rels/slideLayout14.xml.rels" ContentType="application/vnd.openxmlformats-package.relationships+xml"/>
  <Override PartName="/ppt/slideLayouts/_rels/slideLayout33.xml.rels" ContentType="application/vnd.openxmlformats-package.relationships+xml"/>
  <Override PartName="/ppt/slideLayouts/_rels/slideLayout8.xml.rels" ContentType="application/vnd.openxmlformats-package.relationships+xml"/>
  <Override PartName="/ppt/slideLayouts/_rels/slideLayout40.xml.rels" ContentType="application/vnd.openxmlformats-package.relationships+xml"/>
  <Override PartName="/ppt/slideLayouts/_rels/slideLayout24.xml.rels" ContentType="application/vnd.openxmlformats-package.relationships+xml"/>
  <Override PartName="/ppt/slideLayouts/_rels/slideLayout31.xml.rels" ContentType="application/vnd.openxmlformats-package.relationships+xml"/>
  <Override PartName="/ppt/slideLayouts/_rels/slideLayout6.xml.rels" ContentType="application/vnd.openxmlformats-package.relationships+xml"/>
  <Override PartName="/ppt/slideLayouts/_rels/slideLayout50.xml.rels" ContentType="application/vnd.openxmlformats-package.relationships+xml"/>
  <Override PartName="/ppt/slideLayouts/_rels/slideLayout22.xml.rels" ContentType="application/vnd.openxmlformats-package.relationships+xml"/>
  <Override PartName="/ppt/slideLayouts/_rels/slideLayout13.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56.xml.rels" ContentType="application/vnd.openxmlformats-package.relationships+xml"/>
  <Override PartName="/ppt/slideLayouts/_rels/slideLayout28.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54.xml.rels" ContentType="application/vnd.openxmlformats-package.relationships+xml"/>
  <Override PartName="/ppt/slideLayouts/_rels/slideLayout38.xml.rels" ContentType="application/vnd.openxmlformats-package.relationships+xml"/>
  <Override PartName="/ppt/slideLayouts/_rels/slideLayout45.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2.xml.rels" ContentType="application/vnd.openxmlformats-package.relationships+xml"/>
  <Override PartName="/ppt/slideLayouts/slideLayout18.xml" ContentType="application/vnd.openxmlformats-officedocument.presentationml.slideLayout+xml"/>
  <Override PartName="/ppt/slideLayouts/slideLayout7.xml" ContentType="application/vnd.openxmlformats-officedocument.presentationml.slideLayout+xml"/>
  <Override PartName="/ppt/slideLayouts/slideLayout43.xml" ContentType="application/vnd.openxmlformats-officedocument.presentationml.slideLayout+xml"/>
  <Override PartName="/ppt/slideLayouts/slideLayout27.xml" ContentType="application/vnd.openxmlformats-officedocument.presentationml.slideLayout+xml"/>
  <Override PartName="/ppt/slideLayouts/slideLayout52.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54.xml" ContentType="application/vnd.openxmlformats-officedocument.presentationml.slideLayout+xml"/>
  <Override PartName="/ppt/slideLayouts/slideLayout13.xml" ContentType="application/vnd.openxmlformats-officedocument.presentationml.slideLayout+xml"/>
  <Override PartName="/ppt/slideLayouts/slideLayout3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24.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ppt/slideLayouts/slideLayout42.xml" ContentType="application/vnd.openxmlformats-officedocument.presentationml.slideLayout+xml"/>
  <Override PartName="/ppt/slideLayouts/slideLayout26.xml" ContentType="application/vnd.openxmlformats-officedocument.presentationml.slideLayout+xml"/>
  <Override PartName="/ppt/slideLayouts/slideLayout51.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9.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6"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187"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188"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189"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190" name="PlaceHolder 5"/>
          <p:cNvSpPr>
            <a:spLocks noGrp="1"/>
          </p:cNvSpPr>
          <p:nvPr>
            <p:ph type="sldNum"/>
          </p:nvPr>
        </p:nvSpPr>
        <p:spPr>
          <a:xfrm>
            <a:off x="4399200" y="9555480"/>
            <a:ext cx="3372840" cy="502560"/>
          </a:xfrm>
          <a:prstGeom prst="rect">
            <a:avLst/>
          </a:prstGeom>
        </p:spPr>
        <p:txBody>
          <a:bodyPr anchor="b" bIns="0" lIns="0" rIns="0" tIns="0" wrap="none"/>
          <a:p>
            <a:pPr algn="r"/>
            <a:fld id="{E1312181-A1F1-41F1-91F1-A14141E1914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hyperlink" Target="http://www.newyorker.com/reporting/2009/10/19/091019fa_fact_gladwell" TargetMode="External"/><Relationship Id="rId2" Type="http://schemas.openxmlformats.org/officeDocument/2006/relationships/slide" Target="../slides/slide23.xml"/><Relationship Id="rId3"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282" name="TextShape 2"/>
          <p:cNvSpPr txBox="1"/>
          <p:nvPr/>
        </p:nvSpPr>
        <p:spPr>
          <a:xfrm>
            <a:off x="0" y="0"/>
            <a:ext cx="-11796840" cy="-11796840"/>
          </a:xfrm>
          <a:prstGeom prst="rect">
            <a:avLst/>
          </a:prstGeom>
        </p:spPr>
        <p:txBody>
          <a:bodyPr bIns="45000" lIns="90000" rIns="90000" tIns="45000"/>
          <a:p>
            <a:pPr>
              <a:lnSpc>
                <a:spcPct val="100000"/>
              </a:lnSpc>
            </a:pPr>
            <a:fld id="{D1F1A1C1-F131-41B1-9191-A11151A13161}" type="slidenum">
              <a:rPr lang="en-US">
                <a:solidFill>
                  <a:srgbClr val="000000"/>
                </a:solidFill>
                <a:latin typeface="+mn-lt"/>
                <a:ea typeface="+mn-ea"/>
              </a:rPr>
              <a:t>&lt;number&gt;</a:t>
            </a:fld>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PlaceHolder 1"/>
          <p:cNvSpPr>
            <a:spLocks noGrp="1"/>
          </p:cNvSpPr>
          <p:nvPr>
            <p:ph type="body"/>
          </p:nvPr>
        </p:nvSpPr>
        <p:spPr>
          <a:xfrm>
            <a:off x="0" y="0"/>
            <a:ext cx="-11796840" cy="-11796840"/>
          </a:xfrm>
          <a:prstGeom prst="rect">
            <a:avLst/>
          </a:prstGeom>
        </p:spPr>
        <p:txBody>
          <a:bodyPr bIns="45000" lIns="90000" rIns="90000" tIns="45000"/>
          <a:p>
            <a:r>
              <a:rPr lang="en-US"/>
              <a:t>Take the experience of a young defensive lineman for the University of North Carolina football team, who suffered two concussions during the 2004 season. His case is one of a number studied by Kevin Guskiewicz, who runs the university’s Sports Concussion Research Program. For the past five seasons, Guskiewicz and his team have tracked every one of the football team’s practices and games using a system called HITS, in which six sensors are placed inside the helmet of every player on the field, measuring the force and location of every blow he receives to the head. Using the HITS data, Guskiewicz was able to reconstruct precisely what happened each time the player was injured.</a:t>
            </a:r>
            <a:endParaRPr/>
          </a:p>
          <a:p>
            <a:r>
              <a:rPr lang="en-US"/>
              <a:t>“</a:t>
            </a:r>
            <a:r>
              <a:rPr lang="en-US"/>
              <a:t>The first concussion was during preseason. The team was doing two-a-days,” he said, referring to the habit of practicing in both the morning and the evening in the preseason. “It was August 9th, 9:55 A.M. He has an 80-g hit to the front of his head. About ten minutes later, he has a 98-g acceleration to the front of his head.” To put those numbers in perspective, Guskiewicz explained, if you drove your car into a wall at twenty-five miles per hour and you weren’t wearing your seat belt, the force of your head hitting the windshield would be around 100 gs: in effect, the player had two car accidents that morning. He survived both without incident. “In the evening session, he experiences this 64-g hit to the same spot, the front of the head. Still not reporting anything. And then this happens.” On his laptop, Guskiewicz ran the video from the practice session. It was a simple drill: the lineman squaring off against an offensive player who wore the number 76. The other player ran toward the lineman and brushed past him, while delivering a glancing blow to the defender’s helmet. “Seventy-six does a little quick elbow. It’s 63 gs, the lowest of the four, but he sustains a concussion.”</a:t>
            </a:r>
            <a:endParaRPr/>
          </a:p>
          <a:p>
            <a:r>
              <a:rPr lang="en-US"/>
              <a:t>“</a:t>
            </a:r>
            <a:r>
              <a:rPr lang="en-US"/>
              <a:t>The second injury was nine weeks later,” Guskiewicz continued. “He’s now recovered from the initial injury. It’s a game out in Utah. In warmups, he takes a 76-g blow to the front of his head. Then, on the very first play of the game, on kickoff, he gets popped in the earhole. It’s a 102-g impact. He’s part of the wedge.” He pointed to the screen, where the player was blocking on a kickoff: “Right here.” The player stumbled toward the sideline. “His symptoms were significantly worse than the first injury.” Two days later, during an evaluation in Guskiewicz’s clinic, he had to have a towel put over his head because he couldn’t stand the light. He also had difficulty staying awake. He was sidelined for sixteen days. </a:t>
            </a:r>
            <a:endParaRPr/>
          </a:p>
          <a:p>
            <a:r>
              <a:rPr lang="en-US"/>
              <a:t>But what sidelined the U.N.C. player, the first time around, was an accidental and seemingly innocuous elbow, and none of the blows he suffered that day would have been flagged by a referee as illegal. Most important, though, is what Guskiewicz found when he reviewed all the data for the lineman on that first day in training camp. He didn’t just suffer those four big blows. He was hit in the head </a:t>
            </a:r>
            <a:r>
              <a:rPr i="1" lang="en-US"/>
              <a:t>thirty-one times</a:t>
            </a:r>
            <a:r>
              <a:rPr lang="en-US"/>
              <a:t> that day. What seems to have caused his concussion, in other words, was his cumulative exposure. And why was the second concussion—in the game at Utah—so much more serious than the first? It’s not because that hit to the side of the head was especially dramatic; it was that it came after the 76-g blow in warmup, which, in turn, followed the concussion in August, which was itself the consequence of the thirty prior hits that day, and the hits the day before that, and the day before that, and on and on, perhaps back to his high-school playing days.</a:t>
            </a:r>
            <a:r>
              <a:rPr lang="en-US"/>
              <a:t>
</a:t>
            </a:r>
            <a:r>
              <a:rPr lang="en-US"/>
              <a:t>
</a:t>
            </a:r>
            <a:r>
              <a:rPr lang="en-US"/>
              <a:t>The HITS data suggest that, in an average football season, a lineman could get struck in the head a thousand times, which means that a ten-year N.F.L. veteran, when you bring in his college and high-school playing days, could well have been hit in the head eighteen thousand times: that’s thousands of jarring blows that shake the brain from front to back and side to side, stretching and weakening and tearing the connections among nerve cells, and making the brain increasingly vulnerable to long-term damage. People with C.T.E., Cantu says, “aren’t necessarily people with a high, recognized concussion history. But they are individuals who collided heads on every play—repetitively doing this, year after year, under levels that were tolerable for them to continue to play.” </a:t>
            </a:r>
            <a:r>
              <a:rPr lang="en-US"/>
              <a:t>
</a:t>
            </a:r>
            <a:r>
              <a:rPr lang="en-US"/>
              <a:t>
</a:t>
            </a:r>
            <a:r>
              <a:rPr lang="en-US"/>
              <a:t>
</a:t>
            </a:r>
            <a:r>
              <a:rPr lang="en-US"/>
              <a:t>Read more </a:t>
            </a:r>
            <a:r>
              <a:rPr lang="en-US" u="sng">
                <a:solidFill>
                  <a:srgbClr val="000000"/>
                </a:solidFill>
                <a:hlinkClick r:id="rId1"/>
              </a:rPr>
              <a:t>http://www.newyorker.com/reporting/2009/10/19/091019fa_fact_gladwell#ixzz1EzD8vN8N</a:t>
            </a:r>
            <a:endParaRPr/>
          </a:p>
          <a:p>
            <a:endParaRPr/>
          </a:p>
        </p:txBody>
      </p:sp>
      <p:sp>
        <p:nvSpPr>
          <p:cNvPr id="284" name="TextShape 2"/>
          <p:cNvSpPr txBox="1"/>
          <p:nvPr/>
        </p:nvSpPr>
        <p:spPr>
          <a:xfrm>
            <a:off x="0" y="0"/>
            <a:ext cx="-11796840" cy="-11796840"/>
          </a:xfrm>
          <a:prstGeom prst="rect">
            <a:avLst/>
          </a:prstGeom>
        </p:spPr>
        <p:txBody>
          <a:bodyPr bIns="45000" lIns="90000" rIns="90000" tIns="45000"/>
          <a:p>
            <a:pPr>
              <a:lnSpc>
                <a:spcPct val="100000"/>
              </a:lnSpc>
            </a:pPr>
            <a:fld id="{C1215121-1121-4121-91B1-21F1C1F1E1C1}" type="slidenum">
              <a:rPr lang="en-US">
                <a:solidFill>
                  <a:srgbClr val="000000"/>
                </a:solidFill>
                <a:latin typeface="+mn-lt"/>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280" name="TextShape 2"/>
          <p:cNvSpPr txBox="1"/>
          <p:nvPr/>
        </p:nvSpPr>
        <p:spPr>
          <a:xfrm>
            <a:off x="0" y="0"/>
            <a:ext cx="-11796840" cy="-11796840"/>
          </a:xfrm>
          <a:prstGeom prst="rect">
            <a:avLst/>
          </a:prstGeom>
        </p:spPr>
        <p:txBody>
          <a:bodyPr bIns="45000" lIns="90000" rIns="90000" tIns="45000"/>
          <a:p>
            <a:pPr>
              <a:lnSpc>
                <a:spcPct val="100000"/>
              </a:lnSpc>
            </a:pPr>
            <a:fld id="{2181F141-E1E1-4141-A151-61E1C1A1A141}" type="slidenum">
              <a:rPr lang="en-US">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27" name="PlaceHolder 2"/>
          <p:cNvSpPr>
            <a:spLocks noGrp="1"/>
          </p:cNvSpPr>
          <p:nvPr>
            <p:ph type="body"/>
          </p:nvPr>
        </p:nvSpPr>
        <p:spPr>
          <a:xfrm>
            <a:off x="838080" y="1825560"/>
            <a:ext cx="10515240" cy="2075040"/>
          </a:xfrm>
          <a:prstGeom prst="rect">
            <a:avLst/>
          </a:prstGeom>
        </p:spPr>
        <p:txBody>
          <a:bodyPr bIns="0" lIns="0" rIns="0" tIns="0" wrap="none"/>
          <a:p>
            <a:endParaRPr/>
          </a:p>
        </p:txBody>
      </p:sp>
      <p:sp>
        <p:nvSpPr>
          <p:cNvPr id="28" name="PlaceHolder 3"/>
          <p:cNvSpPr>
            <a:spLocks noGrp="1"/>
          </p:cNvSpPr>
          <p:nvPr>
            <p:ph type="body"/>
          </p:nvPr>
        </p:nvSpPr>
        <p:spPr>
          <a:xfrm>
            <a:off x="838080" y="4097880"/>
            <a:ext cx="10515240" cy="20750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30"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31"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32" name="PlaceHolder 4"/>
          <p:cNvSpPr>
            <a:spLocks noGrp="1"/>
          </p:cNvSpPr>
          <p:nvPr>
            <p:ph type="body"/>
          </p:nvPr>
        </p:nvSpPr>
        <p:spPr>
          <a:xfrm>
            <a:off x="6225840" y="4097880"/>
            <a:ext cx="5131080" cy="2075040"/>
          </a:xfrm>
          <a:prstGeom prst="rect">
            <a:avLst/>
          </a:prstGeom>
        </p:spPr>
        <p:txBody>
          <a:bodyPr bIns="0" lIns="0" rIns="0" tIns="0" wrap="none"/>
          <a:p>
            <a:endParaRPr/>
          </a:p>
        </p:txBody>
      </p:sp>
      <p:sp>
        <p:nvSpPr>
          <p:cNvPr id="33" name="PlaceHolder 5"/>
          <p:cNvSpPr>
            <a:spLocks noGrp="1"/>
          </p:cNvSpPr>
          <p:nvPr>
            <p:ph type="body"/>
          </p:nvPr>
        </p:nvSpPr>
        <p:spPr>
          <a:xfrm>
            <a:off x="838080" y="4097880"/>
            <a:ext cx="5131080" cy="20750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35"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36" name="PlaceHolder 3"/>
          <p:cNvSpPr>
            <a:spLocks noGrp="1"/>
          </p:cNvSpPr>
          <p:nvPr>
            <p:ph type="body"/>
          </p:nvPr>
        </p:nvSpPr>
        <p:spPr>
          <a:xfrm>
            <a:off x="6225840" y="1825560"/>
            <a:ext cx="5131080" cy="20750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3" name="PlaceHolder 2"/>
          <p:cNvSpPr>
            <a:spLocks noGrp="1"/>
          </p:cNvSpPr>
          <p:nvPr>
            <p:ph type="subTitle"/>
          </p:nvPr>
        </p:nvSpPr>
        <p:spPr>
          <a:xfrm>
            <a:off x="838080" y="1825560"/>
            <a:ext cx="10515240" cy="43513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5" name="PlaceHolder 2"/>
          <p:cNvSpPr>
            <a:spLocks noGrp="1"/>
          </p:cNvSpPr>
          <p:nvPr>
            <p:ph type="body"/>
          </p:nvPr>
        </p:nvSpPr>
        <p:spPr>
          <a:xfrm>
            <a:off x="838080" y="1825560"/>
            <a:ext cx="10515240" cy="43509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47"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48" name="PlaceHolder 3"/>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52"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53" name="PlaceHolder 3"/>
          <p:cNvSpPr>
            <a:spLocks noGrp="1"/>
          </p:cNvSpPr>
          <p:nvPr>
            <p:ph type="body"/>
          </p:nvPr>
        </p:nvSpPr>
        <p:spPr>
          <a:xfrm>
            <a:off x="838080" y="4097880"/>
            <a:ext cx="5131080" cy="2075040"/>
          </a:xfrm>
          <a:prstGeom prst="rect">
            <a:avLst/>
          </a:prstGeom>
        </p:spPr>
        <p:txBody>
          <a:bodyPr bIns="0" lIns="0" rIns="0" tIns="0" wrap="none"/>
          <a:p>
            <a:endParaRPr/>
          </a:p>
        </p:txBody>
      </p:sp>
      <p:sp>
        <p:nvSpPr>
          <p:cNvPr id="54" name="PlaceHolder 4"/>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 name="PlaceHolder 2"/>
          <p:cNvSpPr>
            <a:spLocks noGrp="1"/>
          </p:cNvSpPr>
          <p:nvPr>
            <p:ph type="subTitle"/>
          </p:nvPr>
        </p:nvSpPr>
        <p:spPr>
          <a:xfrm>
            <a:off x="838080" y="1825560"/>
            <a:ext cx="10515240" cy="43513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56"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57"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58" name="PlaceHolder 4"/>
          <p:cNvSpPr>
            <a:spLocks noGrp="1"/>
          </p:cNvSpPr>
          <p:nvPr>
            <p:ph type="body"/>
          </p:nvPr>
        </p:nvSpPr>
        <p:spPr>
          <a:xfrm>
            <a:off x="6225840" y="4097880"/>
            <a:ext cx="5131080" cy="20750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0"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61"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62" name="PlaceHolder 4"/>
          <p:cNvSpPr>
            <a:spLocks noGrp="1"/>
          </p:cNvSpPr>
          <p:nvPr>
            <p:ph type="body"/>
          </p:nvPr>
        </p:nvSpPr>
        <p:spPr>
          <a:xfrm>
            <a:off x="838080" y="4097880"/>
            <a:ext cx="10514880" cy="20750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4" name="PlaceHolder 2"/>
          <p:cNvSpPr>
            <a:spLocks noGrp="1"/>
          </p:cNvSpPr>
          <p:nvPr>
            <p:ph type="body"/>
          </p:nvPr>
        </p:nvSpPr>
        <p:spPr>
          <a:xfrm>
            <a:off x="838080" y="1825560"/>
            <a:ext cx="10515240" cy="2075040"/>
          </a:xfrm>
          <a:prstGeom prst="rect">
            <a:avLst/>
          </a:prstGeom>
        </p:spPr>
        <p:txBody>
          <a:bodyPr bIns="0" lIns="0" rIns="0" tIns="0" wrap="none"/>
          <a:p>
            <a:endParaRPr/>
          </a:p>
        </p:txBody>
      </p:sp>
      <p:sp>
        <p:nvSpPr>
          <p:cNvPr id="65" name="PlaceHolder 3"/>
          <p:cNvSpPr>
            <a:spLocks noGrp="1"/>
          </p:cNvSpPr>
          <p:nvPr>
            <p:ph type="body"/>
          </p:nvPr>
        </p:nvSpPr>
        <p:spPr>
          <a:xfrm>
            <a:off x="838080" y="4097880"/>
            <a:ext cx="10515240" cy="20750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67"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68"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69" name="PlaceHolder 4"/>
          <p:cNvSpPr>
            <a:spLocks noGrp="1"/>
          </p:cNvSpPr>
          <p:nvPr>
            <p:ph type="body"/>
          </p:nvPr>
        </p:nvSpPr>
        <p:spPr>
          <a:xfrm>
            <a:off x="6225840" y="4097880"/>
            <a:ext cx="5131080" cy="2075040"/>
          </a:xfrm>
          <a:prstGeom prst="rect">
            <a:avLst/>
          </a:prstGeom>
        </p:spPr>
        <p:txBody>
          <a:bodyPr bIns="0" lIns="0" rIns="0" tIns="0" wrap="none"/>
          <a:p>
            <a:endParaRPr/>
          </a:p>
        </p:txBody>
      </p:sp>
      <p:sp>
        <p:nvSpPr>
          <p:cNvPr id="70" name="PlaceHolder 5"/>
          <p:cNvSpPr>
            <a:spLocks noGrp="1"/>
          </p:cNvSpPr>
          <p:nvPr>
            <p:ph type="body"/>
          </p:nvPr>
        </p:nvSpPr>
        <p:spPr>
          <a:xfrm>
            <a:off x="838080" y="4097880"/>
            <a:ext cx="5131080" cy="20750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72"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73" name="PlaceHolder 3"/>
          <p:cNvSpPr>
            <a:spLocks noGrp="1"/>
          </p:cNvSpPr>
          <p:nvPr>
            <p:ph type="body"/>
          </p:nvPr>
        </p:nvSpPr>
        <p:spPr>
          <a:xfrm>
            <a:off x="6225840" y="1825560"/>
            <a:ext cx="5131080" cy="207504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1" name="PlaceHolder 2"/>
          <p:cNvSpPr>
            <a:spLocks noGrp="1"/>
          </p:cNvSpPr>
          <p:nvPr>
            <p:ph type="subTitle"/>
          </p:nvPr>
        </p:nvSpPr>
        <p:spPr>
          <a:xfrm>
            <a:off x="838080" y="1825560"/>
            <a:ext cx="10515240" cy="435132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3" name="PlaceHolder 2"/>
          <p:cNvSpPr>
            <a:spLocks noGrp="1"/>
          </p:cNvSpPr>
          <p:nvPr>
            <p:ph type="body"/>
          </p:nvPr>
        </p:nvSpPr>
        <p:spPr>
          <a:xfrm>
            <a:off x="838080" y="1825560"/>
            <a:ext cx="10515240" cy="435096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5"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86" name="PlaceHolder 3"/>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8" name="PlaceHolder 2"/>
          <p:cNvSpPr>
            <a:spLocks noGrp="1"/>
          </p:cNvSpPr>
          <p:nvPr>
            <p:ph type="body"/>
          </p:nvPr>
        </p:nvSpPr>
        <p:spPr>
          <a:xfrm>
            <a:off x="838080" y="1825560"/>
            <a:ext cx="10515240" cy="435096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0"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91" name="PlaceHolder 3"/>
          <p:cNvSpPr>
            <a:spLocks noGrp="1"/>
          </p:cNvSpPr>
          <p:nvPr>
            <p:ph type="body"/>
          </p:nvPr>
        </p:nvSpPr>
        <p:spPr>
          <a:xfrm>
            <a:off x="838080" y="4097880"/>
            <a:ext cx="5131080" cy="2075040"/>
          </a:xfrm>
          <a:prstGeom prst="rect">
            <a:avLst/>
          </a:prstGeom>
        </p:spPr>
        <p:txBody>
          <a:bodyPr bIns="0" lIns="0" rIns="0" tIns="0" wrap="none"/>
          <a:p>
            <a:endParaRPr/>
          </a:p>
        </p:txBody>
      </p:sp>
      <p:sp>
        <p:nvSpPr>
          <p:cNvPr id="92" name="PlaceHolder 4"/>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4"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95"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96" name="PlaceHolder 4"/>
          <p:cNvSpPr>
            <a:spLocks noGrp="1"/>
          </p:cNvSpPr>
          <p:nvPr>
            <p:ph type="body"/>
          </p:nvPr>
        </p:nvSpPr>
        <p:spPr>
          <a:xfrm>
            <a:off x="6225840" y="4097880"/>
            <a:ext cx="5131080" cy="207504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98"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99"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00" name="PlaceHolder 4"/>
          <p:cNvSpPr>
            <a:spLocks noGrp="1"/>
          </p:cNvSpPr>
          <p:nvPr>
            <p:ph type="body"/>
          </p:nvPr>
        </p:nvSpPr>
        <p:spPr>
          <a:xfrm>
            <a:off x="838080" y="4097880"/>
            <a:ext cx="10514880" cy="207504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2" name="PlaceHolder 2"/>
          <p:cNvSpPr>
            <a:spLocks noGrp="1"/>
          </p:cNvSpPr>
          <p:nvPr>
            <p:ph type="body"/>
          </p:nvPr>
        </p:nvSpPr>
        <p:spPr>
          <a:xfrm>
            <a:off x="838080" y="1825560"/>
            <a:ext cx="10515240" cy="2075040"/>
          </a:xfrm>
          <a:prstGeom prst="rect">
            <a:avLst/>
          </a:prstGeom>
        </p:spPr>
        <p:txBody>
          <a:bodyPr bIns="0" lIns="0" rIns="0" tIns="0" wrap="none"/>
          <a:p>
            <a:endParaRPr/>
          </a:p>
        </p:txBody>
      </p:sp>
      <p:sp>
        <p:nvSpPr>
          <p:cNvPr id="103" name="PlaceHolder 3"/>
          <p:cNvSpPr>
            <a:spLocks noGrp="1"/>
          </p:cNvSpPr>
          <p:nvPr>
            <p:ph type="body"/>
          </p:nvPr>
        </p:nvSpPr>
        <p:spPr>
          <a:xfrm>
            <a:off x="838080" y="4097880"/>
            <a:ext cx="10515240" cy="207504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5"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06"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07" name="PlaceHolder 4"/>
          <p:cNvSpPr>
            <a:spLocks noGrp="1"/>
          </p:cNvSpPr>
          <p:nvPr>
            <p:ph type="body"/>
          </p:nvPr>
        </p:nvSpPr>
        <p:spPr>
          <a:xfrm>
            <a:off x="6225840" y="4097880"/>
            <a:ext cx="5131080" cy="2075040"/>
          </a:xfrm>
          <a:prstGeom prst="rect">
            <a:avLst/>
          </a:prstGeom>
        </p:spPr>
        <p:txBody>
          <a:bodyPr bIns="0" lIns="0" rIns="0" tIns="0" wrap="none"/>
          <a:p>
            <a:endParaRPr/>
          </a:p>
        </p:txBody>
      </p:sp>
      <p:sp>
        <p:nvSpPr>
          <p:cNvPr id="108" name="PlaceHolder 5"/>
          <p:cNvSpPr>
            <a:spLocks noGrp="1"/>
          </p:cNvSpPr>
          <p:nvPr>
            <p:ph type="body"/>
          </p:nvPr>
        </p:nvSpPr>
        <p:spPr>
          <a:xfrm>
            <a:off x="838080" y="4097880"/>
            <a:ext cx="5131080" cy="207504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10"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11" name="PlaceHolder 3"/>
          <p:cNvSpPr>
            <a:spLocks noGrp="1"/>
          </p:cNvSpPr>
          <p:nvPr>
            <p:ph type="body"/>
          </p:nvPr>
        </p:nvSpPr>
        <p:spPr>
          <a:xfrm>
            <a:off x="6225840" y="1825560"/>
            <a:ext cx="5131080" cy="207504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18" name="PlaceHolder 2"/>
          <p:cNvSpPr>
            <a:spLocks noGrp="1"/>
          </p:cNvSpPr>
          <p:nvPr>
            <p:ph type="subTitle"/>
          </p:nvPr>
        </p:nvSpPr>
        <p:spPr>
          <a:xfrm>
            <a:off x="838080" y="1825560"/>
            <a:ext cx="10515240" cy="435132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0" name="PlaceHolder 2"/>
          <p:cNvSpPr>
            <a:spLocks noGrp="1"/>
          </p:cNvSpPr>
          <p:nvPr>
            <p:ph type="body"/>
          </p:nvPr>
        </p:nvSpPr>
        <p:spPr>
          <a:xfrm>
            <a:off x="838080" y="1825560"/>
            <a:ext cx="10515240" cy="43509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0"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11" name="PlaceHolder 3"/>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2"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123" name="PlaceHolder 3"/>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27"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28" name="PlaceHolder 3"/>
          <p:cNvSpPr>
            <a:spLocks noGrp="1"/>
          </p:cNvSpPr>
          <p:nvPr>
            <p:ph type="body"/>
          </p:nvPr>
        </p:nvSpPr>
        <p:spPr>
          <a:xfrm>
            <a:off x="838080" y="4097880"/>
            <a:ext cx="5131080" cy="2075040"/>
          </a:xfrm>
          <a:prstGeom prst="rect">
            <a:avLst/>
          </a:prstGeom>
        </p:spPr>
        <p:txBody>
          <a:bodyPr bIns="0" lIns="0" rIns="0" tIns="0" wrap="none"/>
          <a:p>
            <a:endParaRPr/>
          </a:p>
        </p:txBody>
      </p:sp>
      <p:sp>
        <p:nvSpPr>
          <p:cNvPr id="129" name="PlaceHolder 4"/>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1"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132"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33" name="PlaceHolder 4"/>
          <p:cNvSpPr>
            <a:spLocks noGrp="1"/>
          </p:cNvSpPr>
          <p:nvPr>
            <p:ph type="body"/>
          </p:nvPr>
        </p:nvSpPr>
        <p:spPr>
          <a:xfrm>
            <a:off x="6225840" y="4097880"/>
            <a:ext cx="5131080" cy="207504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5"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36"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37" name="PlaceHolder 4"/>
          <p:cNvSpPr>
            <a:spLocks noGrp="1"/>
          </p:cNvSpPr>
          <p:nvPr>
            <p:ph type="body"/>
          </p:nvPr>
        </p:nvSpPr>
        <p:spPr>
          <a:xfrm>
            <a:off x="838080" y="4097880"/>
            <a:ext cx="10514880" cy="207504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39" name="PlaceHolder 2"/>
          <p:cNvSpPr>
            <a:spLocks noGrp="1"/>
          </p:cNvSpPr>
          <p:nvPr>
            <p:ph type="body"/>
          </p:nvPr>
        </p:nvSpPr>
        <p:spPr>
          <a:xfrm>
            <a:off x="838080" y="1825560"/>
            <a:ext cx="10515240" cy="2075040"/>
          </a:xfrm>
          <a:prstGeom prst="rect">
            <a:avLst/>
          </a:prstGeom>
        </p:spPr>
        <p:txBody>
          <a:bodyPr bIns="0" lIns="0" rIns="0" tIns="0" wrap="none"/>
          <a:p>
            <a:endParaRPr/>
          </a:p>
        </p:txBody>
      </p:sp>
      <p:sp>
        <p:nvSpPr>
          <p:cNvPr id="140" name="PlaceHolder 3"/>
          <p:cNvSpPr>
            <a:spLocks noGrp="1"/>
          </p:cNvSpPr>
          <p:nvPr>
            <p:ph type="body"/>
          </p:nvPr>
        </p:nvSpPr>
        <p:spPr>
          <a:xfrm>
            <a:off x="838080" y="4097880"/>
            <a:ext cx="10515240" cy="207504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42"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43"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44" name="PlaceHolder 4"/>
          <p:cNvSpPr>
            <a:spLocks noGrp="1"/>
          </p:cNvSpPr>
          <p:nvPr>
            <p:ph type="body"/>
          </p:nvPr>
        </p:nvSpPr>
        <p:spPr>
          <a:xfrm>
            <a:off x="6225840" y="4097880"/>
            <a:ext cx="5131080" cy="2075040"/>
          </a:xfrm>
          <a:prstGeom prst="rect">
            <a:avLst/>
          </a:prstGeom>
        </p:spPr>
        <p:txBody>
          <a:bodyPr bIns="0" lIns="0" rIns="0" tIns="0" wrap="none"/>
          <a:p>
            <a:endParaRPr/>
          </a:p>
        </p:txBody>
      </p:sp>
      <p:sp>
        <p:nvSpPr>
          <p:cNvPr id="145" name="PlaceHolder 5"/>
          <p:cNvSpPr>
            <a:spLocks noGrp="1"/>
          </p:cNvSpPr>
          <p:nvPr>
            <p:ph type="body"/>
          </p:nvPr>
        </p:nvSpPr>
        <p:spPr>
          <a:xfrm>
            <a:off x="838080" y="4097880"/>
            <a:ext cx="5131080" cy="207504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47"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48" name="PlaceHolder 3"/>
          <p:cNvSpPr>
            <a:spLocks noGrp="1"/>
          </p:cNvSpPr>
          <p:nvPr>
            <p:ph type="body"/>
          </p:nvPr>
        </p:nvSpPr>
        <p:spPr>
          <a:xfrm>
            <a:off x="6225840" y="1825560"/>
            <a:ext cx="5131080" cy="207504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5" name="PlaceHolder 2"/>
          <p:cNvSpPr>
            <a:spLocks noGrp="1"/>
          </p:cNvSpPr>
          <p:nvPr>
            <p:ph type="subTitle"/>
          </p:nvPr>
        </p:nvSpPr>
        <p:spPr>
          <a:xfrm>
            <a:off x="838080" y="1825560"/>
            <a:ext cx="10515240" cy="435132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7" name="PlaceHolder 2"/>
          <p:cNvSpPr>
            <a:spLocks noGrp="1"/>
          </p:cNvSpPr>
          <p:nvPr>
            <p:ph type="body"/>
          </p:nvPr>
        </p:nvSpPr>
        <p:spPr>
          <a:xfrm>
            <a:off x="838080" y="1825560"/>
            <a:ext cx="10515240" cy="435096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9"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160" name="PlaceHolder 3"/>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64"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65" name="PlaceHolder 3"/>
          <p:cNvSpPr>
            <a:spLocks noGrp="1"/>
          </p:cNvSpPr>
          <p:nvPr>
            <p:ph type="body"/>
          </p:nvPr>
        </p:nvSpPr>
        <p:spPr>
          <a:xfrm>
            <a:off x="838080" y="4097880"/>
            <a:ext cx="5131080" cy="2075040"/>
          </a:xfrm>
          <a:prstGeom prst="rect">
            <a:avLst/>
          </a:prstGeom>
        </p:spPr>
        <p:txBody>
          <a:bodyPr bIns="0" lIns="0" rIns="0" tIns="0" wrap="none"/>
          <a:p>
            <a:endParaRPr/>
          </a:p>
        </p:txBody>
      </p:sp>
      <p:sp>
        <p:nvSpPr>
          <p:cNvPr id="166" name="PlaceHolder 4"/>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68"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169"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70" name="PlaceHolder 4"/>
          <p:cNvSpPr>
            <a:spLocks noGrp="1"/>
          </p:cNvSpPr>
          <p:nvPr>
            <p:ph type="body"/>
          </p:nvPr>
        </p:nvSpPr>
        <p:spPr>
          <a:xfrm>
            <a:off x="6225840" y="4097880"/>
            <a:ext cx="5131080" cy="207504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2"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73"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74" name="PlaceHolder 4"/>
          <p:cNvSpPr>
            <a:spLocks noGrp="1"/>
          </p:cNvSpPr>
          <p:nvPr>
            <p:ph type="body"/>
          </p:nvPr>
        </p:nvSpPr>
        <p:spPr>
          <a:xfrm>
            <a:off x="838080" y="4097880"/>
            <a:ext cx="10514880" cy="207504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6" name="PlaceHolder 2"/>
          <p:cNvSpPr>
            <a:spLocks noGrp="1"/>
          </p:cNvSpPr>
          <p:nvPr>
            <p:ph type="body"/>
          </p:nvPr>
        </p:nvSpPr>
        <p:spPr>
          <a:xfrm>
            <a:off x="838080" y="1825560"/>
            <a:ext cx="10515240" cy="2075040"/>
          </a:xfrm>
          <a:prstGeom prst="rect">
            <a:avLst/>
          </a:prstGeom>
        </p:spPr>
        <p:txBody>
          <a:bodyPr bIns="0" lIns="0" rIns="0" tIns="0" wrap="none"/>
          <a:p>
            <a:endParaRPr/>
          </a:p>
        </p:txBody>
      </p:sp>
      <p:sp>
        <p:nvSpPr>
          <p:cNvPr id="177" name="PlaceHolder 3"/>
          <p:cNvSpPr>
            <a:spLocks noGrp="1"/>
          </p:cNvSpPr>
          <p:nvPr>
            <p:ph type="body"/>
          </p:nvPr>
        </p:nvSpPr>
        <p:spPr>
          <a:xfrm>
            <a:off x="838080" y="4097880"/>
            <a:ext cx="10515240" cy="207504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79"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80"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181" name="PlaceHolder 4"/>
          <p:cNvSpPr>
            <a:spLocks noGrp="1"/>
          </p:cNvSpPr>
          <p:nvPr>
            <p:ph type="body"/>
          </p:nvPr>
        </p:nvSpPr>
        <p:spPr>
          <a:xfrm>
            <a:off x="6225840" y="4097880"/>
            <a:ext cx="5131080" cy="2075040"/>
          </a:xfrm>
          <a:prstGeom prst="rect">
            <a:avLst/>
          </a:prstGeom>
        </p:spPr>
        <p:txBody>
          <a:bodyPr bIns="0" lIns="0" rIns="0" tIns="0" wrap="none"/>
          <a:p>
            <a:endParaRPr/>
          </a:p>
        </p:txBody>
      </p:sp>
      <p:sp>
        <p:nvSpPr>
          <p:cNvPr id="182" name="PlaceHolder 5"/>
          <p:cNvSpPr>
            <a:spLocks noGrp="1"/>
          </p:cNvSpPr>
          <p:nvPr>
            <p:ph type="body"/>
          </p:nvPr>
        </p:nvSpPr>
        <p:spPr>
          <a:xfrm>
            <a:off x="838080" y="4097880"/>
            <a:ext cx="5131080" cy="207504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581148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84"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85" name="PlaceHolder 3"/>
          <p:cNvSpPr>
            <a:spLocks noGrp="1"/>
          </p:cNvSpPr>
          <p:nvPr>
            <p:ph type="body"/>
          </p:nvPr>
        </p:nvSpPr>
        <p:spPr>
          <a:xfrm>
            <a:off x="6225840" y="1825560"/>
            <a:ext cx="5131080" cy="207504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5"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16" name="PlaceHolder 3"/>
          <p:cNvSpPr>
            <a:spLocks noGrp="1"/>
          </p:cNvSpPr>
          <p:nvPr>
            <p:ph type="body"/>
          </p:nvPr>
        </p:nvSpPr>
        <p:spPr>
          <a:xfrm>
            <a:off x="838080" y="4097880"/>
            <a:ext cx="5131080" cy="2075040"/>
          </a:xfrm>
          <a:prstGeom prst="rect">
            <a:avLst/>
          </a:prstGeom>
        </p:spPr>
        <p:txBody>
          <a:bodyPr bIns="0" lIns="0" rIns="0" tIns="0" wrap="none"/>
          <a:p>
            <a:endParaRPr/>
          </a:p>
        </p:txBody>
      </p:sp>
      <p:sp>
        <p:nvSpPr>
          <p:cNvPr id="17" name="PlaceHolder 4"/>
          <p:cNvSpPr>
            <a:spLocks noGrp="1"/>
          </p:cNvSpPr>
          <p:nvPr>
            <p:ph type="body"/>
          </p:nvPr>
        </p:nvSpPr>
        <p:spPr>
          <a:xfrm>
            <a:off x="6225840" y="1825560"/>
            <a:ext cx="5131080" cy="43509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19" name="PlaceHolder 2"/>
          <p:cNvSpPr>
            <a:spLocks noGrp="1"/>
          </p:cNvSpPr>
          <p:nvPr>
            <p:ph type="body"/>
          </p:nvPr>
        </p:nvSpPr>
        <p:spPr>
          <a:xfrm>
            <a:off x="838080" y="1825560"/>
            <a:ext cx="5131080" cy="4350960"/>
          </a:xfrm>
          <a:prstGeom prst="rect">
            <a:avLst/>
          </a:prstGeom>
        </p:spPr>
        <p:txBody>
          <a:bodyPr bIns="0" lIns="0" rIns="0" tIns="0" wrap="none"/>
          <a:p>
            <a:endParaRPr/>
          </a:p>
        </p:txBody>
      </p:sp>
      <p:sp>
        <p:nvSpPr>
          <p:cNvPr id="20"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21" name="PlaceHolder 4"/>
          <p:cNvSpPr>
            <a:spLocks noGrp="1"/>
          </p:cNvSpPr>
          <p:nvPr>
            <p:ph type="body"/>
          </p:nvPr>
        </p:nvSpPr>
        <p:spPr>
          <a:xfrm>
            <a:off x="6225840" y="4097880"/>
            <a:ext cx="5131080" cy="20750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520"/>
          </a:xfrm>
          <a:prstGeom prst="rect">
            <a:avLst/>
          </a:prstGeom>
        </p:spPr>
        <p:txBody>
          <a:bodyPr anchor="ctr" bIns="0" lIns="0" rIns="0" tIns="0" wrap="none"/>
          <a:p>
            <a:endParaRPr/>
          </a:p>
        </p:txBody>
      </p:sp>
      <p:sp>
        <p:nvSpPr>
          <p:cNvPr id="23" name="PlaceHolder 2"/>
          <p:cNvSpPr>
            <a:spLocks noGrp="1"/>
          </p:cNvSpPr>
          <p:nvPr>
            <p:ph type="body"/>
          </p:nvPr>
        </p:nvSpPr>
        <p:spPr>
          <a:xfrm>
            <a:off x="838080" y="1825560"/>
            <a:ext cx="5131080" cy="2075040"/>
          </a:xfrm>
          <a:prstGeom prst="rect">
            <a:avLst/>
          </a:prstGeom>
        </p:spPr>
        <p:txBody>
          <a:bodyPr bIns="0" lIns="0" rIns="0" tIns="0" wrap="none"/>
          <a:p>
            <a:endParaRPr/>
          </a:p>
        </p:txBody>
      </p:sp>
      <p:sp>
        <p:nvSpPr>
          <p:cNvPr id="24" name="PlaceHolder 3"/>
          <p:cNvSpPr>
            <a:spLocks noGrp="1"/>
          </p:cNvSpPr>
          <p:nvPr>
            <p:ph type="body"/>
          </p:nvPr>
        </p:nvSpPr>
        <p:spPr>
          <a:xfrm>
            <a:off x="6225840" y="1825560"/>
            <a:ext cx="5131080" cy="2075040"/>
          </a:xfrm>
          <a:prstGeom prst="rect">
            <a:avLst/>
          </a:prstGeom>
        </p:spPr>
        <p:txBody>
          <a:bodyPr bIns="0" lIns="0" rIns="0" tIns="0" wrap="none"/>
          <a:p>
            <a:endParaRPr/>
          </a:p>
        </p:txBody>
      </p:sp>
      <p:sp>
        <p:nvSpPr>
          <p:cNvPr id="25" name="PlaceHolder 4"/>
          <p:cNvSpPr>
            <a:spLocks noGrp="1"/>
          </p:cNvSpPr>
          <p:nvPr>
            <p:ph type="body"/>
          </p:nvPr>
        </p:nvSpPr>
        <p:spPr>
          <a:xfrm>
            <a:off x="838080" y="4097880"/>
            <a:ext cx="10514880" cy="20750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p>
            <a:pPr>
              <a:lnSpc>
                <a:spcPct val="90000"/>
              </a:lnSpc>
            </a:pPr>
            <a:r>
              <a:rPr lang="en-US" sz="6000">
                <a:solidFill>
                  <a:srgbClr val="000000"/>
                </a:solidFill>
                <a:latin typeface="Calibri Light"/>
              </a:rPr>
              <a:t>Click to edit the title text formatClick to edit Master title style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B141B131-F101-41A1-B1F1-71D1310111C1}" type="slidenum">
              <a:rPr lang="en-US">
                <a:solidFill>
                  <a:srgbClr val="000000"/>
                </a:solidFill>
                <a:latin typeface="Calibri"/>
              </a:rPr>
              <a:t>&lt;number&gt;</a:t>
            </a:fld>
            <a:endParaRPr/>
          </a:p>
        </p:txBody>
      </p:sp>
      <p:sp>
        <p:nvSpPr>
          <p:cNvPr id="4"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38" name="PlaceHolder 2"/>
          <p:cNvSpPr>
            <a:spLocks noGrp="1"/>
          </p:cNvSpPr>
          <p:nvPr>
            <p:ph type="body"/>
          </p:nvPr>
        </p:nvSpPr>
        <p:spPr>
          <a:xfrm>
            <a:off x="838080" y="1825560"/>
            <a:ext cx="10515240" cy="43509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4141C141-4111-41A1-B1D1-51812101510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75" name="PlaceHolder 2"/>
          <p:cNvSpPr>
            <a:spLocks noGrp="1"/>
          </p:cNvSpPr>
          <p:nvPr>
            <p:ph type="body"/>
          </p:nvPr>
        </p:nvSpPr>
        <p:spPr>
          <a:xfrm>
            <a:off x="838080" y="1825560"/>
            <a:ext cx="5181120" cy="4350960"/>
          </a:xfrm>
          <a:prstGeom prst="rect">
            <a:avLst/>
          </a:prstGeom>
        </p:spPr>
        <p:txBody>
          <a:bodyPr/>
          <a:p>
            <a:pPr>
              <a:buSzPct val="45000"/>
              <a:buFont typeface="StarSymbol"/>
              <a:buChar char=""/>
            </a:pPr>
            <a:r>
              <a:rPr lang="en-US" sz="2800">
                <a:solidFill>
                  <a:srgbClr val="000000"/>
                </a:solidFill>
                <a:latin typeface="Calibri"/>
              </a:rPr>
              <a:t>Click to edit the outline text format</a:t>
            </a:r>
            <a:endParaRPr/>
          </a:p>
          <a:p>
            <a:pPr lvl="1">
              <a:buSzPct val="75000"/>
              <a:buFont typeface="StarSymbol"/>
              <a:buChar char=""/>
            </a:pPr>
            <a:r>
              <a:rPr lang="en-US" sz="2800">
                <a:solidFill>
                  <a:srgbClr val="000000"/>
                </a:solidFill>
                <a:latin typeface="Calibri"/>
              </a:rPr>
              <a:t>Second Outline Level</a:t>
            </a:r>
            <a:endParaRPr/>
          </a:p>
          <a:p>
            <a:pPr lvl="2">
              <a:buSzPct val="45000"/>
              <a:buFont typeface="StarSymbol"/>
              <a:buChar char=""/>
            </a:pPr>
            <a:r>
              <a:rPr lang="en-US" sz="2800">
                <a:solidFill>
                  <a:srgbClr val="000000"/>
                </a:solidFill>
                <a:latin typeface="Calibri"/>
              </a:rPr>
              <a:t>Third Outline Level</a:t>
            </a:r>
            <a:endParaRPr/>
          </a:p>
          <a:p>
            <a:pPr lvl="3">
              <a:buSzPct val="75000"/>
              <a:buFont typeface="StarSymbol"/>
              <a:buChar char=""/>
            </a:pPr>
            <a:r>
              <a:rPr lang="en-US" sz="2800">
                <a:solidFill>
                  <a:srgbClr val="000000"/>
                </a:solidFill>
                <a:latin typeface="Calibri"/>
              </a:rPr>
              <a:t>Fourth Outline Level</a:t>
            </a:r>
            <a:endParaRPr/>
          </a:p>
          <a:p>
            <a:pPr lvl="4">
              <a:buSzPct val="45000"/>
              <a:buFont typeface="StarSymbol"/>
              <a:buChar char=""/>
            </a:pPr>
            <a:r>
              <a:rPr lang="en-US" sz="2800">
                <a:solidFill>
                  <a:srgbClr val="000000"/>
                </a:solidFill>
                <a:latin typeface="Calibri"/>
              </a:rPr>
              <a:t>Fifth Outline Level</a:t>
            </a:r>
            <a:endParaRPr/>
          </a:p>
          <a:p>
            <a:pPr lvl="5">
              <a:buSzPct val="45000"/>
              <a:buFont typeface="StarSymbol"/>
              <a:buChar char=""/>
            </a:pPr>
            <a:r>
              <a:rPr lang="en-US" sz="2800">
                <a:solidFill>
                  <a:srgbClr val="000000"/>
                </a:solidFill>
                <a:latin typeface="Calibri"/>
              </a:rPr>
              <a:t>Sixth Outline Level</a:t>
            </a:r>
            <a:endParaRPr/>
          </a:p>
          <a:p>
            <a:pPr>
              <a:lnSpc>
                <a:spcPct val="100000"/>
              </a:lnSpc>
              <a:buFont typeface="Arial"/>
              <a:buChar char="•"/>
            </a:pPr>
            <a:r>
              <a:rPr lang="en-US" sz="2800">
                <a:solidFill>
                  <a:srgbClr val="000000"/>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76" name="PlaceHolder 3"/>
          <p:cNvSpPr>
            <a:spLocks noGrp="1"/>
          </p:cNvSpPr>
          <p:nvPr>
            <p:ph type="body"/>
          </p:nvPr>
        </p:nvSpPr>
        <p:spPr>
          <a:xfrm>
            <a:off x="6172200" y="1825560"/>
            <a:ext cx="5181120" cy="4350960"/>
          </a:xfrm>
          <a:prstGeom prst="rect">
            <a:avLst/>
          </a:prstGeom>
        </p:spPr>
        <p:txBody>
          <a:bodyPr anchor="ctr"/>
          <a:p>
            <a:pPr>
              <a:buSzPct val="45000"/>
              <a:buFont typeface="StarSymbol"/>
              <a:buChar char=""/>
            </a:pPr>
            <a:r>
              <a:rPr lang="en-US" sz="1200">
                <a:solidFill>
                  <a:srgbClr val="8b8b8b"/>
                </a:solidFill>
                <a:latin typeface="Calibri"/>
              </a:rPr>
              <a:t>Click to edit the outline text format</a:t>
            </a:r>
            <a:endParaRPr/>
          </a:p>
          <a:p>
            <a:pPr lvl="1">
              <a:buSzPct val="75000"/>
              <a:buFont typeface="StarSymbol"/>
              <a:buChar char=""/>
            </a:pPr>
            <a:r>
              <a:rPr lang="en-US" sz="1200">
                <a:solidFill>
                  <a:srgbClr val="8b8b8b"/>
                </a:solidFill>
                <a:latin typeface="Calibri"/>
              </a:rPr>
              <a:t>Second Outline Level</a:t>
            </a:r>
            <a:endParaRPr/>
          </a:p>
          <a:p>
            <a:pPr lvl="2">
              <a:buSzPct val="45000"/>
              <a:buFont typeface="StarSymbol"/>
              <a:buChar char=""/>
            </a:pPr>
            <a:r>
              <a:rPr lang="en-US" sz="1200">
                <a:solidFill>
                  <a:srgbClr val="8b8b8b"/>
                </a:solidFill>
                <a:latin typeface="Calibri"/>
              </a:rPr>
              <a:t>Third Outline Level</a:t>
            </a:r>
            <a:endParaRPr/>
          </a:p>
          <a:p>
            <a:pPr lvl="3">
              <a:buSzPct val="75000"/>
              <a:buFont typeface="StarSymbol"/>
              <a:buChar char=""/>
            </a:pPr>
            <a:r>
              <a:rPr lang="en-US" sz="1200">
                <a:solidFill>
                  <a:srgbClr val="8b8b8b"/>
                </a:solidFill>
                <a:latin typeface="Calibri"/>
              </a:rPr>
              <a:t>Fourth Outline Level</a:t>
            </a:r>
            <a:endParaRPr/>
          </a:p>
          <a:p>
            <a:pPr lvl="4">
              <a:buSzPct val="45000"/>
              <a:buFont typeface="StarSymbol"/>
              <a:buChar char=""/>
            </a:pPr>
            <a:r>
              <a:rPr lang="en-US" sz="1200">
                <a:solidFill>
                  <a:srgbClr val="8b8b8b"/>
                </a:solidFill>
                <a:latin typeface="Calibri"/>
              </a:rPr>
              <a:t>Fifth Outline Level</a:t>
            </a:r>
            <a:endParaRPr/>
          </a:p>
          <a:p>
            <a:pPr lvl="5">
              <a:buSzPct val="45000"/>
              <a:buFont typeface="StarSymbol"/>
              <a:buChar char=""/>
            </a:pPr>
            <a:r>
              <a:rPr lang="en-US" sz="1200">
                <a:solidFill>
                  <a:srgbClr val="8b8b8b"/>
                </a:solidFill>
                <a:latin typeface="Calibri"/>
              </a:rPr>
              <a:t>Sixth Outline Level</a:t>
            </a:r>
            <a:endParaRPr/>
          </a:p>
          <a:p>
            <a:pPr>
              <a:lnSpc>
                <a:spcPct val="100000"/>
              </a:lnSpc>
              <a:buFont typeface="Arial"/>
              <a:buChar char="•"/>
            </a:pPr>
            <a:r>
              <a:rPr lang="en-US" sz="1200">
                <a:solidFill>
                  <a:srgbClr val="8b8b8b"/>
                </a:solidFill>
                <a:latin typeface="Calibri"/>
              </a:rPr>
              <a:t>Seventh Outline LevelClick to edit Master text styles</a:t>
            </a:r>
            <a:endParaRPr/>
          </a:p>
          <a:p>
            <a:pPr lvl="1">
              <a:lnSpc>
                <a:spcPct val="100000"/>
              </a:lnSpc>
              <a:buFont typeface="Arial"/>
              <a:buChar char="•"/>
            </a:pPr>
            <a:r>
              <a:rPr lang="en-US" sz="2400">
                <a:solidFill>
                  <a:srgbClr val="000000"/>
                </a:solidFill>
                <a:latin typeface="Calibri"/>
              </a:rPr>
              <a:t>Second level</a:t>
            </a:r>
            <a:endParaRPr/>
          </a:p>
          <a:p>
            <a:pPr lvl="1">
              <a:buFont typeface="Arial"/>
              <a:buChar char="•"/>
            </a:pPr>
            <a:r>
              <a:rPr lang="en-US" sz="2000">
                <a:solidFill>
                  <a:srgbClr val="000000"/>
                </a:solidFill>
                <a:latin typeface="Calibri"/>
              </a:rPr>
              <a:t>Third level</a:t>
            </a:r>
            <a:endParaRPr/>
          </a:p>
          <a:p>
            <a:pPr lvl="2">
              <a:buFont typeface="Arial"/>
              <a:buChar char="•"/>
            </a:pPr>
            <a:r>
              <a:rPr lang="en-US">
                <a:solidFill>
                  <a:srgbClr val="000000"/>
                </a:solidFill>
                <a:latin typeface="Calibri"/>
              </a:rPr>
              <a:t>Fourth level</a:t>
            </a:r>
            <a:endParaRPr/>
          </a:p>
          <a:p>
            <a:pPr lvl="3">
              <a:buFont typeface="Arial"/>
              <a:buChar char="•"/>
            </a:pPr>
            <a:r>
              <a:rPr lang="en-US">
                <a:solidFill>
                  <a:srgbClr val="000000"/>
                </a:solidFill>
                <a:latin typeface="Calibri"/>
              </a:rPr>
              <a:t>Fifth level</a:t>
            </a:r>
            <a:endParaRPr/>
          </a:p>
        </p:txBody>
      </p:sp>
      <p:sp>
        <p:nvSpPr>
          <p:cNvPr id="77" name="PlaceHolder 4"/>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78" name="PlaceHolder 5"/>
          <p:cNvSpPr>
            <a:spLocks noGrp="1"/>
          </p:cNvSpPr>
          <p:nvPr>
            <p:ph type="ftr"/>
          </p:nvPr>
        </p:nvSpPr>
        <p:spPr>
          <a:xfrm>
            <a:off x="0" y="0"/>
            <a:ext cx="-11796840" cy="-11796840"/>
          </a:xfrm>
          <a:prstGeom prst="rect">
            <a:avLst/>
          </a:prstGeom>
        </p:spPr>
        <p:txBody>
          <a:bodyPr bIns="45000" lIns="90000" rIns="90000" tIns="45000"/>
          <a:p>
            <a:endParaRPr/>
          </a:p>
        </p:txBody>
      </p:sp>
      <p:sp>
        <p:nvSpPr>
          <p:cNvPr id="79" name="PlaceHolder 6"/>
          <p:cNvSpPr>
            <a:spLocks noGrp="1"/>
          </p:cNvSpPr>
          <p:nvPr>
            <p:ph type="sldNum"/>
          </p:nvPr>
        </p:nvSpPr>
        <p:spPr>
          <a:xfrm>
            <a:off x="0" y="0"/>
            <a:ext cx="-11796840" cy="-11796840"/>
          </a:xfrm>
          <a:prstGeom prst="rect">
            <a:avLst/>
          </a:prstGeom>
        </p:spPr>
        <p:txBody>
          <a:bodyPr bIns="45000" lIns="90000" rIns="90000" tIns="45000"/>
          <a:p>
            <a:pPr>
              <a:lnSpc>
                <a:spcPct val="100000"/>
              </a:lnSpc>
            </a:pPr>
            <a:fld id="{61C1D111-B1E1-4111-8151-51312161E1B1}" type="slidenum">
              <a:rPr lang="en-US">
                <a:solidFill>
                  <a:srgbClr val="000000"/>
                </a:solidFill>
                <a:latin typeface="Calibri"/>
              </a:rPr>
              <a:t>&lt;number&gt;</a:t>
            </a:fld>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p:spPr>
        <p:txBody>
          <a:bodyPr anchor="ctr"/>
          <a:p>
            <a:pPr>
              <a:lnSpc>
                <a:spcPct val="90000"/>
              </a:lnSpc>
            </a:pPr>
            <a:r>
              <a:rPr lang="en-US" sz="4400">
                <a:solidFill>
                  <a:srgbClr val="000000"/>
                </a:solidFill>
                <a:latin typeface="Calibri Light"/>
              </a:rPr>
              <a:t>Click to edit the title text formatClick to edit Master title style</a:t>
            </a:r>
            <a:endParaRPr/>
          </a:p>
        </p:txBody>
      </p:sp>
      <p:sp>
        <p:nvSpPr>
          <p:cNvPr id="113"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114"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115"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1191A1A1-A1B1-4151-91E1-6151E151F161}" type="slidenum">
              <a:rPr lang="en-US">
                <a:solidFill>
                  <a:srgbClr val="000000"/>
                </a:solidFill>
                <a:latin typeface="Calibri"/>
              </a:rPr>
              <a:t>&lt;number&gt;</a:t>
            </a:fld>
            <a:endParaRPr/>
          </a:p>
        </p:txBody>
      </p:sp>
      <p:sp>
        <p:nvSpPr>
          <p:cNvPr id="116"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49" name="PlaceHolder 1"/>
          <p:cNvSpPr>
            <a:spLocks noGrp="1"/>
          </p:cNvSpPr>
          <p:nvPr>
            <p:ph type="dt"/>
          </p:nvPr>
        </p:nvSpPr>
        <p:spPr>
          <a:xfrm>
            <a:off x="0" y="0"/>
            <a:ext cx="-11796840" cy="-11796840"/>
          </a:xfrm>
          <a:prstGeom prst="rect">
            <a:avLst/>
          </a:prstGeom>
        </p:spPr>
        <p:txBody>
          <a:bodyPr bIns="45000" lIns="90000" rIns="90000" tIns="45000"/>
          <a:p>
            <a:pPr>
              <a:lnSpc>
                <a:spcPct val="100000"/>
              </a:lnSpc>
            </a:pPr>
            <a:r>
              <a:rPr lang="en-US">
                <a:solidFill>
                  <a:srgbClr val="000000"/>
                </a:solidFill>
                <a:latin typeface="Calibri"/>
              </a:rPr>
              <a:t>8/24/14</a:t>
            </a:r>
            <a:endParaRPr/>
          </a:p>
        </p:txBody>
      </p:sp>
      <p:sp>
        <p:nvSpPr>
          <p:cNvPr id="150" name="PlaceHolder 2"/>
          <p:cNvSpPr>
            <a:spLocks noGrp="1"/>
          </p:cNvSpPr>
          <p:nvPr>
            <p:ph type="ftr"/>
          </p:nvPr>
        </p:nvSpPr>
        <p:spPr>
          <a:xfrm>
            <a:off x="0" y="0"/>
            <a:ext cx="-11796840" cy="-11796840"/>
          </a:xfrm>
          <a:prstGeom prst="rect">
            <a:avLst/>
          </a:prstGeom>
        </p:spPr>
        <p:txBody>
          <a:bodyPr bIns="45000" lIns="90000" rIns="90000" tIns="45000"/>
          <a:p>
            <a:endParaRPr/>
          </a:p>
        </p:txBody>
      </p:sp>
      <p:sp>
        <p:nvSpPr>
          <p:cNvPr id="151"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8191B101-C111-4131-A121-C1B1D1C15111}" type="slidenum">
              <a:rPr lang="en-US">
                <a:solidFill>
                  <a:srgbClr val="000000"/>
                </a:solidFill>
                <a:latin typeface="Calibri"/>
              </a:rPr>
              <a:t>&lt;number&gt;</a:t>
            </a:fld>
            <a:endParaRPr/>
          </a:p>
        </p:txBody>
      </p:sp>
      <p:sp>
        <p:nvSpPr>
          <p:cNvPr id="152" name="PlaceHolder 4"/>
          <p:cNvSpPr>
            <a:spLocks noGrp="1"/>
          </p:cNvSpPr>
          <p:nvPr>
            <p:ph type="title"/>
          </p:nvPr>
        </p:nvSpPr>
        <p:spPr>
          <a:xfrm>
            <a:off x="609480" y="273600"/>
            <a:ext cx="10972440" cy="1144800"/>
          </a:xfrm>
          <a:prstGeom prst="rect">
            <a:avLst/>
          </a:prstGeom>
        </p:spPr>
        <p:txBody>
          <a:bodyPr anchor="ctr" bIns="0" lIns="0" rIns="0" tIns="0" wrap="none"/>
          <a:p>
            <a:r>
              <a:rPr lang="en-US"/>
              <a:t>Click to edit the title text format</a:t>
            </a:r>
            <a:endParaRPr/>
          </a:p>
        </p:txBody>
      </p:sp>
      <p:sp>
        <p:nvSpPr>
          <p:cNvPr id="153" name="PlaceHolder 5"/>
          <p:cNvSpPr>
            <a:spLocks noGrp="1"/>
          </p:cNvSpPr>
          <p:nvPr>
            <p:ph type="body"/>
          </p:nvPr>
        </p:nvSpPr>
        <p:spPr>
          <a:xfrm>
            <a:off x="609480" y="1604520"/>
            <a:ext cx="10728360" cy="3976920"/>
          </a:xfrm>
          <a:prstGeom prst="rect">
            <a:avLst/>
          </a:prstGeom>
        </p:spPr>
        <p:txBody>
          <a:bodyPr bIns="0" lIns="0" rIns="0" tIns="0" wrap="non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jpe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4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8.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28.xml"/>
</Relationships>
</file>

<file path=ppt/slides/_rels/slide1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slideLayout" Target="../slideLayouts/slideLayout28.xml"/>
</Relationships>
</file>

<file path=ppt/slides/_rels/slide19.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28.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49.xml"/>
</Relationships>
</file>

<file path=ppt/slides/_rels/slide2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8.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Relationship Id="rId3" Type="http://schemas.openxmlformats.org/officeDocument/2006/relationships/notesSlide" Target="../notesSlides/notesSlide2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41.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8.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1" name="TextShape 1"/>
          <p:cNvSpPr txBox="1"/>
          <p:nvPr/>
        </p:nvSpPr>
        <p:spPr>
          <a:xfrm>
            <a:off x="1169640" y="217800"/>
            <a:ext cx="9843840" cy="2138040"/>
          </a:xfrm>
          <a:prstGeom prst="rect">
            <a:avLst/>
          </a:prstGeom>
        </p:spPr>
        <p:txBody>
          <a:bodyPr anchor="b"/>
          <a:p>
            <a:pPr>
              <a:lnSpc>
                <a:spcPct val="90000"/>
              </a:lnSpc>
            </a:pPr>
            <a:r>
              <a:rPr lang="en-US" sz="4600">
                <a:solidFill>
                  <a:srgbClr val="000000"/>
                </a:solidFill>
                <a:latin typeface="Calibri Light"/>
              </a:rPr>
              <a:t>From The Field To The Lab: Perspectives On Head Injury From A Former Football Player And Current Scientist: Part One</a:t>
            </a:r>
            <a:endParaRPr/>
          </a:p>
        </p:txBody>
      </p:sp>
      <p:sp>
        <p:nvSpPr>
          <p:cNvPr id="192" name="TextShape 2"/>
          <p:cNvSpPr txBox="1"/>
          <p:nvPr/>
        </p:nvSpPr>
        <p:spPr>
          <a:xfrm>
            <a:off x="1451880" y="2478600"/>
            <a:ext cx="9143640" cy="1655280"/>
          </a:xfrm>
          <a:prstGeom prst="rect">
            <a:avLst/>
          </a:prstGeom>
        </p:spPr>
        <p:txBody>
          <a:bodyPr/>
          <a:p>
            <a:pPr algn="ctr">
              <a:lnSpc>
                <a:spcPct val="100000"/>
              </a:lnSpc>
            </a:pPr>
            <a:r>
              <a:rPr lang="en-US" sz="2400">
                <a:solidFill>
                  <a:srgbClr val="000000"/>
                </a:solidFill>
                <a:latin typeface="Calibri"/>
              </a:rPr>
              <a:t>Presented by:</a:t>
            </a:r>
            <a:endParaRPr/>
          </a:p>
          <a:p>
            <a:pPr algn="ctr">
              <a:lnSpc>
                <a:spcPct val="100000"/>
              </a:lnSpc>
            </a:pPr>
            <a:r>
              <a:rPr lang="en-US" sz="2400">
                <a:solidFill>
                  <a:srgbClr val="000000"/>
                </a:solidFill>
                <a:latin typeface="Calibri"/>
              </a:rPr>
              <a:t>Jordan Taylor, Ph.D. (Candidate), M.Ed., CSCS</a:t>
            </a:r>
            <a:endParaRPr/>
          </a:p>
          <a:p>
            <a:pPr algn="ctr">
              <a:lnSpc>
                <a:spcPct val="100000"/>
              </a:lnSpc>
            </a:pPr>
            <a:r>
              <a:rPr lang="en-US" sz="2400">
                <a:solidFill>
                  <a:srgbClr val="000000"/>
                </a:solidFill>
                <a:latin typeface="Calibri"/>
              </a:rPr>
              <a:t>Department of Physical Therapy &amp; Rehabilitation Science</a:t>
            </a:r>
            <a:endParaRPr/>
          </a:p>
          <a:p>
            <a:pPr algn="ctr">
              <a:lnSpc>
                <a:spcPct val="100000"/>
              </a:lnSpc>
            </a:pPr>
            <a:r>
              <a:rPr lang="en-US" sz="2400">
                <a:solidFill>
                  <a:srgbClr val="000000"/>
                </a:solidFill>
                <a:latin typeface="Calibri"/>
              </a:rPr>
              <a:t>University of Kansas Medical Center</a:t>
            </a:r>
            <a:endParaRPr/>
          </a:p>
          <a:p>
            <a:pPr algn="ctr">
              <a:lnSpc>
                <a:spcPct val="100000"/>
              </a:lnSpc>
            </a:pPr>
            <a:endParaRPr/>
          </a:p>
        </p:txBody>
      </p:sp>
      <p:pic>
        <p:nvPicPr>
          <p:cNvPr descr="" id="193" name="Picture 3"/>
          <p:cNvPicPr/>
          <p:nvPr/>
        </p:nvPicPr>
        <p:blipFill>
          <a:blip r:embed="rId1"/>
          <a:stretch>
            <a:fillRect/>
          </a:stretch>
        </p:blipFill>
        <p:spPr>
          <a:xfrm>
            <a:off x="9712440" y="3546360"/>
            <a:ext cx="2479320" cy="3311280"/>
          </a:xfrm>
          <a:prstGeom prst="rect">
            <a:avLst/>
          </a:prstGeom>
        </p:spPr>
      </p:pic>
      <p:pic>
        <p:nvPicPr>
          <p:cNvPr descr="" id="194" name="Picture 4"/>
          <p:cNvPicPr/>
          <p:nvPr/>
        </p:nvPicPr>
        <p:blipFill>
          <a:blip r:embed="rId2"/>
          <a:stretch>
            <a:fillRect/>
          </a:stretch>
        </p:blipFill>
        <p:spPr>
          <a:xfrm>
            <a:off x="0" y="4173480"/>
            <a:ext cx="3896280" cy="2684160"/>
          </a:xfrm>
          <a:prstGeom prst="rect">
            <a:avLst/>
          </a:prstGeom>
        </p:spPr>
      </p:pic>
      <p:pic>
        <p:nvPicPr>
          <p:cNvPr descr="" id="195" name="Picture 6"/>
          <p:cNvPicPr/>
          <p:nvPr/>
        </p:nvPicPr>
        <p:blipFill>
          <a:blip r:embed="rId3"/>
          <a:stretch>
            <a:fillRect/>
          </a:stretch>
        </p:blipFill>
        <p:spPr>
          <a:xfrm>
            <a:off x="5000400" y="4257000"/>
            <a:ext cx="3467880" cy="2600640"/>
          </a:xfrm>
          <a:prstGeom prst="rect">
            <a:avLst/>
          </a:prstGeom>
        </p:spPr>
      </p:pic>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4" name="Picture 9"/>
          <p:cNvPicPr/>
          <p:nvPr/>
        </p:nvPicPr>
        <p:blipFill>
          <a:blip r:embed="rId1"/>
          <a:stretch>
            <a:fillRect/>
          </a:stretch>
        </p:blipFill>
        <p:spPr>
          <a:xfrm>
            <a:off x="0" y="0"/>
            <a:ext cx="5007960" cy="3179520"/>
          </a:xfrm>
          <a:prstGeom prst="rect">
            <a:avLst/>
          </a:prstGeom>
        </p:spPr>
      </p:pic>
      <p:pic>
        <p:nvPicPr>
          <p:cNvPr descr="" id="225" name="Picture 11"/>
          <p:cNvPicPr/>
          <p:nvPr/>
        </p:nvPicPr>
        <p:blipFill>
          <a:blip r:embed="rId2"/>
          <a:stretch>
            <a:fillRect/>
          </a:stretch>
        </p:blipFill>
        <p:spPr>
          <a:xfrm>
            <a:off x="7122960" y="0"/>
            <a:ext cx="4988520" cy="3189240"/>
          </a:xfrm>
          <a:prstGeom prst="rect">
            <a:avLst/>
          </a:prstGeom>
        </p:spPr>
      </p:pic>
      <p:pic>
        <p:nvPicPr>
          <p:cNvPr descr="" id="226" name="Picture 10"/>
          <p:cNvPicPr/>
          <p:nvPr/>
        </p:nvPicPr>
        <p:blipFill>
          <a:blip r:embed="rId3"/>
          <a:stretch>
            <a:fillRect/>
          </a:stretch>
        </p:blipFill>
        <p:spPr>
          <a:xfrm>
            <a:off x="0" y="3214800"/>
            <a:ext cx="5007960" cy="3365640"/>
          </a:xfrm>
          <a:prstGeom prst="rect">
            <a:avLst/>
          </a:prstGeom>
        </p:spPr>
      </p:pic>
      <p:pic>
        <p:nvPicPr>
          <p:cNvPr descr="" id="227" name="Picture 12"/>
          <p:cNvPicPr/>
          <p:nvPr/>
        </p:nvPicPr>
        <p:blipFill>
          <a:blip r:embed="rId4"/>
          <a:stretch>
            <a:fillRect/>
          </a:stretch>
        </p:blipFill>
        <p:spPr>
          <a:xfrm>
            <a:off x="7122960" y="3214800"/>
            <a:ext cx="5068800" cy="3608280"/>
          </a:xfrm>
          <a:prstGeom prst="rect">
            <a:avLst/>
          </a:prstGeom>
        </p:spPr>
      </p:pic>
      <p:sp>
        <p:nvSpPr>
          <p:cNvPr id="228" name="CustomShape 1"/>
          <p:cNvSpPr/>
          <p:nvPr/>
        </p:nvSpPr>
        <p:spPr>
          <a:xfrm>
            <a:off x="0" y="6581160"/>
            <a:ext cx="1599840" cy="272880"/>
          </a:xfrm>
          <a:prstGeom prst="rect">
            <a:avLst/>
          </a:prstGeom>
        </p:spPr>
        <p:txBody>
          <a:bodyPr bIns="45000" lIns="90000" rIns="90000" tIns="45000"/>
          <a:p>
            <a:pPr>
              <a:lnSpc>
                <a:spcPct val="100000"/>
              </a:lnSpc>
            </a:pPr>
            <a:r>
              <a:rPr lang="en-US" sz="1200">
                <a:solidFill>
                  <a:srgbClr val="000000"/>
                </a:solidFill>
                <a:latin typeface="Calibri"/>
              </a:rPr>
              <a:t>Source: CDC</a:t>
            </a:r>
            <a:endParaRPr/>
          </a:p>
        </p:txBody>
      </p:sp>
    </p:spTree>
  </p:cSld>
  <p:timing>
    <p:tnLst>
      <p:par>
        <p:cTn dur="indefinite" id="3" nodeType="tmRoot" restart="never">
          <p:childTnLst>
            <p:seq>
              <p:cTn dur="indefinite" id="4" nodeType="mainSeq">
                <p:childTnLst>
                  <p:par>
                    <p:cTn fill="hold" id="5">
                      <p:stCondLst>
                        <p:cond delay="indefinite"/>
                      </p:stCondLst>
                      <p:childTnLst>
                        <p:par>
                          <p:cTn fill="hold" id="6">
                            <p:stCondLst>
                              <p:cond delay="0"/>
                            </p:stCondLst>
                            <p:childTnLst>
                              <p:par>
                                <p:cTn fill="hold" id="7" nodeType="clickEffect" presetClass="entr" presetID="1">
                                  <p:stCondLst>
                                    <p:cond delay="0"/>
                                  </p:stCondLst>
                                  <p:childTnLst>
                                    <p:set>
                                      <p:cBhvr>
                                        <p:cTn dur="1" fill="hold" id="8">
                                          <p:stCondLst>
                                            <p:cond delay="0"/>
                                          </p:stCondLst>
                                        </p:cTn>
                                        <p:tgtEl>
                                          <p:spTgt spid="225"/>
                                        </p:tgtEl>
                                        <p:attrNameLst>
                                          <p:attrName>style.visibility</p:attrName>
                                        </p:attrNameLst>
                                      </p:cBhvr>
                                      <p:to>
                                        <p:strVal val="visible"/>
                                      </p:to>
                                    </p:set>
                                  </p:childTnLst>
                                </p:cTn>
                              </p:par>
                            </p:childTnLst>
                          </p:cTn>
                        </p:par>
                      </p:childTnLst>
                    </p:cTn>
                  </p:par>
                  <p:par>
                    <p:cTn fill="hold" id="9">
                      <p:stCondLst>
                        <p:cond delay="indefinite"/>
                      </p:stCondLst>
                      <p:childTnLst>
                        <p:par>
                          <p:cTn fill="hold" id="10">
                            <p:stCondLst>
                              <p:cond delay="0"/>
                            </p:stCondLst>
                            <p:childTnLst>
                              <p:par>
                                <p:cTn fill="hold" id="11" nodeType="clickEffect" presetClass="entr" presetID="1">
                                  <p:stCondLst>
                                    <p:cond delay="0"/>
                                  </p:stCondLst>
                                  <p:childTnLst>
                                    <p:set>
                                      <p:cBhvr>
                                        <p:cTn dur="1" fill="hold" id="12">
                                          <p:stCondLst>
                                            <p:cond delay="0"/>
                                          </p:stCondLst>
                                        </p:cTn>
                                        <p:tgtEl>
                                          <p:spTgt spid="226"/>
                                        </p:tgtEl>
                                        <p:attrNameLst>
                                          <p:attrName>style.visibility</p:attrName>
                                        </p:attrNameLst>
                                      </p:cBhvr>
                                      <p:to>
                                        <p:strVal val="visible"/>
                                      </p:to>
                                    </p:set>
                                  </p:childTnLst>
                                </p:cTn>
                              </p:par>
                            </p:childTnLst>
                          </p:cTn>
                        </p:par>
                      </p:childTnLst>
                    </p:cTn>
                  </p:par>
                  <p:par>
                    <p:cTn fill="hold" id="13">
                      <p:stCondLst>
                        <p:cond delay="indefinite"/>
                      </p:stCondLst>
                      <p:childTnLst>
                        <p:par>
                          <p:cTn fill="hold" id="14">
                            <p:stCondLst>
                              <p:cond delay="0"/>
                            </p:stCondLst>
                            <p:childTnLst>
                              <p:par>
                                <p:cTn fill="hold" id="15" nodeType="clickEffect" presetClass="entr" presetID="1">
                                  <p:stCondLst>
                                    <p:cond delay="0"/>
                                  </p:stCondLst>
                                  <p:childTnLst>
                                    <p:set>
                                      <p:cBhvr>
                                        <p:cTn dur="1" fill="hold" id="16">
                                          <p:stCondLst>
                                            <p:cond delay="0"/>
                                          </p:stCondLst>
                                        </p:cTn>
                                        <p:tgtEl>
                                          <p:spTgt spid="22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9" name="Picture 9"/>
          <p:cNvPicPr/>
          <p:nvPr/>
        </p:nvPicPr>
        <p:blipFill>
          <a:blip r:embed="rId1"/>
          <a:stretch>
            <a:fillRect/>
          </a:stretch>
        </p:blipFill>
        <p:spPr>
          <a:xfrm>
            <a:off x="2866680" y="1253160"/>
            <a:ext cx="6186240" cy="5604480"/>
          </a:xfrm>
          <a:prstGeom prst="rect">
            <a:avLst/>
          </a:prstGeom>
        </p:spPr>
      </p:pic>
      <p:sp>
        <p:nvSpPr>
          <p:cNvPr id="230" name="TextShape 1"/>
          <p:cNvSpPr txBox="1"/>
          <p:nvPr/>
        </p:nvSpPr>
        <p:spPr>
          <a:xfrm>
            <a:off x="871200" y="0"/>
            <a:ext cx="10515240" cy="1325160"/>
          </a:xfrm>
          <a:prstGeom prst="rect">
            <a:avLst/>
          </a:prstGeom>
        </p:spPr>
        <p:txBody>
          <a:bodyPr anchor="ctr"/>
          <a:p>
            <a:pPr algn="ctr">
              <a:lnSpc>
                <a:spcPct val="100000"/>
              </a:lnSpc>
            </a:pPr>
            <a:r>
              <a:rPr lang="en-US" sz="4400">
                <a:solidFill>
                  <a:srgbClr val="000000"/>
                </a:solidFill>
                <a:latin typeface="Calibri Light"/>
              </a:rPr>
              <a:t>Incidence of Sports Related Head Injuries</a:t>
            </a:r>
            <a:endParaRPr/>
          </a:p>
        </p:txBody>
      </p:sp>
      <p:sp>
        <p:nvSpPr>
          <p:cNvPr id="231" name="CustomShape 2"/>
          <p:cNvSpPr/>
          <p:nvPr/>
        </p:nvSpPr>
        <p:spPr>
          <a:xfrm>
            <a:off x="0" y="5473080"/>
            <a:ext cx="2520360" cy="1732320"/>
          </a:xfrm>
          <a:prstGeom prst="rect">
            <a:avLst/>
          </a:prstGeom>
        </p:spPr>
        <p:txBody>
          <a:bodyPr bIns="45000" lIns="90000" rIns="90000" tIns="45000"/>
          <a:p>
            <a:pPr>
              <a:lnSpc>
                <a:spcPct val="100000"/>
              </a:lnSpc>
            </a:pPr>
            <a:r>
              <a:rPr lang="en-US" sz="1200">
                <a:solidFill>
                  <a:srgbClr val="000000"/>
                </a:solidFill>
                <a:latin typeface="Calibri"/>
              </a:rPr>
              <a:t>Gilchrist J., et al. Nonfatal sports and recreation related traumatic brain injuries among children and adolescents treated in emergency departments in the United States, 2001-2009. MMWR 2011: 60(39);1337-1342.</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2"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Concussion Signs &amp; Symptoms</a:t>
            </a:r>
            <a:endParaRPr/>
          </a:p>
        </p:txBody>
      </p:sp>
      <p:sp>
        <p:nvSpPr>
          <p:cNvPr id="233" name="TextShape 2"/>
          <p:cNvSpPr txBox="1"/>
          <p:nvPr/>
        </p:nvSpPr>
        <p:spPr>
          <a:xfrm>
            <a:off x="535320" y="1690560"/>
            <a:ext cx="5483880" cy="4485960"/>
          </a:xfrm>
          <a:prstGeom prst="rect">
            <a:avLst/>
          </a:prstGeom>
        </p:spPr>
        <p:txBody>
          <a:bodyPr/>
          <a:p>
            <a:pPr>
              <a:lnSpc>
                <a:spcPct val="90000"/>
              </a:lnSpc>
              <a:buFont typeface="Arial"/>
              <a:buChar char="•"/>
            </a:pPr>
            <a:r>
              <a:rPr b="1" lang="en-US" sz="2800">
                <a:solidFill>
                  <a:srgbClr val="000000"/>
                </a:solidFill>
                <a:latin typeface="Calibri"/>
              </a:rPr>
              <a:t>Confusion</a:t>
            </a:r>
            <a:endParaRPr/>
          </a:p>
          <a:p>
            <a:pPr>
              <a:lnSpc>
                <a:spcPct val="90000"/>
              </a:lnSpc>
              <a:buFont typeface="Arial"/>
              <a:buChar char="•"/>
            </a:pPr>
            <a:r>
              <a:rPr lang="en-US" sz="2800">
                <a:solidFill>
                  <a:srgbClr val="000000"/>
                </a:solidFill>
                <a:latin typeface="Calibri"/>
              </a:rPr>
              <a:t>Appears dazed or stunned</a:t>
            </a:r>
            <a:endParaRPr/>
          </a:p>
          <a:p>
            <a:pPr>
              <a:lnSpc>
                <a:spcPct val="90000"/>
              </a:lnSpc>
              <a:buFont typeface="Arial"/>
              <a:buChar char="•"/>
            </a:pPr>
            <a:r>
              <a:rPr lang="en-US" sz="2800">
                <a:solidFill>
                  <a:srgbClr val="000000"/>
                </a:solidFill>
                <a:latin typeface="Calibri"/>
              </a:rPr>
              <a:t>Answers questions slowly </a:t>
            </a:r>
            <a:endParaRPr/>
          </a:p>
          <a:p>
            <a:pPr>
              <a:lnSpc>
                <a:spcPct val="90000"/>
              </a:lnSpc>
              <a:buFont typeface="Arial"/>
              <a:buChar char="•"/>
            </a:pPr>
            <a:r>
              <a:rPr lang="en-US" sz="2800">
                <a:solidFill>
                  <a:srgbClr val="000000"/>
                </a:solidFill>
                <a:latin typeface="Calibri"/>
              </a:rPr>
              <a:t>Feeling sluggish, hazy, foggy</a:t>
            </a:r>
            <a:endParaRPr/>
          </a:p>
          <a:p>
            <a:pPr>
              <a:lnSpc>
                <a:spcPct val="90000"/>
              </a:lnSpc>
              <a:buFont typeface="Arial"/>
              <a:buChar char="•"/>
            </a:pPr>
            <a:r>
              <a:rPr b="1" lang="en-US" sz="2800">
                <a:solidFill>
                  <a:srgbClr val="000000"/>
                </a:solidFill>
                <a:latin typeface="Calibri"/>
              </a:rPr>
              <a:t>Concentration or memory problems (amnesia)</a:t>
            </a:r>
            <a:endParaRPr/>
          </a:p>
          <a:p>
            <a:pPr>
              <a:lnSpc>
                <a:spcPct val="90000"/>
              </a:lnSpc>
              <a:buFont typeface="Arial"/>
              <a:buChar char="•"/>
            </a:pPr>
            <a:r>
              <a:rPr lang="en-US" sz="2800">
                <a:solidFill>
                  <a:srgbClr val="000000"/>
                </a:solidFill>
                <a:latin typeface="Calibri"/>
              </a:rPr>
              <a:t>Is confused about position assignment</a:t>
            </a:r>
            <a:endParaRPr/>
          </a:p>
          <a:p>
            <a:pPr>
              <a:lnSpc>
                <a:spcPct val="90000"/>
              </a:lnSpc>
              <a:buFont typeface="Arial"/>
              <a:buChar char="•"/>
            </a:pPr>
            <a:r>
              <a:rPr lang="en-US" sz="2800">
                <a:solidFill>
                  <a:srgbClr val="000000"/>
                </a:solidFill>
                <a:latin typeface="Calibri"/>
              </a:rPr>
              <a:t>Forgets plays</a:t>
            </a:r>
            <a:endParaRPr/>
          </a:p>
          <a:p>
            <a:pPr>
              <a:lnSpc>
                <a:spcPct val="90000"/>
              </a:lnSpc>
              <a:buFont typeface="Arial"/>
              <a:buChar char="•"/>
            </a:pPr>
            <a:r>
              <a:rPr lang="en-US" sz="2800">
                <a:solidFill>
                  <a:srgbClr val="000000"/>
                </a:solidFill>
                <a:latin typeface="Calibri"/>
              </a:rPr>
              <a:t>Is unsure of game, score, or opponent</a:t>
            </a:r>
            <a:endParaRPr/>
          </a:p>
          <a:p>
            <a:pPr>
              <a:lnSpc>
                <a:spcPct val="90000"/>
              </a:lnSpc>
              <a:buFont typeface="Arial"/>
              <a:buChar char="•"/>
            </a:pPr>
            <a:r>
              <a:rPr lang="en-US" sz="2800">
                <a:solidFill>
                  <a:srgbClr val="000000"/>
                </a:solidFill>
                <a:latin typeface="Calibri"/>
              </a:rPr>
              <a:t>Can’t recall events prior to incident</a:t>
            </a:r>
            <a:endParaRPr/>
          </a:p>
          <a:p>
            <a:pPr>
              <a:lnSpc>
                <a:spcPct val="90000"/>
              </a:lnSpc>
              <a:buFont typeface="Arial"/>
              <a:buChar char="•"/>
            </a:pPr>
            <a:r>
              <a:rPr lang="en-US" sz="2800">
                <a:solidFill>
                  <a:srgbClr val="000000"/>
                </a:solidFill>
                <a:latin typeface="Calibri"/>
              </a:rPr>
              <a:t>Can’t recall events after incident</a:t>
            </a:r>
            <a:endParaRPr/>
          </a:p>
          <a:p>
            <a:pPr>
              <a:lnSpc>
                <a:spcPct val="100000"/>
              </a:lnSpc>
            </a:pPr>
            <a:endParaRPr/>
          </a:p>
        </p:txBody>
      </p:sp>
      <p:sp>
        <p:nvSpPr>
          <p:cNvPr id="234" name="TextShape 3"/>
          <p:cNvSpPr txBox="1"/>
          <p:nvPr/>
        </p:nvSpPr>
        <p:spPr>
          <a:xfrm>
            <a:off x="6271200" y="1690560"/>
            <a:ext cx="5385240" cy="4485960"/>
          </a:xfrm>
          <a:prstGeom prst="rect">
            <a:avLst/>
          </a:prstGeom>
        </p:spPr>
        <p:txBody>
          <a:bodyPr anchor="ctr"/>
          <a:p>
            <a:pPr>
              <a:lnSpc>
                <a:spcPct val="90000"/>
              </a:lnSpc>
              <a:buFont typeface="Arial"/>
              <a:buChar char="•"/>
            </a:pPr>
            <a:r>
              <a:rPr b="1" lang="en-US" sz="1200">
                <a:solidFill>
                  <a:srgbClr val="8b8b8b"/>
                </a:solidFill>
                <a:latin typeface="Calibri"/>
              </a:rPr>
              <a:t>Loses consciousness (even briefly) or appears groggy</a:t>
            </a:r>
            <a:endParaRPr/>
          </a:p>
          <a:p>
            <a:pPr>
              <a:lnSpc>
                <a:spcPct val="90000"/>
              </a:lnSpc>
              <a:buFont typeface="Arial"/>
              <a:buChar char="•"/>
            </a:pPr>
            <a:r>
              <a:rPr b="1" lang="en-US" sz="1200">
                <a:solidFill>
                  <a:srgbClr val="8b8b8b"/>
                </a:solidFill>
                <a:latin typeface="Calibri"/>
              </a:rPr>
              <a:t>Headache or “pressure” in head </a:t>
            </a:r>
            <a:endParaRPr/>
          </a:p>
          <a:p>
            <a:pPr>
              <a:lnSpc>
                <a:spcPct val="90000"/>
              </a:lnSpc>
              <a:buFont typeface="Arial"/>
              <a:buChar char="•"/>
            </a:pPr>
            <a:r>
              <a:rPr lang="en-US" sz="1200">
                <a:solidFill>
                  <a:srgbClr val="8b8b8b"/>
                </a:solidFill>
                <a:latin typeface="Calibri"/>
              </a:rPr>
              <a:t>Nausea or vomiting</a:t>
            </a:r>
            <a:endParaRPr/>
          </a:p>
          <a:p>
            <a:pPr>
              <a:lnSpc>
                <a:spcPct val="90000"/>
              </a:lnSpc>
              <a:buFont typeface="Arial"/>
              <a:buChar char="•"/>
            </a:pPr>
            <a:r>
              <a:rPr lang="en-US" sz="1200">
                <a:solidFill>
                  <a:srgbClr val="8b8b8b"/>
                </a:solidFill>
                <a:latin typeface="Calibri"/>
              </a:rPr>
              <a:t>Balance problems or dizziness</a:t>
            </a:r>
            <a:endParaRPr/>
          </a:p>
          <a:p>
            <a:pPr>
              <a:lnSpc>
                <a:spcPct val="90000"/>
              </a:lnSpc>
              <a:buFont typeface="Arial"/>
              <a:buChar char="•"/>
            </a:pPr>
            <a:r>
              <a:rPr lang="en-US" sz="1200">
                <a:solidFill>
                  <a:srgbClr val="8b8b8b"/>
                </a:solidFill>
                <a:latin typeface="Calibri"/>
              </a:rPr>
              <a:t>Sensitivity to light or noise</a:t>
            </a:r>
            <a:endParaRPr/>
          </a:p>
          <a:p>
            <a:pPr>
              <a:lnSpc>
                <a:spcPct val="90000"/>
              </a:lnSpc>
              <a:buFont typeface="Arial"/>
              <a:buChar char="•"/>
            </a:pPr>
            <a:r>
              <a:rPr lang="en-US" sz="1200">
                <a:solidFill>
                  <a:srgbClr val="8b8b8b"/>
                </a:solidFill>
                <a:latin typeface="Calibri"/>
              </a:rPr>
              <a:t>Double or blurry vision</a:t>
            </a:r>
            <a:endParaRPr/>
          </a:p>
          <a:p>
            <a:pPr>
              <a:lnSpc>
                <a:spcPct val="90000"/>
              </a:lnSpc>
              <a:buFont typeface="Arial"/>
              <a:buChar char="•"/>
            </a:pPr>
            <a:r>
              <a:rPr lang="en-US" sz="1200">
                <a:solidFill>
                  <a:srgbClr val="8b8b8b"/>
                </a:solidFill>
                <a:latin typeface="Calibri"/>
              </a:rPr>
              <a:t>Moves clumsily</a:t>
            </a:r>
            <a:endParaRPr/>
          </a:p>
          <a:p>
            <a:pPr>
              <a:lnSpc>
                <a:spcPct val="90000"/>
              </a:lnSpc>
              <a:buFont typeface="Arial"/>
              <a:buChar char="•"/>
            </a:pPr>
            <a:r>
              <a:rPr lang="en-US" sz="1200">
                <a:solidFill>
                  <a:srgbClr val="8b8b8b"/>
                </a:solidFill>
                <a:latin typeface="Calibri"/>
              </a:rPr>
              <a:t>Shows changes in behavior or personality</a:t>
            </a:r>
            <a:endParaRPr/>
          </a:p>
          <a:p>
            <a:pPr>
              <a:lnSpc>
                <a:spcPct val="90000"/>
              </a:lnSpc>
              <a:buFont typeface="Arial"/>
              <a:buChar char="•"/>
            </a:pPr>
            <a:r>
              <a:rPr lang="en-US" sz="1200">
                <a:solidFill>
                  <a:srgbClr val="8b8b8b"/>
                </a:solidFill>
                <a:latin typeface="Calibri"/>
              </a:rPr>
              <a:t>Does not “feel right” </a:t>
            </a:r>
            <a:endParaRPr/>
          </a:p>
          <a:p>
            <a:pPr>
              <a:lnSpc>
                <a:spcPct val="90000"/>
              </a:lnSpc>
              <a:buFont typeface="Arial"/>
              <a:buChar char="•"/>
            </a:pPr>
            <a:r>
              <a:rPr lang="en-US" sz="1200">
                <a:solidFill>
                  <a:srgbClr val="8b8b8b"/>
                </a:solidFill>
                <a:latin typeface="Calibri"/>
              </a:rPr>
              <a:t>Sleep disturbances – sleeps too much, or sleeps too little </a:t>
            </a:r>
            <a:endParaRPr/>
          </a:p>
          <a:p>
            <a:pPr>
              <a:lnSpc>
                <a:spcPct val="100000"/>
              </a:lnSpc>
            </a:pP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5"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Symptom Presentation Timeline</a:t>
            </a:r>
            <a:endParaRPr/>
          </a:p>
        </p:txBody>
      </p:sp>
      <p:sp>
        <p:nvSpPr>
          <p:cNvPr id="236" name="TextShape 2"/>
          <p:cNvSpPr txBox="1"/>
          <p:nvPr/>
        </p:nvSpPr>
        <p:spPr>
          <a:xfrm>
            <a:off x="838080" y="1825560"/>
            <a:ext cx="10515240" cy="4350960"/>
          </a:xfrm>
          <a:prstGeom prst="rect">
            <a:avLst/>
          </a:prstGeom>
        </p:spPr>
        <p:txBody>
          <a:bodyPr/>
          <a:p>
            <a:pPr>
              <a:lnSpc>
                <a:spcPct val="100000"/>
              </a:lnSpc>
              <a:buFont typeface="Arial"/>
              <a:buChar char="•"/>
            </a:pPr>
            <a:r>
              <a:rPr lang="en-US" sz="2800">
                <a:solidFill>
                  <a:srgbClr val="000000"/>
                </a:solidFill>
                <a:latin typeface="Calibri"/>
              </a:rPr>
              <a:t>When </a:t>
            </a:r>
            <a:r>
              <a:rPr lang="en-US" sz="2400">
                <a:solidFill>
                  <a:srgbClr val="000000"/>
                </a:solidFill>
                <a:latin typeface="Calibri"/>
              </a:rPr>
              <a:t>will symptoms typically emerge?</a:t>
            </a:r>
            <a:endParaRPr/>
          </a:p>
          <a:p>
            <a:pPr lvl="1">
              <a:lnSpc>
                <a:spcPct val="100000"/>
              </a:lnSpc>
              <a:buFont typeface="Arial"/>
              <a:buChar char="•"/>
            </a:pPr>
            <a:r>
              <a:rPr i="1" lang="en-US" sz="2000">
                <a:solidFill>
                  <a:srgbClr val="000000"/>
                </a:solidFill>
                <a:latin typeface="Calibri"/>
              </a:rPr>
              <a:t>Immediate </a:t>
            </a:r>
            <a:r>
              <a:rPr lang="en-US" sz="2000">
                <a:solidFill>
                  <a:srgbClr val="000000"/>
                </a:solidFill>
                <a:latin typeface="Calibri"/>
              </a:rPr>
              <a:t>– amnesia, loss of consciousness, balance</a:t>
            </a:r>
            <a:endParaRPr/>
          </a:p>
          <a:p>
            <a:pPr lvl="1">
              <a:lnSpc>
                <a:spcPct val="100000"/>
              </a:lnSpc>
              <a:buFont typeface="Arial"/>
              <a:buChar char="•"/>
            </a:pPr>
            <a:r>
              <a:rPr i="1" lang="en-US" sz="2000">
                <a:solidFill>
                  <a:srgbClr val="000000"/>
                </a:solidFill>
                <a:latin typeface="Calibri"/>
              </a:rPr>
              <a:t>Delayed </a:t>
            </a:r>
            <a:r>
              <a:rPr lang="en-US" sz="2000">
                <a:solidFill>
                  <a:srgbClr val="000000"/>
                </a:solidFill>
                <a:latin typeface="Calibri"/>
              </a:rPr>
              <a:t>– all other symptoms! (sleep disturbance, behavior change)</a:t>
            </a:r>
            <a:endParaRPr/>
          </a:p>
          <a:p>
            <a:pPr>
              <a:lnSpc>
                <a:spcPct val="100000"/>
              </a:lnSpc>
              <a:buFont typeface="Arial"/>
              <a:buChar char="•"/>
            </a:pPr>
            <a:r>
              <a:rPr lang="en-US" sz="2400">
                <a:solidFill>
                  <a:srgbClr val="000000"/>
                </a:solidFill>
                <a:latin typeface="Calibri"/>
              </a:rPr>
              <a:t>Most symptoms will not be evident for 48 hours; many do not appear for days or weeks</a:t>
            </a:r>
            <a:endParaRPr/>
          </a:p>
          <a:p>
            <a:pPr>
              <a:lnSpc>
                <a:spcPct val="100000"/>
              </a:lnSpc>
              <a:buFont typeface="Arial"/>
              <a:buChar char="•"/>
            </a:pPr>
            <a:r>
              <a:rPr lang="en-US" sz="2400">
                <a:solidFill>
                  <a:srgbClr val="000000"/>
                </a:solidFill>
                <a:latin typeface="Calibri"/>
              </a:rPr>
              <a:t>Common early symptoms</a:t>
            </a:r>
            <a:endParaRPr/>
          </a:p>
          <a:p>
            <a:pPr lvl="1">
              <a:lnSpc>
                <a:spcPct val="100000"/>
              </a:lnSpc>
              <a:buFont typeface="Arial"/>
              <a:buChar char="•"/>
            </a:pPr>
            <a:r>
              <a:rPr b="1" lang="en-US" sz="2000">
                <a:solidFill>
                  <a:srgbClr val="000000"/>
                </a:solidFill>
                <a:latin typeface="Calibri"/>
              </a:rPr>
              <a:t>Headache</a:t>
            </a:r>
            <a:r>
              <a:rPr lang="en-US" sz="2000">
                <a:solidFill>
                  <a:srgbClr val="000000"/>
                </a:solidFill>
                <a:latin typeface="Calibri"/>
              </a:rPr>
              <a:t>, nausea, dizziness, lack of awareness or orientation to surroundings</a:t>
            </a:r>
            <a:endParaRPr/>
          </a:p>
          <a:p>
            <a:pPr>
              <a:lnSpc>
                <a:spcPct val="100000"/>
              </a:lnSpc>
              <a:buFont typeface="Arial"/>
              <a:buChar char="•"/>
            </a:pPr>
            <a:r>
              <a:rPr lang="en-US" sz="2400">
                <a:solidFill>
                  <a:srgbClr val="000000"/>
                </a:solidFill>
                <a:latin typeface="Calibri"/>
              </a:rPr>
              <a:t>Metabolic changes</a:t>
            </a:r>
            <a:endParaRPr/>
          </a:p>
          <a:p>
            <a:pPr lvl="1">
              <a:lnSpc>
                <a:spcPct val="100000"/>
              </a:lnSpc>
              <a:buFont typeface="Arial"/>
              <a:buChar char="•"/>
            </a:pPr>
            <a:r>
              <a:rPr lang="en-US" sz="2000">
                <a:solidFill>
                  <a:srgbClr val="000000"/>
                </a:solidFill>
                <a:latin typeface="Calibri"/>
              </a:rPr>
              <a:t>Alterations in intracellular/extracellular glutamate, potassium, and calcium </a:t>
            </a:r>
            <a:r>
              <a:rPr lang="en-US">
                <a:solidFill>
                  <a:srgbClr val="000000"/>
                </a:solidFill>
                <a:latin typeface="Calibri"/>
              </a:rPr>
              <a:t>(</a:t>
            </a:r>
            <a:r>
              <a:rPr i="1" lang="en-US" sz="1600">
                <a:solidFill>
                  <a:srgbClr val="000000"/>
                </a:solidFill>
                <a:latin typeface="Calibri"/>
              </a:rPr>
              <a:t>e.g., </a:t>
            </a:r>
            <a:r>
              <a:rPr lang="en-US">
                <a:solidFill>
                  <a:srgbClr val="000000"/>
                </a:solidFill>
                <a:latin typeface="Calibri"/>
              </a:rPr>
              <a:t>neural signaling)</a:t>
            </a:r>
            <a:endParaRPr/>
          </a:p>
          <a:p>
            <a:pPr lvl="1">
              <a:lnSpc>
                <a:spcPct val="100000"/>
              </a:lnSpc>
              <a:buFont typeface="Arial"/>
              <a:buChar char="•"/>
            </a:pPr>
            <a:r>
              <a:rPr lang="en-US" sz="2000">
                <a:solidFill>
                  <a:srgbClr val="000000"/>
                </a:solidFill>
                <a:latin typeface="Calibri"/>
              </a:rPr>
              <a:t>Decrease in cerebral blood flow </a:t>
            </a:r>
            <a:r>
              <a:rPr lang="en-US" sz="1600">
                <a:solidFill>
                  <a:srgbClr val="000000"/>
                </a:solidFill>
                <a:latin typeface="Calibri"/>
              </a:rPr>
              <a:t>(</a:t>
            </a:r>
            <a:r>
              <a:rPr i="1" lang="en-US" sz="1600">
                <a:solidFill>
                  <a:srgbClr val="000000"/>
                </a:solidFill>
                <a:latin typeface="Calibri"/>
              </a:rPr>
              <a:t>e.g., </a:t>
            </a:r>
            <a:r>
              <a:rPr lang="en-US">
                <a:solidFill>
                  <a:srgbClr val="000000"/>
                </a:solidFill>
                <a:latin typeface="Calibri"/>
              </a:rPr>
              <a:t>oxygen, glucose)</a:t>
            </a:r>
            <a:endParaRPr/>
          </a:p>
          <a:p>
            <a:pPr>
              <a:lnSpc>
                <a:spcPct val="100000"/>
              </a:lnSpc>
              <a:buFont typeface="Arial"/>
              <a:buChar char="•"/>
            </a:pPr>
            <a:r>
              <a:rPr lang="en-US" sz="2400">
                <a:solidFill>
                  <a:srgbClr val="000000"/>
                </a:solidFill>
                <a:latin typeface="Calibri"/>
              </a:rPr>
              <a:t>Cellular dysfunction due to mismatch in supply and demand; increased vulnerability to second insult</a:t>
            </a:r>
            <a:endParaRPr/>
          </a:p>
          <a:p>
            <a:endParaRPr/>
          </a:p>
          <a:p>
            <a:pPr>
              <a:lnSpc>
                <a:spcPct val="100000"/>
              </a:lnSpc>
            </a:pPr>
            <a:endParaRPr/>
          </a:p>
          <a:p>
            <a:pPr>
              <a:lnSpc>
                <a:spcPct val="9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Second Impact Syndrome</a:t>
            </a:r>
            <a:endParaRPr/>
          </a:p>
        </p:txBody>
      </p:sp>
      <p:sp>
        <p:nvSpPr>
          <p:cNvPr id="238" name="TextShape 2"/>
          <p:cNvSpPr txBox="1"/>
          <p:nvPr/>
        </p:nvSpPr>
        <p:spPr>
          <a:xfrm>
            <a:off x="838080" y="1825560"/>
            <a:ext cx="10515240" cy="4350960"/>
          </a:xfrm>
          <a:prstGeom prst="rect">
            <a:avLst/>
          </a:prstGeom>
        </p:spPr>
        <p:txBody>
          <a:bodyPr/>
          <a:p>
            <a:pPr>
              <a:lnSpc>
                <a:spcPct val="90000"/>
              </a:lnSpc>
              <a:buFont typeface="Arial"/>
              <a:buChar char="•"/>
            </a:pPr>
            <a:r>
              <a:rPr lang="en-US" sz="2400">
                <a:solidFill>
                  <a:srgbClr val="000000"/>
                </a:solidFill>
                <a:latin typeface="Calibri"/>
              </a:rPr>
              <a:t>Involves</a:t>
            </a:r>
            <a:r>
              <a:rPr lang="en-US" sz="2800">
                <a:solidFill>
                  <a:srgbClr val="000000"/>
                </a:solidFill>
                <a:latin typeface="Calibri"/>
              </a:rPr>
              <a:t>:</a:t>
            </a:r>
            <a:endParaRPr/>
          </a:p>
          <a:p>
            <a:pPr lvl="1">
              <a:lnSpc>
                <a:spcPct val="100000"/>
              </a:lnSpc>
              <a:buFont typeface="Arial"/>
              <a:buChar char="•"/>
            </a:pPr>
            <a:r>
              <a:rPr lang="en-US">
                <a:solidFill>
                  <a:srgbClr val="000000"/>
                </a:solidFill>
                <a:latin typeface="Calibri"/>
              </a:rPr>
              <a:t>An athlete having post-concussive symptoms after a head injury  </a:t>
            </a:r>
            <a:endParaRPr/>
          </a:p>
          <a:p>
            <a:pPr lvl="1">
              <a:lnSpc>
                <a:spcPct val="100000"/>
              </a:lnSpc>
              <a:buFont typeface="Arial"/>
              <a:buChar char="•"/>
            </a:pPr>
            <a:r>
              <a:rPr lang="en-US">
                <a:solidFill>
                  <a:srgbClr val="000000"/>
                </a:solidFill>
                <a:latin typeface="Calibri"/>
              </a:rPr>
              <a:t>Return-to-play/practice too soon and then a second head injury</a:t>
            </a:r>
            <a:endParaRPr/>
          </a:p>
          <a:p>
            <a:pPr>
              <a:lnSpc>
                <a:spcPct val="100000"/>
              </a:lnSpc>
              <a:buFont typeface="Arial"/>
              <a:buChar char="•"/>
            </a:pPr>
            <a:r>
              <a:rPr lang="en-US" sz="2000">
                <a:solidFill>
                  <a:srgbClr val="000000"/>
                </a:solidFill>
                <a:latin typeface="Calibri"/>
              </a:rPr>
              <a:t>Edema, swelling, herniation, possibly death</a:t>
            </a:r>
            <a:endParaRPr/>
          </a:p>
          <a:p>
            <a:pPr>
              <a:lnSpc>
                <a:spcPct val="90000"/>
              </a:lnSpc>
              <a:buFont typeface="Arial"/>
              <a:buChar char="•"/>
            </a:pPr>
            <a:r>
              <a:rPr lang="en-US" sz="2000">
                <a:solidFill>
                  <a:srgbClr val="000000"/>
                </a:solidFill>
                <a:latin typeface="Calibri"/>
              </a:rPr>
              <a:t>Acute, on-field presentation:</a:t>
            </a:r>
            <a:endParaRPr/>
          </a:p>
          <a:p>
            <a:pPr lvl="1">
              <a:lnSpc>
                <a:spcPct val="100000"/>
              </a:lnSpc>
              <a:buFont typeface="Arial"/>
              <a:buChar char="•"/>
            </a:pPr>
            <a:r>
              <a:rPr lang="en-US" sz="1600">
                <a:solidFill>
                  <a:srgbClr val="000000"/>
                </a:solidFill>
                <a:latin typeface="Calibri"/>
              </a:rPr>
              <a:t>Pulmonary edema</a:t>
            </a:r>
            <a:endParaRPr/>
          </a:p>
          <a:p>
            <a:pPr lvl="1">
              <a:lnSpc>
                <a:spcPct val="100000"/>
              </a:lnSpc>
              <a:buFont typeface="Arial"/>
              <a:buChar char="•"/>
            </a:pPr>
            <a:r>
              <a:rPr lang="en-US" sz="1600">
                <a:solidFill>
                  <a:srgbClr val="000000"/>
                </a:solidFill>
                <a:latin typeface="Calibri"/>
              </a:rPr>
              <a:t>Unconsciousness</a:t>
            </a:r>
            <a:endParaRPr/>
          </a:p>
          <a:p>
            <a:pPr lvl="1">
              <a:lnSpc>
                <a:spcPct val="100000"/>
              </a:lnSpc>
              <a:buFont typeface="Arial"/>
              <a:buChar char="•"/>
            </a:pPr>
            <a:r>
              <a:rPr lang="en-US" sz="1600">
                <a:solidFill>
                  <a:srgbClr val="000000"/>
                </a:solidFill>
                <a:latin typeface="Calibri"/>
              </a:rPr>
              <a:t>Previous and recent concussion</a:t>
            </a:r>
            <a:endParaRPr/>
          </a:p>
          <a:p>
            <a:pPr>
              <a:lnSpc>
                <a:spcPct val="100000"/>
              </a:lnSpc>
              <a:buFont typeface="Arial"/>
              <a:buChar char="•"/>
            </a:pPr>
            <a:r>
              <a:rPr lang="en-US" sz="2000">
                <a:solidFill>
                  <a:srgbClr val="000000"/>
                </a:solidFill>
                <a:latin typeface="Calibri"/>
              </a:rPr>
              <a:t>Because the brain is recovering when injured a 2nd time, it is more vulnerable to a less severe blow</a:t>
            </a:r>
            <a:endParaRPr/>
          </a:p>
          <a:p>
            <a:pPr>
              <a:lnSpc>
                <a:spcPct val="100000"/>
              </a:lnSpc>
              <a:buFont typeface="Arial"/>
              <a:buChar char="•"/>
            </a:pPr>
            <a:r>
              <a:rPr lang="en-US" sz="2000">
                <a:solidFill>
                  <a:srgbClr val="000000"/>
                </a:solidFill>
                <a:latin typeface="Calibri"/>
              </a:rPr>
              <a:t>Is rare relative to overall concussion rate; documentation is emerging in medical and sports literatures</a:t>
            </a:r>
            <a:endParaRPr/>
          </a:p>
          <a:p>
            <a:pPr>
              <a:lnSpc>
                <a:spcPct val="90000"/>
              </a:lnSpc>
            </a:pP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9"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Post-Concussion Syndrome</a:t>
            </a:r>
            <a:endParaRPr/>
          </a:p>
        </p:txBody>
      </p:sp>
      <p:sp>
        <p:nvSpPr>
          <p:cNvPr id="240" name="TextShape 2"/>
          <p:cNvSpPr txBox="1"/>
          <p:nvPr/>
        </p:nvSpPr>
        <p:spPr>
          <a:xfrm>
            <a:off x="838080" y="1825560"/>
            <a:ext cx="10515240" cy="4350960"/>
          </a:xfrm>
          <a:prstGeom prst="rect">
            <a:avLst/>
          </a:prstGeom>
        </p:spPr>
        <p:txBody>
          <a:bodyPr/>
          <a:p>
            <a:pPr>
              <a:lnSpc>
                <a:spcPct val="100000"/>
              </a:lnSpc>
              <a:buFont typeface="Arial"/>
              <a:buChar char="•"/>
            </a:pPr>
            <a:r>
              <a:rPr lang="en-US" sz="2800">
                <a:solidFill>
                  <a:srgbClr val="000000"/>
                </a:solidFill>
                <a:latin typeface="Calibri"/>
              </a:rPr>
              <a:t>Post-concussion syndrome diagnosis may be made when symptoms resulting from a concussion last for more than three months</a:t>
            </a:r>
            <a:endParaRPr/>
          </a:p>
          <a:p>
            <a:pPr>
              <a:lnSpc>
                <a:spcPct val="100000"/>
              </a:lnSpc>
              <a:buFont typeface="Arial"/>
              <a:buChar char="•"/>
            </a:pPr>
            <a:r>
              <a:rPr lang="en-US" sz="2800">
                <a:solidFill>
                  <a:srgbClr val="000000"/>
                </a:solidFill>
                <a:latin typeface="Calibri"/>
              </a:rPr>
              <a:t>Cause unknown</a:t>
            </a:r>
            <a:endParaRPr/>
          </a:p>
          <a:p>
            <a:pPr>
              <a:lnSpc>
                <a:spcPct val="100000"/>
              </a:lnSpc>
              <a:buFont typeface="Arial"/>
              <a:buChar char="•"/>
            </a:pPr>
            <a:r>
              <a:rPr lang="en-US" sz="2800">
                <a:solidFill>
                  <a:srgbClr val="000000"/>
                </a:solidFill>
                <a:latin typeface="Calibri"/>
              </a:rPr>
              <a:t>Occurs in 30-80% of mild TBI cases</a:t>
            </a:r>
            <a:endParaRPr/>
          </a:p>
          <a:p>
            <a:pPr>
              <a:lnSpc>
                <a:spcPct val="100000"/>
              </a:lnSpc>
              <a:buFont typeface="Arial"/>
              <a:buChar char="•"/>
            </a:pPr>
            <a:r>
              <a:rPr lang="en-US" sz="2800">
                <a:solidFill>
                  <a:srgbClr val="000000"/>
                </a:solidFill>
                <a:latin typeface="Calibri"/>
              </a:rPr>
              <a:t>Subjective symptoms often persist after cognitive scores return to normal</a:t>
            </a:r>
            <a:endParaRPr/>
          </a:p>
          <a:p>
            <a:pPr>
              <a:lnSpc>
                <a:spcPct val="100000"/>
              </a:lnSpc>
              <a:buFont typeface="Arial"/>
              <a:buChar char="•"/>
            </a:pPr>
            <a:r>
              <a:rPr lang="en-US" sz="2800">
                <a:solidFill>
                  <a:srgbClr val="000000"/>
                </a:solidFill>
                <a:latin typeface="Calibri"/>
              </a:rPr>
              <a:t>Persistent symptoms seldom attributed to injury incident</a:t>
            </a:r>
            <a:endParaRPr/>
          </a:p>
          <a:p>
            <a:pPr>
              <a:lnSpc>
                <a:spcPct val="100000"/>
              </a:lnSpc>
              <a:buFont typeface="Arial"/>
              <a:buChar char="•"/>
            </a:pPr>
            <a:r>
              <a:rPr lang="en-US" sz="2800">
                <a:solidFill>
                  <a:srgbClr val="000000"/>
                </a:solidFill>
                <a:latin typeface="Calibri"/>
              </a:rPr>
              <a:t>Linked to reduction in glucose and changes in cerebral blood flow for up to 3 years</a:t>
            </a:r>
            <a:endParaRPr/>
          </a:p>
          <a:p>
            <a:pPr>
              <a:lnSpc>
                <a:spcPct val="100000"/>
              </a:lnSpc>
              <a:buFont typeface="Arial"/>
              <a:buChar char="•"/>
            </a:pPr>
            <a:r>
              <a:rPr lang="en-US" sz="2800">
                <a:solidFill>
                  <a:srgbClr val="000000"/>
                </a:solidFill>
                <a:latin typeface="Calibri"/>
              </a:rPr>
              <a:t>Related consideration – “hidden” TBI</a:t>
            </a:r>
            <a:endParaRPr/>
          </a:p>
          <a:p>
            <a:pPr>
              <a:lnSpc>
                <a:spcPct val="100000"/>
              </a:lnSpc>
              <a:buFont typeface="Arial"/>
              <a:buChar char="•"/>
            </a:pPr>
            <a:r>
              <a:rPr lang="en-US" sz="2800">
                <a:solidFill>
                  <a:srgbClr val="000000"/>
                </a:solidFill>
                <a:latin typeface="Calibri"/>
              </a:rPr>
              <a:t>Common after blast-TBI; co-occurs with PTSD </a:t>
            </a:r>
            <a:endParaRPr/>
          </a:p>
          <a:p>
            <a:pPr>
              <a:lnSpc>
                <a:spcPct val="100000"/>
              </a:lnSpc>
            </a:pP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1676520" y="609480"/>
            <a:ext cx="8991360" cy="1142640"/>
          </a:xfrm>
          <a:prstGeom prst="rect">
            <a:avLst/>
          </a:prstGeom>
        </p:spPr>
        <p:txBody>
          <a:bodyPr anchor="ctr"/>
          <a:p>
            <a:pPr>
              <a:lnSpc>
                <a:spcPct val="90000"/>
              </a:lnSpc>
            </a:pPr>
            <a:r>
              <a:rPr lang="en-US" sz="4400">
                <a:solidFill>
                  <a:srgbClr val="000000"/>
                </a:solidFill>
                <a:latin typeface="Calibri Light"/>
              </a:rPr>
              <a:t>Post-Concussion Syndrome Symptoms</a:t>
            </a:r>
            <a:endParaRPr/>
          </a:p>
        </p:txBody>
      </p:sp>
      <p:sp>
        <p:nvSpPr>
          <p:cNvPr id="242" name="TextShape 2"/>
          <p:cNvSpPr txBox="1"/>
          <p:nvPr/>
        </p:nvSpPr>
        <p:spPr>
          <a:xfrm>
            <a:off x="1981080" y="1828800"/>
            <a:ext cx="4038120" cy="4952520"/>
          </a:xfrm>
          <a:prstGeom prst="rect">
            <a:avLst/>
          </a:prstGeom>
        </p:spPr>
        <p:txBody>
          <a:bodyPr/>
          <a:p>
            <a:pPr>
              <a:lnSpc>
                <a:spcPct val="90000"/>
              </a:lnSpc>
              <a:buFont typeface="Arial"/>
              <a:buChar char="•"/>
            </a:pPr>
            <a:r>
              <a:rPr lang="en-US" sz="3100">
                <a:solidFill>
                  <a:srgbClr val="000000"/>
                </a:solidFill>
                <a:latin typeface="Calibri"/>
              </a:rPr>
              <a:t>Physical</a:t>
            </a:r>
            <a:r>
              <a:rPr lang="en-US" sz="2800">
                <a:solidFill>
                  <a:srgbClr val="000000"/>
                </a:solidFill>
                <a:latin typeface="Calibri"/>
              </a:rPr>
              <a:t>:</a:t>
            </a:r>
            <a:endParaRPr/>
          </a:p>
          <a:p>
            <a:pPr lvl="1">
              <a:lnSpc>
                <a:spcPct val="100000"/>
              </a:lnSpc>
              <a:buFont typeface="Arial"/>
              <a:buChar char="•"/>
            </a:pPr>
            <a:r>
              <a:rPr lang="en-US" sz="2400">
                <a:solidFill>
                  <a:srgbClr val="000000"/>
                </a:solidFill>
                <a:latin typeface="Calibri"/>
              </a:rPr>
              <a:t>Headache </a:t>
            </a:r>
            <a:r>
              <a:rPr i="1" lang="en-US" sz="2400">
                <a:solidFill>
                  <a:srgbClr val="000000"/>
                </a:solidFill>
                <a:latin typeface="Calibri"/>
              </a:rPr>
              <a:t>(most common symptom)</a:t>
            </a:r>
            <a:endParaRPr/>
          </a:p>
          <a:p>
            <a:pPr lvl="1">
              <a:lnSpc>
                <a:spcPct val="100000"/>
              </a:lnSpc>
              <a:buFont typeface="Arial"/>
              <a:buChar char="•"/>
            </a:pPr>
            <a:r>
              <a:rPr lang="en-US" sz="2400">
                <a:solidFill>
                  <a:srgbClr val="000000"/>
                </a:solidFill>
                <a:latin typeface="Calibri"/>
              </a:rPr>
              <a:t>Dizziness </a:t>
            </a:r>
            <a:r>
              <a:rPr i="1" lang="en-US" sz="2400">
                <a:solidFill>
                  <a:srgbClr val="000000"/>
                </a:solidFill>
                <a:latin typeface="Calibri"/>
              </a:rPr>
              <a:t>(2nd most common)</a:t>
            </a:r>
            <a:endParaRPr/>
          </a:p>
          <a:p>
            <a:pPr lvl="1">
              <a:lnSpc>
                <a:spcPct val="100000"/>
              </a:lnSpc>
              <a:buFont typeface="Arial"/>
              <a:buChar char="•"/>
            </a:pPr>
            <a:r>
              <a:rPr lang="en-US" sz="2400">
                <a:solidFill>
                  <a:srgbClr val="000000"/>
                </a:solidFill>
                <a:latin typeface="Calibri"/>
              </a:rPr>
              <a:t>Sensitivity to light or noise</a:t>
            </a:r>
            <a:endParaRPr/>
          </a:p>
          <a:p>
            <a:pPr lvl="1">
              <a:lnSpc>
                <a:spcPct val="100000"/>
              </a:lnSpc>
              <a:buFont typeface="Arial"/>
              <a:buChar char="•"/>
            </a:pPr>
            <a:r>
              <a:rPr lang="en-US" sz="2400">
                <a:solidFill>
                  <a:srgbClr val="000000"/>
                </a:solidFill>
                <a:latin typeface="Calibri"/>
              </a:rPr>
              <a:t>Fatigue</a:t>
            </a:r>
            <a:endParaRPr/>
          </a:p>
          <a:p>
            <a:pPr lvl="1">
              <a:lnSpc>
                <a:spcPct val="100000"/>
              </a:lnSpc>
              <a:buFont typeface="Arial"/>
              <a:buChar char="•"/>
            </a:pPr>
            <a:r>
              <a:rPr lang="en-US" sz="2400">
                <a:solidFill>
                  <a:srgbClr val="000000"/>
                </a:solidFill>
                <a:latin typeface="Calibri"/>
              </a:rPr>
              <a:t>Insomnia, sleepiness</a:t>
            </a:r>
            <a:endParaRPr/>
          </a:p>
          <a:p>
            <a:pPr>
              <a:lnSpc>
                <a:spcPct val="90000"/>
              </a:lnSpc>
              <a:buFont typeface="Arial"/>
              <a:buChar char="•"/>
            </a:pPr>
            <a:r>
              <a:rPr lang="en-US" sz="3100">
                <a:solidFill>
                  <a:srgbClr val="000000"/>
                </a:solidFill>
                <a:latin typeface="Calibri"/>
              </a:rPr>
              <a:t>Cognitive</a:t>
            </a:r>
            <a:endParaRPr/>
          </a:p>
          <a:p>
            <a:pPr lvl="1">
              <a:lnSpc>
                <a:spcPct val="100000"/>
              </a:lnSpc>
              <a:buFont typeface="Arial"/>
              <a:buChar char="•"/>
            </a:pPr>
            <a:r>
              <a:rPr lang="en-US" sz="2400">
                <a:solidFill>
                  <a:srgbClr val="000000"/>
                </a:solidFill>
                <a:latin typeface="Calibri"/>
              </a:rPr>
              <a:t>Memory problems, </a:t>
            </a:r>
            <a:r>
              <a:rPr i="1" lang="en-US" sz="2400">
                <a:solidFill>
                  <a:srgbClr val="000000"/>
                </a:solidFill>
                <a:latin typeface="Calibri"/>
              </a:rPr>
              <a:t>esp</a:t>
            </a:r>
            <a:r>
              <a:rPr lang="en-US" sz="2400">
                <a:solidFill>
                  <a:srgbClr val="000000"/>
                </a:solidFill>
                <a:latin typeface="Calibri"/>
              </a:rPr>
              <a:t>. short-term memory</a:t>
            </a:r>
            <a:endParaRPr/>
          </a:p>
          <a:p>
            <a:pPr lvl="1">
              <a:lnSpc>
                <a:spcPct val="100000"/>
              </a:lnSpc>
              <a:buFont typeface="Arial"/>
              <a:buChar char="•"/>
            </a:pPr>
            <a:r>
              <a:rPr lang="en-US" sz="2400">
                <a:solidFill>
                  <a:srgbClr val="000000"/>
                </a:solidFill>
                <a:latin typeface="Calibri"/>
              </a:rPr>
              <a:t>Reduced attention &amp; concentration</a:t>
            </a:r>
            <a:endParaRPr/>
          </a:p>
          <a:p>
            <a:pPr lvl="1">
              <a:lnSpc>
                <a:spcPct val="100000"/>
              </a:lnSpc>
              <a:buFont typeface="Arial"/>
              <a:buChar char="•"/>
            </a:pPr>
            <a:r>
              <a:rPr lang="en-US" sz="2400">
                <a:solidFill>
                  <a:srgbClr val="000000"/>
                </a:solidFill>
                <a:latin typeface="Calibri"/>
              </a:rPr>
              <a:t>Language problems (word-finding, </a:t>
            </a:r>
            <a:r>
              <a:rPr i="1" lang="en-US" sz="2400">
                <a:solidFill>
                  <a:srgbClr val="000000"/>
                </a:solidFill>
                <a:latin typeface="Calibri"/>
              </a:rPr>
              <a:t>etc</a:t>
            </a:r>
            <a:r>
              <a:rPr lang="en-US" sz="2400">
                <a:solidFill>
                  <a:srgbClr val="000000"/>
                </a:solidFill>
                <a:latin typeface="Calibri"/>
              </a:rPr>
              <a:t>.)</a:t>
            </a:r>
            <a:endParaRPr/>
          </a:p>
          <a:p>
            <a:pPr>
              <a:lnSpc>
                <a:spcPct val="90000"/>
              </a:lnSpc>
              <a:buFont typeface="Arial"/>
              <a:buChar char="•"/>
            </a:pPr>
            <a:r>
              <a:rPr lang="en-US" sz="3100">
                <a:solidFill>
                  <a:srgbClr val="000000"/>
                </a:solidFill>
                <a:latin typeface="Calibri"/>
              </a:rPr>
              <a:t>Emotional/behavioral changes</a:t>
            </a:r>
            <a:endParaRPr/>
          </a:p>
          <a:p>
            <a:pPr lvl="1">
              <a:lnSpc>
                <a:spcPct val="100000"/>
              </a:lnSpc>
              <a:buFont typeface="Arial"/>
              <a:buChar char="•"/>
            </a:pPr>
            <a:r>
              <a:rPr lang="en-US" sz="2400">
                <a:solidFill>
                  <a:srgbClr val="000000"/>
                </a:solidFill>
                <a:latin typeface="Calibri"/>
              </a:rPr>
              <a:t>Reduced frustration tolerance</a:t>
            </a:r>
            <a:endParaRPr/>
          </a:p>
          <a:p>
            <a:pPr lvl="1">
              <a:lnSpc>
                <a:spcPct val="100000"/>
              </a:lnSpc>
              <a:buFont typeface="Arial"/>
              <a:buChar char="•"/>
            </a:pPr>
            <a:r>
              <a:rPr lang="en-US" sz="2400">
                <a:solidFill>
                  <a:srgbClr val="000000"/>
                </a:solidFill>
                <a:latin typeface="Calibri"/>
              </a:rPr>
              <a:t>Depression</a:t>
            </a:r>
            <a:endParaRPr/>
          </a:p>
          <a:p>
            <a:pPr lvl="1">
              <a:lnSpc>
                <a:spcPct val="100000"/>
              </a:lnSpc>
              <a:buFont typeface="Arial"/>
              <a:buChar char="•"/>
            </a:pPr>
            <a:r>
              <a:rPr lang="en-US" sz="2400">
                <a:solidFill>
                  <a:srgbClr val="000000"/>
                </a:solidFill>
                <a:latin typeface="Calibri"/>
              </a:rPr>
              <a:t>Anxiety</a:t>
            </a:r>
            <a:endParaRPr/>
          </a:p>
          <a:p>
            <a:pPr lvl="1">
              <a:lnSpc>
                <a:spcPct val="100000"/>
              </a:lnSpc>
              <a:buFont typeface="Arial"/>
              <a:buChar char="•"/>
            </a:pPr>
            <a:r>
              <a:rPr lang="en-US" sz="2400">
                <a:solidFill>
                  <a:srgbClr val="000000"/>
                </a:solidFill>
                <a:latin typeface="Calibri"/>
              </a:rPr>
              <a:t>Change in personality</a:t>
            </a:r>
            <a:endParaRPr/>
          </a:p>
          <a:p>
            <a:pPr lvl="1">
              <a:lnSpc>
                <a:spcPct val="100000"/>
              </a:lnSpc>
              <a:buFont typeface="Arial"/>
              <a:buChar char="•"/>
            </a:pPr>
            <a:r>
              <a:rPr lang="en-US" sz="2400">
                <a:solidFill>
                  <a:srgbClr val="000000"/>
                </a:solidFill>
                <a:latin typeface="Calibri"/>
              </a:rPr>
              <a:t>Poor judgment</a:t>
            </a:r>
            <a:endParaRPr/>
          </a:p>
          <a:p>
            <a:pPr lvl="1">
              <a:lnSpc>
                <a:spcPct val="100000"/>
              </a:lnSpc>
              <a:buFont typeface="Arial"/>
              <a:buChar char="•"/>
            </a:pPr>
            <a:r>
              <a:rPr lang="en-US" sz="2400">
                <a:solidFill>
                  <a:srgbClr val="000000"/>
                </a:solidFill>
                <a:latin typeface="Calibri"/>
              </a:rPr>
              <a:t>Reduced social inhibition</a:t>
            </a:r>
            <a:endParaRPr/>
          </a:p>
          <a:p>
            <a:pPr lvl="1">
              <a:lnSpc>
                <a:spcPct val="100000"/>
              </a:lnSpc>
              <a:buFont typeface="Arial"/>
              <a:buChar char="•"/>
            </a:pPr>
            <a:r>
              <a:rPr lang="en-US" sz="2400">
                <a:solidFill>
                  <a:srgbClr val="000000"/>
                </a:solidFill>
                <a:latin typeface="Calibri"/>
              </a:rPr>
              <a:t>Increased impulsivity</a:t>
            </a:r>
            <a:endParaRPr/>
          </a:p>
          <a:p>
            <a:pPr lvl="1">
              <a:lnSpc>
                <a:spcPct val="100000"/>
              </a:lnSpc>
              <a:buFont typeface="Arial"/>
              <a:buChar char="•"/>
            </a:pPr>
            <a:r>
              <a:rPr lang="en-US" sz="2400">
                <a:solidFill>
                  <a:srgbClr val="000000"/>
                </a:solidFill>
                <a:latin typeface="Calibri"/>
              </a:rPr>
              <a:t>Labile emotions or mood swings</a:t>
            </a:r>
            <a:endParaRPr/>
          </a:p>
          <a:p>
            <a:pPr lvl="1">
              <a:lnSpc>
                <a:spcPct val="100000"/>
              </a:lnSpc>
              <a:buFont typeface="Arial"/>
              <a:buChar char="•"/>
            </a:pPr>
            <a:r>
              <a:rPr lang="en-US" sz="2400">
                <a:solidFill>
                  <a:srgbClr val="000000"/>
                </a:solidFill>
                <a:latin typeface="Calibri"/>
              </a:rPr>
              <a:t>Reduced ability to tolerate stress or alcohol</a:t>
            </a:r>
            <a:endParaRPr/>
          </a:p>
          <a:p>
            <a:pPr>
              <a:lnSpc>
                <a:spcPct val="90000"/>
              </a:lnSpc>
            </a:pPr>
            <a:endParaRPr/>
          </a:p>
        </p:txBody>
      </p:sp>
      <p:sp>
        <p:nvSpPr>
          <p:cNvPr id="243" name="TextShape 3"/>
          <p:cNvSpPr txBox="1"/>
          <p:nvPr/>
        </p:nvSpPr>
        <p:spPr>
          <a:xfrm>
            <a:off x="6172200" y="1825560"/>
            <a:ext cx="5181120" cy="4350960"/>
          </a:xfrm>
          <a:prstGeom prst="rect">
            <a:avLst/>
          </a:prstGeom>
        </p:spPr>
        <p:txBody>
          <a:bodyPr anchor="ctr"/>
          <a:p>
            <a:pPr>
              <a:lnSpc>
                <a:spcPct val="100000"/>
              </a:lnSpc>
            </a:pPr>
            <a:endParaRPr/>
          </a:p>
          <a:p>
            <a:pPr>
              <a:lnSpc>
                <a:spcPct val="100000"/>
              </a:lnSpc>
              <a:buFont typeface="Arial"/>
              <a:buChar char="•"/>
            </a:pPr>
            <a:r>
              <a:rPr lang="en-US" sz="3600">
                <a:solidFill>
                  <a:srgbClr val="8b8b8b"/>
                </a:solidFill>
                <a:latin typeface="Calibri"/>
              </a:rPr>
              <a:t>Symptoms persist for 3-6 months in many people, sometimes longer</a:t>
            </a:r>
            <a:endParaRPr/>
          </a:p>
          <a:p>
            <a:pPr>
              <a:lnSpc>
                <a:spcPct val="100000"/>
              </a:lnSpc>
              <a:buFont typeface="Arial"/>
              <a:buChar char="•"/>
            </a:pPr>
            <a:r>
              <a:rPr lang="en-US" sz="3600">
                <a:solidFill>
                  <a:srgbClr val="8b8b8b"/>
                </a:solidFill>
                <a:latin typeface="Calibri"/>
              </a:rPr>
              <a:t>Symptoms may occur immediately, or spontaneously appear weeks or months after the injury</a:t>
            </a:r>
            <a:endParaRPr/>
          </a:p>
          <a:p>
            <a:pPr>
              <a:lnSpc>
                <a:spcPct val="100000"/>
              </a:lnSpc>
              <a:buFont typeface="Arial"/>
              <a:buChar char="•"/>
            </a:pPr>
            <a:r>
              <a:rPr lang="en-US" sz="3600">
                <a:solidFill>
                  <a:srgbClr val="8b8b8b"/>
                </a:solidFill>
                <a:latin typeface="Calibri"/>
              </a:rPr>
              <a:t>Misdiagnosis is common</a:t>
            </a:r>
            <a:endParaRPr/>
          </a:p>
          <a:p>
            <a:pPr>
              <a:lnSpc>
                <a:spcPct val="100000"/>
              </a:lnSpc>
            </a:pP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4" name="TextShape 1"/>
          <p:cNvSpPr txBox="1"/>
          <p:nvPr/>
        </p:nvSpPr>
        <p:spPr>
          <a:xfrm>
            <a:off x="1698120" y="704160"/>
            <a:ext cx="8969400" cy="1142640"/>
          </a:xfrm>
          <a:prstGeom prst="rect">
            <a:avLst/>
          </a:prstGeom>
        </p:spPr>
        <p:txBody>
          <a:bodyPr anchor="ctr"/>
          <a:p>
            <a:pPr>
              <a:lnSpc>
                <a:spcPct val="90000"/>
              </a:lnSpc>
            </a:pPr>
            <a:r>
              <a:rPr lang="en-US" sz="5400">
                <a:solidFill>
                  <a:srgbClr val="000000"/>
                </a:solidFill>
                <a:latin typeface="Calibri Light"/>
              </a:rPr>
              <a:t>Chronic Traumatic Encephalopathy</a:t>
            </a:r>
            <a:endParaRPr/>
          </a:p>
        </p:txBody>
      </p:sp>
      <p:sp>
        <p:nvSpPr>
          <p:cNvPr id="245" name="TextShape 2"/>
          <p:cNvSpPr txBox="1"/>
          <p:nvPr/>
        </p:nvSpPr>
        <p:spPr>
          <a:xfrm>
            <a:off x="838080" y="1825560"/>
            <a:ext cx="5181120" cy="4350960"/>
          </a:xfrm>
          <a:prstGeom prst="rect">
            <a:avLst/>
          </a:prstGeom>
        </p:spPr>
        <p:txBody>
          <a:bodyPr/>
          <a:p>
            <a:pPr>
              <a:lnSpc>
                <a:spcPct val="90000"/>
              </a:lnSpc>
              <a:buFont typeface="Arial"/>
              <a:buChar char="•"/>
            </a:pPr>
            <a:r>
              <a:rPr lang="en-US" sz="2500">
                <a:solidFill>
                  <a:srgbClr val="000000"/>
                </a:solidFill>
                <a:latin typeface="Calibri"/>
              </a:rPr>
              <a:t>Progressive neurological deterioration found in individuals who have sustained multiple concussions</a:t>
            </a:r>
            <a:endParaRPr/>
          </a:p>
          <a:p>
            <a:pPr lvl="1">
              <a:lnSpc>
                <a:spcPct val="100000"/>
              </a:lnSpc>
              <a:buFont typeface="Arial"/>
              <a:buChar char="•"/>
            </a:pPr>
            <a:r>
              <a:rPr lang="en-US" sz="2200">
                <a:solidFill>
                  <a:srgbClr val="000000"/>
                </a:solidFill>
                <a:latin typeface="Calibri"/>
              </a:rPr>
              <a:t>dementia pugilistica (1928); punch-drunk syndrome</a:t>
            </a:r>
            <a:endParaRPr/>
          </a:p>
          <a:p>
            <a:pPr lvl="1">
              <a:lnSpc>
                <a:spcPct val="100000"/>
              </a:lnSpc>
              <a:buFont typeface="Arial"/>
              <a:buChar char="•"/>
            </a:pPr>
            <a:r>
              <a:rPr lang="en-US" sz="2200">
                <a:solidFill>
                  <a:srgbClr val="000000"/>
                </a:solidFill>
                <a:latin typeface="Calibri"/>
              </a:rPr>
              <a:t>Development of symptoms over a long latent period (avg. 12-16 years)</a:t>
            </a:r>
            <a:endParaRPr/>
          </a:p>
          <a:p>
            <a:pPr>
              <a:lnSpc>
                <a:spcPct val="100000"/>
              </a:lnSpc>
              <a:buFont typeface="Arial"/>
              <a:buChar char="•"/>
            </a:pPr>
            <a:r>
              <a:rPr lang="en-US" sz="2500">
                <a:solidFill>
                  <a:srgbClr val="000000"/>
                </a:solidFill>
                <a:latin typeface="Calibri"/>
              </a:rPr>
              <a:t>Associated with:</a:t>
            </a:r>
            <a:endParaRPr/>
          </a:p>
          <a:p>
            <a:pPr lvl="1">
              <a:lnSpc>
                <a:spcPct val="100000"/>
              </a:lnSpc>
              <a:buFont typeface="Arial"/>
              <a:buChar char="•"/>
            </a:pPr>
            <a:r>
              <a:rPr lang="en-US" sz="2200">
                <a:solidFill>
                  <a:srgbClr val="000000"/>
                </a:solidFill>
                <a:latin typeface="Calibri"/>
              </a:rPr>
              <a:t>Memory disturbances</a:t>
            </a:r>
            <a:endParaRPr/>
          </a:p>
          <a:p>
            <a:pPr lvl="1">
              <a:lnSpc>
                <a:spcPct val="100000"/>
              </a:lnSpc>
              <a:buFont typeface="Arial"/>
              <a:buChar char="•"/>
            </a:pPr>
            <a:r>
              <a:rPr lang="en-US" sz="2200">
                <a:solidFill>
                  <a:srgbClr val="000000"/>
                </a:solidFill>
                <a:latin typeface="Calibri"/>
              </a:rPr>
              <a:t>Behavioral and personality changes</a:t>
            </a:r>
            <a:endParaRPr/>
          </a:p>
          <a:p>
            <a:pPr lvl="1">
              <a:lnSpc>
                <a:spcPct val="100000"/>
              </a:lnSpc>
              <a:buFont typeface="Arial"/>
              <a:buChar char="•"/>
            </a:pPr>
            <a:r>
              <a:rPr lang="en-US" sz="2200">
                <a:solidFill>
                  <a:srgbClr val="000000"/>
                </a:solidFill>
                <a:latin typeface="Calibri"/>
              </a:rPr>
              <a:t>Speech and gait abnormalities</a:t>
            </a:r>
            <a:endParaRPr/>
          </a:p>
          <a:p>
            <a:pPr lvl="1">
              <a:lnSpc>
                <a:spcPct val="100000"/>
              </a:lnSpc>
              <a:buFont typeface="Arial"/>
              <a:buChar char="•"/>
            </a:pPr>
            <a:r>
              <a:rPr lang="en-US" sz="2200">
                <a:solidFill>
                  <a:srgbClr val="000000"/>
                </a:solidFill>
                <a:latin typeface="Calibri"/>
              </a:rPr>
              <a:t>Parkinsonian-like symptoms</a:t>
            </a:r>
            <a:endParaRPr/>
          </a:p>
          <a:p>
            <a:pPr lvl="1">
              <a:lnSpc>
                <a:spcPct val="100000"/>
              </a:lnSpc>
              <a:buFont typeface="Arial"/>
              <a:buChar char="•"/>
            </a:pPr>
            <a:r>
              <a:rPr lang="en-US" sz="2200">
                <a:solidFill>
                  <a:srgbClr val="000000"/>
                </a:solidFill>
                <a:latin typeface="Calibri"/>
              </a:rPr>
              <a:t>Brain changes:</a:t>
            </a:r>
            <a:endParaRPr/>
          </a:p>
          <a:p>
            <a:pPr lvl="1">
              <a:buFont typeface="Arial"/>
              <a:buChar char="•"/>
            </a:pPr>
            <a:r>
              <a:rPr lang="en-US" sz="2200">
                <a:solidFill>
                  <a:srgbClr val="000000"/>
                </a:solidFill>
                <a:latin typeface="Calibri"/>
              </a:rPr>
              <a:t>Atrophy of cerebral hemispheres, medial temporal lobe, thalamus, mammillary bodies, &amp; brainstem</a:t>
            </a:r>
            <a:endParaRPr/>
          </a:p>
          <a:p>
            <a:pPr lvl="1">
              <a:buFont typeface="Arial"/>
              <a:buChar char="•"/>
            </a:pPr>
            <a:r>
              <a:rPr lang="en-US" sz="2200">
                <a:solidFill>
                  <a:srgbClr val="000000"/>
                </a:solidFill>
                <a:latin typeface="Calibri"/>
              </a:rPr>
              <a:t>Enlarged ventricles</a:t>
            </a:r>
            <a:endParaRPr/>
          </a:p>
          <a:p>
            <a:pPr lvl="1">
              <a:buFont typeface="Arial"/>
              <a:buChar char="•"/>
            </a:pPr>
            <a:r>
              <a:rPr i="1" lang="en-US" sz="2200">
                <a:solidFill>
                  <a:srgbClr val="000000"/>
                </a:solidFill>
                <a:latin typeface="Calibri"/>
              </a:rPr>
              <a:t>Tau</a:t>
            </a:r>
            <a:r>
              <a:rPr lang="en-US" sz="2200">
                <a:solidFill>
                  <a:srgbClr val="000000"/>
                </a:solidFill>
                <a:latin typeface="Calibri"/>
              </a:rPr>
              <a:t>-immunoreactive neurofibrillary tangles (also found in patients with Alzheimer’s disease) </a:t>
            </a:r>
            <a:endParaRPr/>
          </a:p>
          <a:p>
            <a:endParaRPr/>
          </a:p>
          <a:p>
            <a:pPr>
              <a:lnSpc>
                <a:spcPct val="90000"/>
              </a:lnSpc>
            </a:pPr>
            <a:endParaRPr/>
          </a:p>
        </p:txBody>
      </p:sp>
      <p:pic>
        <p:nvPicPr>
          <p:cNvPr descr="" id="246" name="Content Placeholder 5"/>
          <p:cNvPicPr/>
          <p:nvPr/>
        </p:nvPicPr>
        <p:blipFill>
          <a:blip r:embed="rId1"/>
          <a:stretch>
            <a:fillRect/>
          </a:stretch>
        </p:blipFill>
        <p:spPr>
          <a:xfrm>
            <a:off x="6400800" y="1910520"/>
            <a:ext cx="4266720" cy="4402080"/>
          </a:xfrm>
          <a:prstGeom prst="rect">
            <a:avLst/>
          </a:prstGeom>
        </p:spPr>
      </p:pic>
      <p:sp>
        <p:nvSpPr>
          <p:cNvPr id="247" name="CustomShape 3"/>
          <p:cNvSpPr/>
          <p:nvPr/>
        </p:nvSpPr>
        <p:spPr>
          <a:xfrm>
            <a:off x="6386400" y="6386400"/>
            <a:ext cx="4281480" cy="272880"/>
          </a:xfrm>
          <a:prstGeom prst="rect">
            <a:avLst/>
          </a:prstGeom>
        </p:spPr>
        <p:txBody>
          <a:bodyPr bIns="45000" lIns="90000" rIns="90000" tIns="45000"/>
          <a:p>
            <a:pPr algn="ctr">
              <a:lnSpc>
                <a:spcPct val="100000"/>
              </a:lnSpc>
            </a:pPr>
            <a:r>
              <a:rPr lang="en-US" sz="1200">
                <a:solidFill>
                  <a:srgbClr val="000000"/>
                </a:solidFill>
                <a:latin typeface="Calibri"/>
              </a:rPr>
              <a:t>www.aworldofboxing.com</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TextShape 1"/>
          <p:cNvSpPr txBox="1"/>
          <p:nvPr/>
        </p:nvSpPr>
        <p:spPr>
          <a:xfrm>
            <a:off x="1981080" y="323280"/>
            <a:ext cx="8229240" cy="1142640"/>
          </a:xfrm>
          <a:prstGeom prst="rect">
            <a:avLst/>
          </a:prstGeom>
        </p:spPr>
        <p:txBody>
          <a:bodyPr anchor="ctr"/>
          <a:p>
            <a:pPr>
              <a:lnSpc>
                <a:spcPct val="90000"/>
              </a:lnSpc>
            </a:pPr>
            <a:r>
              <a:rPr lang="en-US" sz="4400">
                <a:solidFill>
                  <a:srgbClr val="000000"/>
                </a:solidFill>
                <a:latin typeface="Calibri Light"/>
              </a:rPr>
              <a:t>Chronic Traumatic Encephalopathy</a:t>
            </a:r>
            <a:endParaRPr/>
          </a:p>
        </p:txBody>
      </p:sp>
      <p:sp>
        <p:nvSpPr>
          <p:cNvPr id="249" name="TextShape 2"/>
          <p:cNvSpPr txBox="1"/>
          <p:nvPr/>
        </p:nvSpPr>
        <p:spPr>
          <a:xfrm>
            <a:off x="584280" y="1825560"/>
            <a:ext cx="5181120" cy="4350960"/>
          </a:xfrm>
          <a:prstGeom prst="rect">
            <a:avLst/>
          </a:prstGeom>
        </p:spPr>
        <p:txBody>
          <a:bodyPr/>
          <a:p>
            <a:pPr>
              <a:lnSpc>
                <a:spcPct val="90000"/>
              </a:lnSpc>
              <a:buFont typeface="Arial"/>
              <a:buChar char="•"/>
            </a:pPr>
            <a:r>
              <a:rPr lang="en-US" sz="2400">
                <a:solidFill>
                  <a:srgbClr val="000000"/>
                </a:solidFill>
                <a:latin typeface="Calibri"/>
              </a:rPr>
              <a:t>Boston University School of Medicine - Center for the Study of Traumatic Encephalopathy (CSTE) is examining the effect of repetitive brain trauma in athletes</a:t>
            </a:r>
            <a:endParaRPr/>
          </a:p>
          <a:p>
            <a:pPr>
              <a:lnSpc>
                <a:spcPct val="90000"/>
              </a:lnSpc>
              <a:buFont typeface="Arial"/>
              <a:buChar char="•"/>
            </a:pPr>
            <a:r>
              <a:rPr lang="en-US" sz="2400">
                <a:solidFill>
                  <a:srgbClr val="000000"/>
                </a:solidFill>
                <a:latin typeface="Calibri"/>
              </a:rPr>
              <a:t>Postmortem brain tissue studies have been conducted for many athletes in a variety of sports (NFL, MLB, NHL, WWE)</a:t>
            </a:r>
            <a:endParaRPr/>
          </a:p>
          <a:p>
            <a:pPr>
              <a:lnSpc>
                <a:spcPct val="100000"/>
              </a:lnSpc>
            </a:pPr>
            <a:endParaRPr/>
          </a:p>
        </p:txBody>
      </p:sp>
      <p:pic>
        <p:nvPicPr>
          <p:cNvPr descr="" id="250" name="Content Placeholder 4"/>
          <p:cNvPicPr/>
          <p:nvPr/>
        </p:nvPicPr>
        <p:blipFill>
          <a:blip r:embed="rId1"/>
          <a:stretch>
            <a:fillRect/>
          </a:stretch>
        </p:blipFill>
        <p:spPr>
          <a:xfrm>
            <a:off x="6163560" y="1825560"/>
            <a:ext cx="2920320" cy="2072520"/>
          </a:xfrm>
          <a:prstGeom prst="rect">
            <a:avLst/>
          </a:prstGeom>
        </p:spPr>
      </p:pic>
      <p:pic>
        <p:nvPicPr>
          <p:cNvPr descr="" id="251" name="Picture 5"/>
          <p:cNvPicPr/>
          <p:nvPr/>
        </p:nvPicPr>
        <p:blipFill>
          <a:blip r:embed="rId2"/>
          <a:stretch>
            <a:fillRect/>
          </a:stretch>
        </p:blipFill>
        <p:spPr>
          <a:xfrm>
            <a:off x="6163560" y="3898800"/>
            <a:ext cx="1488600" cy="2714760"/>
          </a:xfrm>
          <a:prstGeom prst="rect">
            <a:avLst/>
          </a:prstGeom>
        </p:spPr>
      </p:pic>
      <p:pic>
        <p:nvPicPr>
          <p:cNvPr descr="" id="252" name="Picture 6"/>
          <p:cNvPicPr/>
          <p:nvPr/>
        </p:nvPicPr>
        <p:blipFill>
          <a:blip r:embed="rId3"/>
          <a:stretch>
            <a:fillRect/>
          </a:stretch>
        </p:blipFill>
        <p:spPr>
          <a:xfrm>
            <a:off x="10591920" y="1825560"/>
            <a:ext cx="1599840" cy="2066400"/>
          </a:xfrm>
          <a:prstGeom prst="rect">
            <a:avLst/>
          </a:prstGeom>
        </p:spPr>
      </p:pic>
      <p:pic>
        <p:nvPicPr>
          <p:cNvPr descr="" id="253" name="Picture 7"/>
          <p:cNvPicPr/>
          <p:nvPr/>
        </p:nvPicPr>
        <p:blipFill>
          <a:blip r:embed="rId4"/>
          <a:stretch>
            <a:fillRect/>
          </a:stretch>
        </p:blipFill>
        <p:spPr>
          <a:xfrm>
            <a:off x="9084240" y="1825560"/>
            <a:ext cx="1507320" cy="2072520"/>
          </a:xfrm>
          <a:prstGeom prst="rect">
            <a:avLst/>
          </a:prstGeom>
        </p:spPr>
      </p:pic>
      <p:pic>
        <p:nvPicPr>
          <p:cNvPr descr="" id="254" name="Picture 8"/>
          <p:cNvPicPr/>
          <p:nvPr/>
        </p:nvPicPr>
        <p:blipFill>
          <a:blip r:embed="rId5"/>
          <a:stretch>
            <a:fillRect/>
          </a:stretch>
        </p:blipFill>
        <p:spPr>
          <a:xfrm>
            <a:off x="7652160" y="3886560"/>
            <a:ext cx="1920960" cy="2727000"/>
          </a:xfrm>
          <a:prstGeom prst="rect">
            <a:avLst/>
          </a:prstGeom>
        </p:spPr>
      </p:pic>
      <p:pic>
        <p:nvPicPr>
          <p:cNvPr descr="" id="255" name="Picture 3"/>
          <p:cNvPicPr/>
          <p:nvPr/>
        </p:nvPicPr>
        <p:blipFill>
          <a:blip r:embed="rId6"/>
          <a:stretch>
            <a:fillRect/>
          </a:stretch>
        </p:blipFill>
        <p:spPr>
          <a:xfrm>
            <a:off x="9573840" y="3886560"/>
            <a:ext cx="2624400" cy="1747800"/>
          </a:xfrm>
          <a:prstGeom prst="rect">
            <a:avLst/>
          </a:prstGeom>
        </p:spPr>
      </p:pic>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1964880" y="343080"/>
            <a:ext cx="8229240" cy="1142640"/>
          </a:xfrm>
          <a:prstGeom prst="rect">
            <a:avLst/>
          </a:prstGeom>
        </p:spPr>
        <p:txBody>
          <a:bodyPr anchor="ctr"/>
          <a:p>
            <a:pPr>
              <a:lnSpc>
                <a:spcPct val="90000"/>
              </a:lnSpc>
            </a:pPr>
            <a:r>
              <a:rPr lang="en-US" sz="4400">
                <a:solidFill>
                  <a:srgbClr val="000000"/>
                </a:solidFill>
                <a:latin typeface="Calibri Light"/>
              </a:rPr>
              <a:t>Chronic Traumatic Encephalopathy</a:t>
            </a:r>
            <a:endParaRPr/>
          </a:p>
        </p:txBody>
      </p:sp>
      <p:pic>
        <p:nvPicPr>
          <p:cNvPr descr="" id="257" name="Content Placeholder 6"/>
          <p:cNvPicPr/>
          <p:nvPr/>
        </p:nvPicPr>
        <p:blipFill>
          <a:blip r:embed="rId1"/>
          <a:stretch>
            <a:fillRect/>
          </a:stretch>
        </p:blipFill>
        <p:spPr>
          <a:xfrm>
            <a:off x="6781680" y="4191120"/>
            <a:ext cx="2962800" cy="2666520"/>
          </a:xfrm>
          <a:prstGeom prst="rect">
            <a:avLst/>
          </a:prstGeom>
        </p:spPr>
      </p:pic>
      <p:pic>
        <p:nvPicPr>
          <p:cNvPr descr="" id="258" name="Content Placeholder 5"/>
          <p:cNvPicPr/>
          <p:nvPr/>
        </p:nvPicPr>
        <p:blipFill>
          <a:blip r:embed="rId2"/>
          <a:stretch>
            <a:fillRect/>
          </a:stretch>
        </p:blipFill>
        <p:spPr>
          <a:xfrm>
            <a:off x="6781680" y="1779840"/>
            <a:ext cx="3556440" cy="2410920"/>
          </a:xfrm>
          <a:prstGeom prst="rect">
            <a:avLst/>
          </a:prstGeom>
        </p:spPr>
      </p:pic>
      <p:sp>
        <p:nvSpPr>
          <p:cNvPr id="259" name="CustomShape 2"/>
          <p:cNvSpPr/>
          <p:nvPr/>
        </p:nvSpPr>
        <p:spPr>
          <a:xfrm>
            <a:off x="766080" y="1779840"/>
            <a:ext cx="5558040" cy="5850360"/>
          </a:xfrm>
          <a:prstGeom prst="rect">
            <a:avLst/>
          </a:prstGeom>
        </p:spPr>
        <p:txBody>
          <a:bodyPr bIns="45000" lIns="90000" rIns="90000" tIns="45000"/>
          <a:p>
            <a:pPr>
              <a:lnSpc>
                <a:spcPct val="100000"/>
              </a:lnSpc>
              <a:buFont typeface="Arial"/>
              <a:buChar char="•"/>
            </a:pPr>
            <a:r>
              <a:rPr lang="en-US">
                <a:solidFill>
                  <a:srgbClr val="000000"/>
                </a:solidFill>
                <a:latin typeface="Calibri"/>
              </a:rPr>
              <a:t> </a:t>
            </a:r>
            <a:r>
              <a:rPr lang="en-US">
                <a:solidFill>
                  <a:srgbClr val="000000"/>
                </a:solidFill>
                <a:latin typeface="Calibri"/>
              </a:rPr>
              <a:t>17-year-old Nathan Stiles of Spring Hill, KS: Straight-A student, football Player, homecoming king</a:t>
            </a:r>
            <a:endParaRPr/>
          </a:p>
          <a:p>
            <a:pPr>
              <a:lnSpc>
                <a:spcPct val="100000"/>
              </a:lnSpc>
            </a:pPr>
            <a:endParaRPr/>
          </a:p>
          <a:p>
            <a:pPr>
              <a:lnSpc>
                <a:spcPct val="100000"/>
              </a:lnSpc>
              <a:buFont typeface="Arial"/>
              <a:buChar char="•"/>
            </a:pPr>
            <a:r>
              <a:rPr lang="en-US">
                <a:solidFill>
                  <a:srgbClr val="000000"/>
                </a:solidFill>
                <a:latin typeface="Calibri"/>
              </a:rPr>
              <a:t> </a:t>
            </a:r>
            <a:r>
              <a:rPr lang="en-US">
                <a:solidFill>
                  <a:srgbClr val="000000"/>
                </a:solidFill>
                <a:latin typeface="Calibri"/>
              </a:rPr>
              <a:t>Died in 2010 of second-impact syndrome following a game during his senior year of high school</a:t>
            </a:r>
            <a:endParaRPr/>
          </a:p>
          <a:p>
            <a:pPr>
              <a:lnSpc>
                <a:spcPct val="100000"/>
              </a:lnSpc>
            </a:pPr>
            <a:endParaRPr/>
          </a:p>
          <a:p>
            <a:pPr>
              <a:lnSpc>
                <a:spcPct val="100000"/>
              </a:lnSpc>
              <a:buFont typeface="Arial"/>
              <a:buChar char="•"/>
            </a:pPr>
            <a:r>
              <a:rPr lang="en-US">
                <a:solidFill>
                  <a:srgbClr val="000000"/>
                </a:solidFill>
                <a:latin typeface="Calibri"/>
              </a:rPr>
              <a:t> </a:t>
            </a:r>
            <a:r>
              <a:rPr lang="en-US">
                <a:solidFill>
                  <a:srgbClr val="000000"/>
                </a:solidFill>
                <a:latin typeface="Calibri"/>
              </a:rPr>
              <a:t>Brain examined by Dr. Ann Mckee at Boston University School of Medicine (CSTE)</a:t>
            </a:r>
            <a:endParaRPr/>
          </a:p>
          <a:p>
            <a:pPr>
              <a:lnSpc>
                <a:spcPct val="100000"/>
              </a:lnSpc>
            </a:pPr>
            <a:endParaRPr/>
          </a:p>
          <a:p>
            <a:pPr>
              <a:lnSpc>
                <a:spcPct val="100000"/>
              </a:lnSpc>
              <a:buFont typeface="Arial"/>
              <a:buChar char="•"/>
            </a:pPr>
            <a:r>
              <a:rPr lang="en-US">
                <a:solidFill>
                  <a:srgbClr val="000000"/>
                </a:solidFill>
                <a:latin typeface="Calibri"/>
              </a:rPr>
              <a:t> </a:t>
            </a:r>
            <a:r>
              <a:rPr lang="en-US">
                <a:solidFill>
                  <a:srgbClr val="000000"/>
                </a:solidFill>
                <a:latin typeface="Calibri"/>
              </a:rPr>
              <a:t>Quote from Dr. Ann McKee; “You expect a pristine brain.  I saw a brain that was riddled with tau proteins.  I was stunned at how similar that brain was to boxers who lived into their 70’s.” </a:t>
            </a:r>
            <a:endParaRPr/>
          </a:p>
          <a:p>
            <a:pPr>
              <a:lnSpc>
                <a:spcPct val="100000"/>
              </a:lnSpc>
            </a:pPr>
            <a:endParaRPr/>
          </a:p>
          <a:p>
            <a:pPr>
              <a:lnSpc>
                <a:spcPct val="100000"/>
              </a:lnSpc>
              <a:buFont typeface="Arial"/>
              <a:buChar char="•"/>
            </a:pPr>
            <a:r>
              <a:rPr lang="en-US">
                <a:solidFill>
                  <a:srgbClr val="000000"/>
                </a:solidFill>
                <a:latin typeface="Calibri"/>
              </a:rPr>
              <a:t> </a:t>
            </a:r>
            <a:r>
              <a:rPr i="1" lang="en-US">
                <a:solidFill>
                  <a:srgbClr val="000000"/>
                </a:solidFill>
                <a:latin typeface="Calibri"/>
              </a:rPr>
              <a:t>Nathan is the youngest documented case of chronic traumatic encephalopathy</a:t>
            </a:r>
            <a:endParaRPr/>
          </a:p>
          <a:p>
            <a:pPr>
              <a:lnSpc>
                <a:spcPct val="100000"/>
              </a:lnSpc>
            </a:pPr>
            <a:endParaRPr/>
          </a:p>
          <a:p>
            <a:pPr>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6"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Cells of the Nervous System</a:t>
            </a:r>
            <a:endParaRPr/>
          </a:p>
        </p:txBody>
      </p:sp>
      <p:pic>
        <p:nvPicPr>
          <p:cNvPr descr="" id="197" name="Picture 2"/>
          <p:cNvPicPr/>
          <p:nvPr/>
        </p:nvPicPr>
        <p:blipFill>
          <a:blip r:embed="rId1"/>
          <a:stretch>
            <a:fillRect/>
          </a:stretch>
        </p:blipFill>
        <p:spPr>
          <a:xfrm>
            <a:off x="170280" y="1690560"/>
            <a:ext cx="7550640" cy="4350960"/>
          </a:xfrm>
          <a:prstGeom prst="rect">
            <a:avLst/>
          </a:prstGeom>
        </p:spPr>
      </p:pic>
      <p:sp>
        <p:nvSpPr>
          <p:cNvPr id="198" name="CustomShape 2"/>
          <p:cNvSpPr/>
          <p:nvPr/>
        </p:nvSpPr>
        <p:spPr>
          <a:xfrm>
            <a:off x="7900200" y="1911240"/>
            <a:ext cx="4184640" cy="1187640"/>
          </a:xfrm>
          <a:prstGeom prst="rect">
            <a:avLst/>
          </a:prstGeom>
        </p:spPr>
        <p:txBody>
          <a:bodyPr bIns="45000" lIns="90000" rIns="90000" tIns="45000"/>
          <a:p>
            <a:pPr>
              <a:lnSpc>
                <a:spcPct val="100000"/>
              </a:lnSpc>
            </a:pPr>
            <a:r>
              <a:rPr lang="en-US">
                <a:solidFill>
                  <a:srgbClr val="000000"/>
                </a:solidFill>
                <a:latin typeface="Calibri"/>
              </a:rPr>
              <a:t>Neurons send and receive information (e.g., electrical, mechanical, and chemical signals)</a:t>
            </a:r>
            <a:endParaRPr/>
          </a:p>
          <a:p>
            <a:pPr>
              <a:lnSpc>
                <a:spcPct val="100000"/>
              </a:lnSpc>
            </a:pPr>
            <a:endParaRPr/>
          </a:p>
        </p:txBody>
      </p:sp>
      <p:sp>
        <p:nvSpPr>
          <p:cNvPr id="199" name="CustomShape 3"/>
          <p:cNvSpPr/>
          <p:nvPr/>
        </p:nvSpPr>
        <p:spPr>
          <a:xfrm>
            <a:off x="0" y="6581160"/>
            <a:ext cx="3256200" cy="547200"/>
          </a:xfrm>
          <a:prstGeom prst="rect">
            <a:avLst/>
          </a:prstGeom>
        </p:spPr>
        <p:txBody>
          <a:bodyPr bIns="45000" lIns="90000" rIns="90000" tIns="45000"/>
          <a:p>
            <a:pPr>
              <a:lnSpc>
                <a:spcPct val="100000"/>
              </a:lnSpc>
            </a:pPr>
            <a:r>
              <a:rPr lang="en-US" sz="1200">
                <a:solidFill>
                  <a:srgbClr val="000000"/>
                </a:solidFill>
                <a:latin typeface="Calibri"/>
              </a:rPr>
              <a:t>Campbell Biology 7th Ed.</a:t>
            </a:r>
            <a:endParaRPr/>
          </a:p>
          <a:p>
            <a:pPr>
              <a:lnSpc>
                <a:spcPct val="100000"/>
              </a:lnSpc>
            </a:pP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0" name="Picture 2"/>
          <p:cNvPicPr/>
          <p:nvPr/>
        </p:nvPicPr>
        <p:blipFill>
          <a:blip r:embed="rId1"/>
          <a:stretch>
            <a:fillRect/>
          </a:stretch>
        </p:blipFill>
        <p:spPr>
          <a:xfrm>
            <a:off x="1828800" y="0"/>
            <a:ext cx="3657240" cy="6279120"/>
          </a:xfrm>
          <a:prstGeom prst="rect">
            <a:avLst/>
          </a:prstGeom>
        </p:spPr>
      </p:pic>
      <p:pic>
        <p:nvPicPr>
          <p:cNvPr descr="" id="261" name="Picture 4"/>
          <p:cNvPicPr/>
          <p:nvPr/>
        </p:nvPicPr>
        <p:blipFill>
          <a:blip r:embed="rId2"/>
          <a:stretch>
            <a:fillRect/>
          </a:stretch>
        </p:blipFill>
        <p:spPr>
          <a:xfrm>
            <a:off x="6629400" y="0"/>
            <a:ext cx="3503160" cy="6326640"/>
          </a:xfrm>
          <a:prstGeom prst="rect">
            <a:avLst/>
          </a:prstGeom>
        </p:spPr>
      </p:pic>
      <p:sp>
        <p:nvSpPr>
          <p:cNvPr id="262" name="CustomShape 1"/>
          <p:cNvSpPr/>
          <p:nvPr/>
        </p:nvSpPr>
        <p:spPr>
          <a:xfrm>
            <a:off x="38160" y="6581160"/>
            <a:ext cx="3580920" cy="272880"/>
          </a:xfrm>
          <a:prstGeom prst="rect">
            <a:avLst/>
          </a:prstGeom>
        </p:spPr>
        <p:txBody>
          <a:bodyPr bIns="45000" lIns="90000" rIns="90000" tIns="45000"/>
          <a:p>
            <a:pPr>
              <a:lnSpc>
                <a:spcPct val="100000"/>
              </a:lnSpc>
            </a:pPr>
            <a:r>
              <a:rPr lang="en-US" sz="1200">
                <a:solidFill>
                  <a:srgbClr val="000000"/>
                </a:solidFill>
                <a:latin typeface="Calibri"/>
              </a:rPr>
              <a:t>Stern et al., 2011</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63" name="Picture 1"/>
          <p:cNvPicPr/>
          <p:nvPr/>
        </p:nvPicPr>
        <p:blipFill>
          <a:blip r:embed="rId1"/>
          <a:stretch>
            <a:fillRect/>
          </a:stretch>
        </p:blipFill>
        <p:spPr>
          <a:xfrm>
            <a:off x="1545480" y="0"/>
            <a:ext cx="9113040" cy="5268240"/>
          </a:xfrm>
          <a:prstGeom prst="rect">
            <a:avLst/>
          </a:prstGeom>
        </p:spPr>
      </p:pic>
      <p:sp>
        <p:nvSpPr>
          <p:cNvPr id="264" name="CustomShape 1"/>
          <p:cNvSpPr/>
          <p:nvPr/>
        </p:nvSpPr>
        <p:spPr>
          <a:xfrm>
            <a:off x="1545480" y="5266440"/>
            <a:ext cx="3047760" cy="638280"/>
          </a:xfrm>
          <a:prstGeom prst="rect">
            <a:avLst/>
          </a:prstGeom>
        </p:spPr>
        <p:txBody>
          <a:bodyPr bIns="45000" lIns="90000" rIns="90000" tIns="45000"/>
          <a:p>
            <a:pPr>
              <a:lnSpc>
                <a:spcPct val="100000"/>
              </a:lnSpc>
            </a:pPr>
            <a:r>
              <a:rPr lang="en-US">
                <a:solidFill>
                  <a:srgbClr val="000000"/>
                </a:solidFill>
                <a:latin typeface="Calibri"/>
              </a:rPr>
              <a:t>Normal brain of a 65 year -old</a:t>
            </a:r>
            <a:endParaRPr/>
          </a:p>
        </p:txBody>
      </p:sp>
      <p:sp>
        <p:nvSpPr>
          <p:cNvPr id="265" name="CustomShape 2"/>
          <p:cNvSpPr/>
          <p:nvPr/>
        </p:nvSpPr>
        <p:spPr>
          <a:xfrm>
            <a:off x="4673520" y="5263560"/>
            <a:ext cx="2902320" cy="1461240"/>
          </a:xfrm>
          <a:prstGeom prst="rect">
            <a:avLst/>
          </a:prstGeom>
        </p:spPr>
        <p:txBody>
          <a:bodyPr bIns="45000" lIns="90000" rIns="90000" tIns="45000"/>
          <a:p>
            <a:pPr>
              <a:lnSpc>
                <a:spcPct val="100000"/>
              </a:lnSpc>
            </a:pPr>
            <a:r>
              <a:rPr lang="en-US">
                <a:solidFill>
                  <a:srgbClr val="000000"/>
                </a:solidFill>
                <a:latin typeface="Calibri"/>
              </a:rPr>
              <a:t>Brain of ex-NFL linebacker John Grimsley (suffered 8 concussions – died at age 45)</a:t>
            </a:r>
            <a:endParaRPr/>
          </a:p>
        </p:txBody>
      </p:sp>
      <p:sp>
        <p:nvSpPr>
          <p:cNvPr id="266" name="CustomShape 3"/>
          <p:cNvSpPr/>
          <p:nvPr/>
        </p:nvSpPr>
        <p:spPr>
          <a:xfrm>
            <a:off x="7721640" y="5263560"/>
            <a:ext cx="2786400" cy="638280"/>
          </a:xfrm>
          <a:prstGeom prst="rect">
            <a:avLst/>
          </a:prstGeom>
        </p:spPr>
        <p:txBody>
          <a:bodyPr bIns="45000" lIns="90000" rIns="90000" tIns="45000"/>
          <a:p>
            <a:pPr>
              <a:lnSpc>
                <a:spcPct val="100000"/>
              </a:lnSpc>
            </a:pPr>
            <a:r>
              <a:rPr lang="en-US">
                <a:solidFill>
                  <a:srgbClr val="000000"/>
                </a:solidFill>
                <a:latin typeface="Calibri"/>
              </a:rPr>
              <a:t>Brain of 73 year –old boxer</a:t>
            </a:r>
            <a:endParaRPr/>
          </a:p>
        </p:txBody>
      </p:sp>
      <p:sp>
        <p:nvSpPr>
          <p:cNvPr id="267" name="CustomShape 4"/>
          <p:cNvSpPr/>
          <p:nvPr/>
        </p:nvSpPr>
        <p:spPr>
          <a:xfrm>
            <a:off x="3672000" y="2583720"/>
            <a:ext cx="1479960" cy="364680"/>
          </a:xfrm>
          <a:prstGeom prst="rect">
            <a:avLst/>
          </a:prstGeom>
        </p:spPr>
        <p:txBody>
          <a:bodyPr bIns="45000" lIns="90000" rIns="90000" tIns="45000"/>
          <a:p>
            <a:pPr>
              <a:lnSpc>
                <a:spcPct val="100000"/>
              </a:lnSpc>
            </a:pPr>
            <a:r>
              <a:rPr lang="en-US">
                <a:solidFill>
                  <a:srgbClr val="663300"/>
                </a:solidFill>
                <a:latin typeface="Calibri"/>
              </a:rPr>
              <a:t>Tau protein</a:t>
            </a:r>
            <a:endParaRPr/>
          </a:p>
        </p:txBody>
      </p:sp>
      <p:sp>
        <p:nvSpPr>
          <p:cNvPr id="268" name="CustomShape 5"/>
          <p:cNvSpPr/>
          <p:nvPr/>
        </p:nvSpPr>
        <p:spPr>
          <a:xfrm>
            <a:off x="4572000" y="2888280"/>
            <a:ext cx="202680" cy="478440"/>
          </a:xfrm>
          <a:prstGeom prst="straightConnector1">
            <a:avLst/>
          </a:prstGeom>
          <a:ln w="28440">
            <a:solidFill>
              <a:srgbClr val="ff0000"/>
            </a:solidFill>
            <a:miter/>
            <a:tailEnd len="med" type="triangle" w="med"/>
          </a:ln>
        </p:spPr>
      </p:sp>
      <p:sp>
        <p:nvSpPr>
          <p:cNvPr id="269" name="CustomShape 6"/>
          <p:cNvSpPr/>
          <p:nvPr/>
        </p:nvSpPr>
        <p:spPr>
          <a:xfrm>
            <a:off x="4586400" y="2902680"/>
            <a:ext cx="652680" cy="580320"/>
          </a:xfrm>
          <a:prstGeom prst="straightConnector1">
            <a:avLst/>
          </a:prstGeom>
          <a:ln w="28440">
            <a:solidFill>
              <a:srgbClr val="ff0000"/>
            </a:solidFill>
            <a:miter/>
            <a:tailEnd len="med" type="triangle" w="med"/>
          </a:ln>
        </p:spPr>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TextShape 1"/>
          <p:cNvSpPr txBox="1"/>
          <p:nvPr/>
        </p:nvSpPr>
        <p:spPr>
          <a:xfrm>
            <a:off x="846360" y="0"/>
            <a:ext cx="10515240" cy="1325160"/>
          </a:xfrm>
          <a:prstGeom prst="rect">
            <a:avLst/>
          </a:prstGeom>
        </p:spPr>
        <p:txBody>
          <a:bodyPr anchor="ctr"/>
          <a:p>
            <a:pPr algn="ctr">
              <a:lnSpc>
                <a:spcPct val="100000"/>
              </a:lnSpc>
            </a:pPr>
            <a:r>
              <a:rPr lang="en-US" sz="4400">
                <a:solidFill>
                  <a:srgbClr val="000000"/>
                </a:solidFill>
                <a:latin typeface="Calibri Light"/>
              </a:rPr>
              <a:t>Chronic Traumatic Encephalopathy</a:t>
            </a:r>
            <a:endParaRPr/>
          </a:p>
        </p:txBody>
      </p:sp>
      <p:sp>
        <p:nvSpPr>
          <p:cNvPr id="271" name="TextShape 2"/>
          <p:cNvSpPr txBox="1"/>
          <p:nvPr/>
        </p:nvSpPr>
        <p:spPr>
          <a:xfrm>
            <a:off x="0" y="1521000"/>
            <a:ext cx="7009920" cy="5336640"/>
          </a:xfrm>
          <a:prstGeom prst="rect">
            <a:avLst/>
          </a:prstGeom>
        </p:spPr>
        <p:txBody>
          <a:bodyPr/>
          <a:p>
            <a:pPr>
              <a:lnSpc>
                <a:spcPct val="90000"/>
              </a:lnSpc>
              <a:buFont typeface="Arial"/>
              <a:buChar char="•"/>
            </a:pPr>
            <a:r>
              <a:rPr lang="en-US" sz="2800">
                <a:solidFill>
                  <a:srgbClr val="000000"/>
                </a:solidFill>
                <a:latin typeface="Calibri"/>
              </a:rPr>
              <a:t>Currently, CTE can only be definitively diagnosed by examination of brain tissue postmortem</a:t>
            </a:r>
            <a:endParaRPr/>
          </a:p>
          <a:p>
            <a:pPr>
              <a:lnSpc>
                <a:spcPct val="90000"/>
              </a:lnSpc>
              <a:buFont typeface="Arial"/>
              <a:buChar char="•"/>
            </a:pPr>
            <a:r>
              <a:rPr lang="en-US" sz="2800">
                <a:solidFill>
                  <a:srgbClr val="000000"/>
                </a:solidFill>
                <a:latin typeface="Calibri"/>
              </a:rPr>
              <a:t>PET scanning using [18F]FDDNP is being investigated in research studies as a tool for diagnosing CTE </a:t>
            </a:r>
            <a:r>
              <a:rPr i="1" lang="en-US" sz="2800">
                <a:solidFill>
                  <a:srgbClr val="000000"/>
                </a:solidFill>
                <a:latin typeface="Calibri"/>
              </a:rPr>
              <a:t>in vivo</a:t>
            </a:r>
            <a:endParaRPr/>
          </a:p>
          <a:p>
            <a:pPr>
              <a:lnSpc>
                <a:spcPct val="100000"/>
              </a:lnSpc>
            </a:pPr>
            <a:r>
              <a:rPr i="1" lang="en-US" sz="2800">
                <a:solidFill>
                  <a:srgbClr val="000000"/>
                </a:solidFill>
                <a:latin typeface="Calibri"/>
              </a:rPr>
              <a:t>	</a:t>
            </a:r>
            <a:r>
              <a:rPr i="1" lang="en-US" sz="2800">
                <a:solidFill>
                  <a:srgbClr val="000000"/>
                </a:solidFill>
                <a:latin typeface="Calibri"/>
              </a:rPr>
              <a:t>- </a:t>
            </a:r>
            <a:r>
              <a:rPr lang="en-US" sz="2800">
                <a:solidFill>
                  <a:srgbClr val="000000"/>
                </a:solidFill>
                <a:latin typeface="Calibri"/>
              </a:rPr>
              <a:t>[18F]FDDNP is a newly developed injectable </a:t>
            </a:r>
            <a:r>
              <a:rPr lang="en-US" sz="2800">
                <a:solidFill>
                  <a:srgbClr val="000000"/>
                </a:solidFill>
                <a:latin typeface="Calibri"/>
              </a:rPr>
              <a:t>	</a:t>
            </a:r>
            <a:r>
              <a:rPr lang="en-US" sz="2800">
                <a:solidFill>
                  <a:srgbClr val="000000"/>
                </a:solidFill>
                <a:latin typeface="Calibri"/>
              </a:rPr>
              <a:t>radiopharmaceutical tracer</a:t>
            </a:r>
            <a:endParaRPr/>
          </a:p>
          <a:p>
            <a:pPr>
              <a:lnSpc>
                <a:spcPct val="100000"/>
              </a:lnSpc>
            </a:pPr>
            <a:r>
              <a:rPr i="1" lang="en-US" sz="2800">
                <a:solidFill>
                  <a:srgbClr val="000000"/>
                </a:solidFill>
                <a:latin typeface="Calibri"/>
              </a:rPr>
              <a:t>	</a:t>
            </a:r>
            <a:r>
              <a:rPr i="1" lang="en-US" sz="2800">
                <a:solidFill>
                  <a:srgbClr val="000000"/>
                </a:solidFill>
                <a:latin typeface="Calibri"/>
              </a:rPr>
              <a:t>- </a:t>
            </a:r>
            <a:r>
              <a:rPr lang="en-US" sz="2800">
                <a:solidFill>
                  <a:srgbClr val="000000"/>
                </a:solidFill>
                <a:latin typeface="Calibri"/>
              </a:rPr>
              <a:t>Binds to both tau protein and beta-amyloid in brain</a:t>
            </a:r>
            <a:r>
              <a:rPr i="1" lang="en-US" sz="2800">
                <a:solidFill>
                  <a:srgbClr val="000000"/>
                </a:solidFill>
                <a:latin typeface="Calibri"/>
              </a:rPr>
              <a:t> </a:t>
            </a:r>
            <a:endParaRPr/>
          </a:p>
          <a:p>
            <a:pPr>
              <a:lnSpc>
                <a:spcPct val="100000"/>
              </a:lnSpc>
            </a:pPr>
            <a:r>
              <a:rPr i="1" lang="en-US" sz="2800">
                <a:solidFill>
                  <a:srgbClr val="000000"/>
                </a:solidFill>
                <a:latin typeface="Calibri"/>
              </a:rPr>
              <a:t>	</a:t>
            </a:r>
            <a:r>
              <a:rPr i="1" lang="en-US" sz="2800">
                <a:solidFill>
                  <a:srgbClr val="000000"/>
                </a:solidFill>
                <a:latin typeface="Calibri"/>
              </a:rPr>
              <a:t>- </a:t>
            </a:r>
            <a:r>
              <a:rPr lang="en-US" sz="2800">
                <a:solidFill>
                  <a:srgbClr val="000000"/>
                </a:solidFill>
                <a:latin typeface="Calibri"/>
              </a:rPr>
              <a:t>Elevated [18F]FDDNP uptake has been associated with </a:t>
            </a:r>
            <a:r>
              <a:rPr lang="en-US" sz="2800">
                <a:solidFill>
                  <a:srgbClr val="000000"/>
                </a:solidFill>
                <a:latin typeface="Calibri"/>
              </a:rPr>
              <a:t>	</a:t>
            </a:r>
            <a:r>
              <a:rPr lang="en-US" sz="2800">
                <a:solidFill>
                  <a:srgbClr val="000000"/>
                </a:solidFill>
                <a:latin typeface="Calibri"/>
              </a:rPr>
              <a:t>cognitive </a:t>
            </a:r>
            <a:r>
              <a:rPr lang="en-US" sz="2800">
                <a:solidFill>
                  <a:srgbClr val="000000"/>
                </a:solidFill>
                <a:latin typeface="Calibri"/>
              </a:rPr>
              <a:t>	</a:t>
            </a:r>
            <a:r>
              <a:rPr lang="en-US" sz="2800">
                <a:solidFill>
                  <a:srgbClr val="000000"/>
                </a:solidFill>
                <a:latin typeface="Calibri"/>
              </a:rPr>
              <a:t>symptoms due to normal aging, mild cognitive </a:t>
            </a:r>
            <a:r>
              <a:rPr lang="en-US" sz="2800">
                <a:solidFill>
                  <a:srgbClr val="000000"/>
                </a:solidFill>
                <a:latin typeface="Calibri"/>
              </a:rPr>
              <a:t>	</a:t>
            </a:r>
            <a:r>
              <a:rPr lang="en-US" sz="2800">
                <a:solidFill>
                  <a:srgbClr val="000000"/>
                </a:solidFill>
                <a:latin typeface="Calibri"/>
              </a:rPr>
              <a:t>impairment, and dementia </a:t>
            </a:r>
            <a:endParaRPr/>
          </a:p>
          <a:p>
            <a:pPr>
              <a:lnSpc>
                <a:spcPct val="90000"/>
              </a:lnSpc>
              <a:buFont typeface="Arial"/>
              <a:buChar char="•"/>
            </a:pPr>
            <a:r>
              <a:rPr lang="en-US" sz="2800">
                <a:solidFill>
                  <a:srgbClr val="000000"/>
                </a:solidFill>
                <a:latin typeface="Calibri"/>
              </a:rPr>
              <a:t>2013 study of 5 former NFL players conducted by researchers at UCLA</a:t>
            </a:r>
            <a:endParaRPr/>
          </a:p>
          <a:p>
            <a:pPr>
              <a:lnSpc>
                <a:spcPct val="100000"/>
              </a:lnSpc>
            </a:pPr>
            <a:r>
              <a:rPr lang="en-US" sz="2800">
                <a:solidFill>
                  <a:srgbClr val="000000"/>
                </a:solidFill>
                <a:latin typeface="Calibri"/>
              </a:rPr>
              <a:t>	</a:t>
            </a:r>
            <a:r>
              <a:rPr lang="en-US" sz="2800">
                <a:solidFill>
                  <a:srgbClr val="000000"/>
                </a:solidFill>
                <a:latin typeface="Calibri"/>
              </a:rPr>
              <a:t>- PET scans with [18F]FDDNP </a:t>
            </a:r>
            <a:endParaRPr/>
          </a:p>
          <a:p>
            <a:pPr>
              <a:lnSpc>
                <a:spcPct val="100000"/>
              </a:lnSpc>
            </a:pPr>
            <a:r>
              <a:rPr lang="en-US" sz="2800">
                <a:solidFill>
                  <a:srgbClr val="000000"/>
                </a:solidFill>
                <a:latin typeface="Calibri"/>
              </a:rPr>
              <a:t>	</a:t>
            </a:r>
            <a:r>
              <a:rPr lang="en-US" sz="2800">
                <a:solidFill>
                  <a:srgbClr val="000000"/>
                </a:solidFill>
                <a:latin typeface="Calibri"/>
              </a:rPr>
              <a:t>- 1st study to confirm presence of tau protein in the brain of </a:t>
            </a:r>
            <a:r>
              <a:rPr lang="en-US" sz="2800">
                <a:solidFill>
                  <a:srgbClr val="000000"/>
                </a:solidFill>
                <a:latin typeface="Calibri"/>
              </a:rPr>
              <a:t>	</a:t>
            </a:r>
            <a:r>
              <a:rPr lang="en-US" sz="2800">
                <a:solidFill>
                  <a:srgbClr val="000000"/>
                </a:solidFill>
                <a:latin typeface="Calibri"/>
              </a:rPr>
              <a:t>living humans</a:t>
            </a:r>
            <a:endParaRPr/>
          </a:p>
          <a:p>
            <a:pPr>
              <a:lnSpc>
                <a:spcPct val="100000"/>
              </a:lnSpc>
            </a:pPr>
            <a:r>
              <a:rPr lang="en-US" sz="2800">
                <a:solidFill>
                  <a:srgbClr val="000000"/>
                </a:solidFill>
                <a:latin typeface="Calibri"/>
              </a:rPr>
              <a:t>	</a:t>
            </a:r>
            <a:r>
              <a:rPr lang="en-US" sz="2800">
                <a:solidFill>
                  <a:srgbClr val="000000"/>
                </a:solidFill>
                <a:latin typeface="Calibri"/>
              </a:rPr>
              <a:t>- tau was present in areas of the brain responsible for memory </a:t>
            </a:r>
            <a:r>
              <a:rPr lang="en-US" sz="2800">
                <a:solidFill>
                  <a:srgbClr val="000000"/>
                </a:solidFill>
                <a:latin typeface="Calibri"/>
              </a:rPr>
              <a:t>	</a:t>
            </a:r>
            <a:r>
              <a:rPr lang="en-US" sz="2800">
                <a:solidFill>
                  <a:srgbClr val="000000"/>
                </a:solidFill>
                <a:latin typeface="Calibri"/>
              </a:rPr>
              <a:t>and emotional regulation</a:t>
            </a:r>
            <a:endParaRPr/>
          </a:p>
          <a:p>
            <a:pPr>
              <a:lnSpc>
                <a:spcPct val="100000"/>
              </a:lnSpc>
            </a:pPr>
            <a:r>
              <a:rPr lang="en-US" sz="2800">
                <a:solidFill>
                  <a:srgbClr val="000000"/>
                </a:solidFill>
                <a:latin typeface="Calibri"/>
              </a:rPr>
              <a:t>	</a:t>
            </a:r>
            <a:r>
              <a:rPr lang="en-US" sz="2800">
                <a:solidFill>
                  <a:srgbClr val="000000"/>
                </a:solidFill>
                <a:latin typeface="Calibri"/>
              </a:rPr>
              <a:t>- Distribution of tau in this study was consistent with findings </a:t>
            </a:r>
            <a:r>
              <a:rPr lang="en-US" sz="2800">
                <a:solidFill>
                  <a:srgbClr val="000000"/>
                </a:solidFill>
                <a:latin typeface="Calibri"/>
              </a:rPr>
              <a:t>	</a:t>
            </a:r>
            <a:r>
              <a:rPr lang="en-US" sz="2800">
                <a:solidFill>
                  <a:srgbClr val="000000"/>
                </a:solidFill>
                <a:latin typeface="Calibri"/>
              </a:rPr>
              <a:t>from brains of players diagnosed with CTE postmortem </a:t>
            </a:r>
            <a:endParaRPr/>
          </a:p>
          <a:p>
            <a:pPr>
              <a:lnSpc>
                <a:spcPct val="100000"/>
              </a:lnSpc>
            </a:pPr>
            <a:r>
              <a:rPr lang="en-US" sz="2800">
                <a:solidFill>
                  <a:srgbClr val="000000"/>
                </a:solidFill>
                <a:latin typeface="Calibri"/>
              </a:rPr>
              <a:t>	</a:t>
            </a:r>
            <a:r>
              <a:rPr lang="en-US" sz="2800">
                <a:solidFill>
                  <a:srgbClr val="000000"/>
                </a:solidFill>
                <a:latin typeface="Calibri"/>
              </a:rPr>
              <a:t>-  3 of the players had impaired cognitive function, 1 had </a:t>
            </a:r>
            <a:r>
              <a:rPr lang="en-US" sz="2800">
                <a:solidFill>
                  <a:srgbClr val="000000"/>
                </a:solidFill>
                <a:latin typeface="Calibri"/>
              </a:rPr>
              <a:t>	</a:t>
            </a:r>
            <a:r>
              <a:rPr lang="en-US" sz="2800">
                <a:solidFill>
                  <a:srgbClr val="000000"/>
                </a:solidFill>
                <a:latin typeface="Calibri"/>
              </a:rPr>
              <a:t>dementia, and 1 exhibited normal cognitive function</a:t>
            </a:r>
            <a:endParaRPr/>
          </a:p>
        </p:txBody>
      </p:sp>
      <p:pic>
        <p:nvPicPr>
          <p:cNvPr descr="" id="272" name="Content Placeholder 5"/>
          <p:cNvPicPr/>
          <p:nvPr/>
        </p:nvPicPr>
        <p:blipFill>
          <a:blip r:embed="rId1"/>
          <a:stretch>
            <a:fillRect/>
          </a:stretch>
        </p:blipFill>
        <p:spPr>
          <a:xfrm>
            <a:off x="7010280" y="1521000"/>
            <a:ext cx="5181120" cy="3532680"/>
          </a:xfrm>
          <a:prstGeom prst="rect">
            <a:avLst/>
          </a:prstGeom>
        </p:spPr>
      </p:pic>
      <p:sp>
        <p:nvSpPr>
          <p:cNvPr id="273" name="CustomShape 3"/>
          <p:cNvSpPr/>
          <p:nvPr/>
        </p:nvSpPr>
        <p:spPr>
          <a:xfrm>
            <a:off x="6711120" y="6211800"/>
            <a:ext cx="5480280" cy="819720"/>
          </a:xfrm>
          <a:prstGeom prst="rect">
            <a:avLst/>
          </a:prstGeom>
        </p:spPr>
        <p:txBody>
          <a:bodyPr bIns="45000" lIns="90000" rIns="90000" tIns="45000"/>
          <a:p>
            <a:pPr>
              <a:lnSpc>
                <a:spcPct val="100000"/>
              </a:lnSpc>
            </a:pPr>
            <a:r>
              <a:rPr lang="en-US" sz="1200">
                <a:solidFill>
                  <a:srgbClr val="000000"/>
                </a:solidFill>
                <a:latin typeface="Calibri Light"/>
              </a:rPr>
              <a:t>Small, G.W., et al. </a:t>
            </a:r>
            <a:r>
              <a:rPr b="1" lang="en-US" sz="1200">
                <a:solidFill>
                  <a:srgbClr val="000000"/>
                </a:solidFill>
                <a:latin typeface="Calibri Light"/>
              </a:rPr>
              <a:t>PET scanning of brain tau in retired national football league players: preliminary findings.</a:t>
            </a:r>
            <a:r>
              <a:rPr lang="en-US" sz="1200">
                <a:solidFill>
                  <a:srgbClr val="000000"/>
                </a:solidFill>
                <a:latin typeface="Calibri Light"/>
              </a:rPr>
              <a:t>  American Journal of Geriatric Psychiatry. </a:t>
            </a:r>
            <a:r>
              <a:rPr lang="en-US" sz="1200">
                <a:solidFill>
                  <a:srgbClr val="000000"/>
                </a:solidFill>
                <a:latin typeface="Calibri"/>
              </a:rPr>
              <a:t>2013 Feb; 21(2):138-44. doi: 10.1016/j.jagp.2012.11.019. Epub 2013 Jan 22.</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Helmet Studies</a:t>
            </a:r>
            <a:endParaRPr/>
          </a:p>
        </p:txBody>
      </p:sp>
      <p:sp>
        <p:nvSpPr>
          <p:cNvPr id="275" name="TextShape 2"/>
          <p:cNvSpPr txBox="1"/>
          <p:nvPr/>
        </p:nvSpPr>
        <p:spPr>
          <a:xfrm>
            <a:off x="838080" y="1825560"/>
            <a:ext cx="10515240" cy="4350960"/>
          </a:xfrm>
          <a:prstGeom prst="rect">
            <a:avLst/>
          </a:prstGeom>
        </p:spPr>
        <p:txBody>
          <a:bodyPr/>
          <a:p>
            <a:pPr>
              <a:lnSpc>
                <a:spcPct val="90000"/>
              </a:lnSpc>
              <a:buFont typeface="Arial"/>
              <a:buChar char="•"/>
            </a:pPr>
            <a:r>
              <a:rPr lang="en-US" sz="2800">
                <a:solidFill>
                  <a:srgbClr val="000000"/>
                </a:solidFill>
                <a:latin typeface="Calibri"/>
              </a:rPr>
              <a:t>Hypothetical example of g-force?</a:t>
            </a:r>
            <a:endParaRPr/>
          </a:p>
          <a:p>
            <a:pPr lvl="1">
              <a:lnSpc>
                <a:spcPct val="100000"/>
              </a:lnSpc>
              <a:buFont typeface="Arial"/>
              <a:buChar char="•"/>
            </a:pPr>
            <a:r>
              <a:rPr lang="en-US" sz="2000">
                <a:solidFill>
                  <a:srgbClr val="000000"/>
                </a:solidFill>
                <a:latin typeface="Calibri"/>
              </a:rPr>
              <a:t>Car hits wall @ 25mph head-on without slowing</a:t>
            </a:r>
            <a:endParaRPr/>
          </a:p>
          <a:p>
            <a:pPr lvl="1">
              <a:lnSpc>
                <a:spcPct val="100000"/>
              </a:lnSpc>
              <a:buFont typeface="Arial"/>
              <a:buChar char="•"/>
            </a:pPr>
            <a:r>
              <a:rPr lang="en-US" sz="2000">
                <a:solidFill>
                  <a:srgbClr val="000000"/>
                </a:solidFill>
                <a:latin typeface="Calibri"/>
              </a:rPr>
              <a:t>Comes to rest in 300ms (no crumple zones)</a:t>
            </a:r>
            <a:endParaRPr/>
          </a:p>
          <a:p>
            <a:pPr lvl="1">
              <a:lnSpc>
                <a:spcPct val="100000"/>
              </a:lnSpc>
              <a:buFont typeface="Arial"/>
              <a:buChar char="•"/>
            </a:pPr>
            <a:r>
              <a:rPr lang="en-US" sz="2000">
                <a:solidFill>
                  <a:srgbClr val="000000"/>
                </a:solidFill>
                <a:latin typeface="Calibri"/>
              </a:rPr>
              <a:t>If you were not wearing a seat belt, the force of your head hitting the windshield would be approx. 100 gs</a:t>
            </a:r>
            <a:endParaRPr/>
          </a:p>
          <a:p>
            <a:pPr>
              <a:lnSpc>
                <a:spcPct val="90000"/>
              </a:lnSpc>
              <a:buFont typeface="Arial"/>
              <a:buChar char="•"/>
            </a:pPr>
            <a:r>
              <a:rPr lang="en-US" sz="2400">
                <a:solidFill>
                  <a:srgbClr val="000000"/>
                </a:solidFill>
                <a:latin typeface="Calibri"/>
              </a:rPr>
              <a:t>University of North Carolina</a:t>
            </a:r>
            <a:endParaRPr/>
          </a:p>
          <a:p>
            <a:pPr lvl="1">
              <a:lnSpc>
                <a:spcPct val="100000"/>
              </a:lnSpc>
              <a:buFont typeface="Arial"/>
              <a:buChar char="•"/>
            </a:pPr>
            <a:r>
              <a:rPr lang="en-US" sz="1950">
                <a:solidFill>
                  <a:srgbClr val="000000"/>
                </a:solidFill>
                <a:latin typeface="Calibri"/>
              </a:rPr>
              <a:t>G-force measurements with in-helmet accelerometers</a:t>
            </a:r>
            <a:endParaRPr/>
          </a:p>
          <a:p>
            <a:pPr lvl="1">
              <a:lnSpc>
                <a:spcPct val="100000"/>
              </a:lnSpc>
              <a:buFont typeface="Arial"/>
              <a:buChar char="•"/>
            </a:pPr>
            <a:r>
              <a:rPr lang="en-US" sz="1950">
                <a:solidFill>
                  <a:srgbClr val="000000"/>
                </a:solidFill>
                <a:latin typeface="Calibri"/>
              </a:rPr>
              <a:t>Data suggests in an average football season, a lineman could be struck in the head 1000+ times.</a:t>
            </a:r>
            <a:endParaRPr/>
          </a:p>
          <a:p>
            <a:pPr lvl="1">
              <a:lnSpc>
                <a:spcPct val="100000"/>
              </a:lnSpc>
              <a:buFont typeface="Arial"/>
              <a:buChar char="•"/>
            </a:pPr>
            <a:r>
              <a:rPr lang="en-US" sz="1950">
                <a:solidFill>
                  <a:srgbClr val="000000"/>
                </a:solidFill>
                <a:latin typeface="Calibri"/>
              </a:rPr>
              <a:t>For a 10-year NFL player, that’s approx. 18,000 hits (H.S., College, NFL)…</a:t>
            </a:r>
            <a:endParaRPr/>
          </a:p>
          <a:p>
            <a:pPr>
              <a:lnSpc>
                <a:spcPct val="90000"/>
              </a:lnSpc>
              <a:buFont typeface="Arial"/>
              <a:buChar char="•"/>
            </a:pPr>
            <a:r>
              <a:rPr lang="en-US" sz="2400">
                <a:solidFill>
                  <a:srgbClr val="000000"/>
                </a:solidFill>
                <a:latin typeface="Calibri"/>
              </a:rPr>
              <a:t>Complex contributing factors</a:t>
            </a:r>
            <a:endParaRPr/>
          </a:p>
          <a:p>
            <a:pPr lvl="1">
              <a:lnSpc>
                <a:spcPct val="100000"/>
              </a:lnSpc>
              <a:buFont typeface="Arial"/>
              <a:buChar char="•"/>
            </a:pPr>
            <a:r>
              <a:rPr lang="en-US" sz="1600">
                <a:solidFill>
                  <a:srgbClr val="000000"/>
                </a:solidFill>
                <a:latin typeface="Calibri"/>
              </a:rPr>
              <a:t>Acceleration force not prime factor</a:t>
            </a:r>
            <a:endParaRPr/>
          </a:p>
          <a:p>
            <a:pPr lvl="1">
              <a:lnSpc>
                <a:spcPct val="100000"/>
              </a:lnSpc>
              <a:buFont typeface="Arial"/>
              <a:buChar char="•"/>
            </a:pPr>
            <a:r>
              <a:rPr lang="en-US" sz="1600">
                <a:solidFill>
                  <a:srgbClr val="000000"/>
                </a:solidFill>
                <a:latin typeface="Calibri"/>
              </a:rPr>
              <a:t>Force vector</a:t>
            </a:r>
            <a:endParaRPr/>
          </a:p>
          <a:p>
            <a:pPr lvl="1">
              <a:lnSpc>
                <a:spcPct val="100000"/>
              </a:lnSpc>
              <a:buFont typeface="Arial"/>
              <a:buChar char="•"/>
            </a:pPr>
            <a:r>
              <a:rPr lang="en-US" sz="1600">
                <a:solidFill>
                  <a:srgbClr val="000000"/>
                </a:solidFill>
                <a:latin typeface="Calibri"/>
              </a:rPr>
              <a:t>Surface struck</a:t>
            </a:r>
            <a:endParaRPr/>
          </a:p>
          <a:p>
            <a:pPr lvl="1">
              <a:lnSpc>
                <a:spcPct val="100000"/>
              </a:lnSpc>
              <a:buFont typeface="Arial"/>
              <a:buChar char="•"/>
            </a:pPr>
            <a:r>
              <a:rPr lang="en-US" sz="1600">
                <a:solidFill>
                  <a:srgbClr val="000000"/>
                </a:solidFill>
                <a:latin typeface="Calibri"/>
              </a:rPr>
              <a:t>Recent impact history (cumulative exposure)</a:t>
            </a:r>
            <a:endParaRPr/>
          </a:p>
          <a:p>
            <a:pPr lvl="1">
              <a:lnSpc>
                <a:spcPct val="100000"/>
              </a:lnSpc>
              <a:buFont typeface="Arial"/>
              <a:buChar char="•"/>
            </a:pPr>
            <a:r>
              <a:rPr lang="en-US" sz="1600">
                <a:solidFill>
                  <a:srgbClr val="000000"/>
                </a:solidFill>
                <a:latin typeface="Calibri"/>
              </a:rPr>
              <a:t>Career impact history?</a:t>
            </a:r>
            <a:endParaRPr/>
          </a:p>
          <a:p>
            <a:pPr>
              <a:lnSpc>
                <a:spcPct val="90000"/>
              </a:lnSpc>
            </a:pPr>
            <a:endParaRPr/>
          </a:p>
        </p:txBody>
      </p:sp>
      <p:pic>
        <p:nvPicPr>
          <p:cNvPr descr="" id="276" name="Picture 3"/>
          <p:cNvPicPr/>
          <p:nvPr/>
        </p:nvPicPr>
        <p:blipFill>
          <a:blip r:embed="rId1"/>
          <a:stretch>
            <a:fillRect/>
          </a:stretch>
        </p:blipFill>
        <p:spPr>
          <a:xfrm>
            <a:off x="8418960" y="4285440"/>
            <a:ext cx="3772440" cy="2572200"/>
          </a:xfrm>
          <a:prstGeom prst="rect">
            <a:avLst/>
          </a:prstGeom>
        </p:spPr>
      </p:pic>
      <p:sp>
        <p:nvSpPr>
          <p:cNvPr id="277" name="CustomShape 3"/>
          <p:cNvSpPr/>
          <p:nvPr/>
        </p:nvSpPr>
        <p:spPr>
          <a:xfrm>
            <a:off x="4877640" y="6211800"/>
            <a:ext cx="3540960" cy="819720"/>
          </a:xfrm>
          <a:prstGeom prst="rect">
            <a:avLst/>
          </a:prstGeom>
        </p:spPr>
        <p:txBody>
          <a:bodyPr bIns="45000" lIns="90000" rIns="90000" tIns="45000"/>
          <a:p>
            <a:pPr algn="r">
              <a:lnSpc>
                <a:spcPct val="100000"/>
              </a:lnSpc>
            </a:pPr>
            <a:r>
              <a:rPr lang="en-US" sz="1200">
                <a:solidFill>
                  <a:srgbClr val="000000"/>
                </a:solidFill>
                <a:latin typeface="Calibri"/>
              </a:rPr>
              <a:t>Dr. Kevin Guskiewicz, UNC</a:t>
            </a:r>
            <a:endParaRPr/>
          </a:p>
          <a:p>
            <a:pPr algn="r">
              <a:lnSpc>
                <a:spcPct val="100000"/>
              </a:lnSpc>
            </a:pPr>
            <a:r>
              <a:rPr lang="en-US" sz="1200">
                <a:solidFill>
                  <a:srgbClr val="000000"/>
                </a:solidFill>
                <a:latin typeface="Calibri"/>
              </a:rPr>
              <a:t>2011 MacArthur award recipient</a:t>
            </a:r>
            <a:endParaRPr/>
          </a:p>
          <a:p>
            <a:pPr algn="r">
              <a:lnSpc>
                <a:spcPct val="100000"/>
              </a:lnSpc>
            </a:pPr>
            <a:r>
              <a:rPr lang="en-US" sz="1200">
                <a:solidFill>
                  <a:srgbClr val="000000"/>
                </a:solidFill>
                <a:latin typeface="Calibri"/>
              </a:rPr>
              <a:t>(was trainer for Pittsburgh Steelers in early 1990s)</a:t>
            </a:r>
            <a:endParaRPr/>
          </a:p>
        </p:txBody>
      </p:sp>
      <p:sp>
        <p:nvSpPr>
          <p:cNvPr id="278" name="CustomShape 4"/>
          <p:cNvSpPr/>
          <p:nvPr/>
        </p:nvSpPr>
        <p:spPr>
          <a:xfrm>
            <a:off x="0" y="6534720"/>
            <a:ext cx="4114440" cy="272880"/>
          </a:xfrm>
          <a:prstGeom prst="rect">
            <a:avLst/>
          </a:prstGeom>
        </p:spPr>
        <p:txBody>
          <a:bodyPr bIns="45000" lIns="90000" rIns="90000" tIns="45000"/>
          <a:p>
            <a:pPr>
              <a:lnSpc>
                <a:spcPct val="100000"/>
              </a:lnSpc>
            </a:pPr>
            <a:r>
              <a:rPr lang="en-US" sz="1200">
                <a:solidFill>
                  <a:srgbClr val="000000"/>
                </a:solidFill>
                <a:latin typeface="Arial"/>
              </a:rPr>
              <a:t>Guskiewicz &amp; Mihalik., 2011 </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Cells of the Nervous System</a:t>
            </a:r>
            <a:endParaRPr/>
          </a:p>
        </p:txBody>
      </p:sp>
      <p:sp>
        <p:nvSpPr>
          <p:cNvPr id="201" name="TextShape 2"/>
          <p:cNvSpPr txBox="1"/>
          <p:nvPr/>
        </p:nvSpPr>
        <p:spPr>
          <a:xfrm>
            <a:off x="838080" y="1825560"/>
            <a:ext cx="5181120" cy="4350960"/>
          </a:xfrm>
          <a:prstGeom prst="rect">
            <a:avLst/>
          </a:prstGeom>
        </p:spPr>
        <p:txBody>
          <a:bodyPr/>
          <a:p>
            <a:pPr>
              <a:lnSpc>
                <a:spcPct val="90000"/>
              </a:lnSpc>
              <a:buFont typeface="Arial"/>
              <a:buChar char="•"/>
            </a:pPr>
            <a:r>
              <a:rPr lang="en-US" sz="2800" u="sng">
                <a:solidFill>
                  <a:srgbClr val="000000"/>
                </a:solidFill>
                <a:latin typeface="Calibri"/>
              </a:rPr>
              <a:t>Glial Cells</a:t>
            </a:r>
            <a:r>
              <a:rPr lang="en-US" sz="2800">
                <a:solidFill>
                  <a:srgbClr val="000000"/>
                </a:solidFill>
                <a:latin typeface="Calibri"/>
              </a:rPr>
              <a:t> = Several Types:</a:t>
            </a:r>
            <a:endParaRPr/>
          </a:p>
          <a:p>
            <a:pPr>
              <a:lnSpc>
                <a:spcPct val="100000"/>
              </a:lnSpc>
            </a:pPr>
            <a:r>
              <a:rPr lang="en-US" sz="2800">
                <a:solidFill>
                  <a:srgbClr val="000000"/>
                </a:solidFill>
                <a:latin typeface="Calibri"/>
              </a:rPr>
              <a:t>	</a:t>
            </a:r>
            <a:r>
              <a:rPr lang="en-US" sz="2800">
                <a:solidFill>
                  <a:srgbClr val="000000"/>
                </a:solidFill>
                <a:latin typeface="Calibri"/>
              </a:rPr>
              <a:t>1. </a:t>
            </a:r>
            <a:r>
              <a:rPr lang="en-US" sz="2800" u="sng">
                <a:solidFill>
                  <a:srgbClr val="000000"/>
                </a:solidFill>
                <a:latin typeface="Calibri"/>
              </a:rPr>
              <a:t>Astrocytes</a:t>
            </a:r>
            <a:r>
              <a:rPr lang="en-US" sz="2800">
                <a:solidFill>
                  <a:srgbClr val="000000"/>
                </a:solidFill>
                <a:latin typeface="Calibri"/>
              </a:rPr>
              <a:t> = most abundant type, anchor neurons to blood supply.</a:t>
            </a:r>
            <a:endParaRPr/>
          </a:p>
          <a:p>
            <a:pPr>
              <a:lnSpc>
                <a:spcPct val="100000"/>
              </a:lnSpc>
            </a:pPr>
            <a:r>
              <a:rPr lang="en-US" sz="2800">
                <a:solidFill>
                  <a:srgbClr val="000000"/>
                </a:solidFill>
                <a:latin typeface="Calibri"/>
              </a:rPr>
              <a:t>	</a:t>
            </a:r>
            <a:r>
              <a:rPr lang="en-US" sz="2800">
                <a:solidFill>
                  <a:srgbClr val="000000"/>
                </a:solidFill>
                <a:latin typeface="Calibri"/>
              </a:rPr>
              <a:t>- Regulate external chemical environment by clearing neurotransmitters from the synaptic space</a:t>
            </a:r>
            <a:endParaRPr/>
          </a:p>
          <a:p>
            <a:pPr>
              <a:lnSpc>
                <a:spcPct val="100000"/>
              </a:lnSpc>
            </a:pPr>
            <a:r>
              <a:rPr lang="en-US" sz="2800">
                <a:solidFill>
                  <a:srgbClr val="000000"/>
                </a:solidFill>
                <a:latin typeface="Calibri"/>
              </a:rPr>
              <a:t>	</a:t>
            </a:r>
            <a:r>
              <a:rPr lang="en-US" sz="2800">
                <a:solidFill>
                  <a:srgbClr val="000000"/>
                </a:solidFill>
                <a:latin typeface="Calibri"/>
              </a:rPr>
              <a:t>- Part of the blood-brain barrier (BBB) </a:t>
            </a:r>
            <a:endParaRPr/>
          </a:p>
          <a:p>
            <a:pPr>
              <a:lnSpc>
                <a:spcPct val="100000"/>
              </a:lnSpc>
            </a:pPr>
            <a:r>
              <a:rPr lang="en-US" sz="2800">
                <a:solidFill>
                  <a:srgbClr val="000000"/>
                </a:solidFill>
                <a:latin typeface="Calibri"/>
              </a:rPr>
              <a:t>	</a:t>
            </a:r>
            <a:r>
              <a:rPr lang="en-US" sz="2800">
                <a:solidFill>
                  <a:srgbClr val="000000"/>
                </a:solidFill>
                <a:latin typeface="Calibri"/>
              </a:rPr>
              <a:t>2. </a:t>
            </a:r>
            <a:r>
              <a:rPr lang="en-US" sz="2800" u="sng">
                <a:solidFill>
                  <a:srgbClr val="000000"/>
                </a:solidFill>
                <a:latin typeface="Calibri"/>
              </a:rPr>
              <a:t>Oligodendrocytes</a:t>
            </a:r>
            <a:r>
              <a:rPr lang="en-US" sz="2800">
                <a:solidFill>
                  <a:srgbClr val="000000"/>
                </a:solidFill>
                <a:latin typeface="Calibri"/>
              </a:rPr>
              <a:t> = cells that surround axons in the CNS</a:t>
            </a:r>
            <a:endParaRPr/>
          </a:p>
          <a:p>
            <a:pPr>
              <a:lnSpc>
                <a:spcPct val="100000"/>
              </a:lnSpc>
            </a:pPr>
            <a:r>
              <a:rPr lang="en-US" sz="2800">
                <a:solidFill>
                  <a:srgbClr val="000000"/>
                </a:solidFill>
                <a:latin typeface="Calibri"/>
              </a:rPr>
              <a:t>	</a:t>
            </a:r>
            <a:r>
              <a:rPr lang="en-US" sz="2800">
                <a:solidFill>
                  <a:srgbClr val="000000"/>
                </a:solidFill>
                <a:latin typeface="Calibri"/>
              </a:rPr>
              <a:t>- provide myelin sheath for CNS axons</a:t>
            </a:r>
            <a:endParaRPr/>
          </a:p>
          <a:p>
            <a:pPr>
              <a:lnSpc>
                <a:spcPct val="100000"/>
              </a:lnSpc>
            </a:pPr>
            <a:r>
              <a:rPr lang="en-US" sz="2800">
                <a:solidFill>
                  <a:srgbClr val="000000"/>
                </a:solidFill>
                <a:latin typeface="Calibri"/>
              </a:rPr>
              <a:t>	</a:t>
            </a:r>
            <a:r>
              <a:rPr lang="en-US" sz="2800">
                <a:solidFill>
                  <a:srgbClr val="000000"/>
                </a:solidFill>
                <a:latin typeface="Calibri"/>
              </a:rPr>
              <a:t>3. </a:t>
            </a:r>
            <a:r>
              <a:rPr lang="en-US" sz="2800" u="sng">
                <a:solidFill>
                  <a:srgbClr val="000000"/>
                </a:solidFill>
                <a:latin typeface="Calibri"/>
              </a:rPr>
              <a:t>Schwann cells </a:t>
            </a:r>
            <a:r>
              <a:rPr lang="en-US" sz="2800">
                <a:solidFill>
                  <a:srgbClr val="000000"/>
                </a:solidFill>
                <a:latin typeface="Calibri"/>
              </a:rPr>
              <a:t>= cells that surround axons in the PNS</a:t>
            </a:r>
            <a:endParaRPr/>
          </a:p>
          <a:p>
            <a:pPr>
              <a:lnSpc>
                <a:spcPct val="100000"/>
              </a:lnSpc>
            </a:pPr>
            <a:r>
              <a:rPr lang="en-US" sz="2800">
                <a:solidFill>
                  <a:srgbClr val="000000"/>
                </a:solidFill>
                <a:latin typeface="Calibri"/>
              </a:rPr>
              <a:t>	</a:t>
            </a:r>
            <a:r>
              <a:rPr lang="en-US" sz="2800">
                <a:solidFill>
                  <a:srgbClr val="000000"/>
                </a:solidFill>
                <a:latin typeface="Calibri"/>
              </a:rPr>
              <a:t>- provide myelin sheath for PNS axons  </a:t>
            </a:r>
            <a:endParaRPr/>
          </a:p>
          <a:p>
            <a:pPr>
              <a:lnSpc>
                <a:spcPct val="90000"/>
              </a:lnSpc>
            </a:pPr>
            <a:endParaRPr/>
          </a:p>
        </p:txBody>
      </p:sp>
      <p:pic>
        <p:nvPicPr>
          <p:cNvPr descr="" id="202" name="Content Placeholder 4"/>
          <p:cNvPicPr/>
          <p:nvPr/>
        </p:nvPicPr>
        <p:blipFill>
          <a:blip r:embed="rId1"/>
          <a:stretch>
            <a:fillRect/>
          </a:stretch>
        </p:blipFill>
        <p:spPr>
          <a:xfrm>
            <a:off x="6312960" y="1936080"/>
            <a:ext cx="5120640" cy="3814920"/>
          </a:xfrm>
          <a:prstGeom prst="rect">
            <a:avLst/>
          </a:prstGeom>
        </p:spPr>
      </p:pic>
      <p:sp>
        <p:nvSpPr>
          <p:cNvPr id="203" name="CustomShape 3"/>
          <p:cNvSpPr/>
          <p:nvPr/>
        </p:nvSpPr>
        <p:spPr>
          <a:xfrm>
            <a:off x="6312960" y="5751000"/>
            <a:ext cx="5120640" cy="395280"/>
          </a:xfrm>
          <a:prstGeom prst="rect">
            <a:avLst/>
          </a:prstGeom>
        </p:spPr>
        <p:txBody>
          <a:bodyPr bIns="45000" lIns="90000" rIns="90000" tIns="45000"/>
          <a:p>
            <a:pPr algn="ctr">
              <a:lnSpc>
                <a:spcPct val="100000"/>
              </a:lnSpc>
            </a:pPr>
            <a:r>
              <a:rPr lang="en-US" sz="2000">
                <a:solidFill>
                  <a:srgbClr val="000000"/>
                </a:solidFill>
                <a:latin typeface="Calibri"/>
              </a:rPr>
              <a:t>GFAP stain showing astrocytes </a:t>
            </a:r>
            <a:endParaRPr/>
          </a:p>
        </p:txBody>
      </p:sp>
      <p:sp>
        <p:nvSpPr>
          <p:cNvPr id="204" name="CustomShape 4"/>
          <p:cNvSpPr/>
          <p:nvPr/>
        </p:nvSpPr>
        <p:spPr>
          <a:xfrm>
            <a:off x="0" y="6581160"/>
            <a:ext cx="1301040" cy="454680"/>
          </a:xfrm>
          <a:prstGeom prst="rect">
            <a:avLst/>
          </a:prstGeom>
        </p:spPr>
        <p:txBody>
          <a:bodyPr bIns="45000" lIns="90000" rIns="90000" tIns="45000"/>
          <a:p>
            <a:pPr algn="ctr">
              <a:lnSpc>
                <a:spcPct val="100000"/>
              </a:lnSpc>
            </a:pPr>
            <a:r>
              <a:rPr lang="en-US" sz="1200">
                <a:solidFill>
                  <a:srgbClr val="000000"/>
                </a:solidFill>
                <a:latin typeface="Calibri"/>
              </a:rPr>
              <a:t>www.abcam.com</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The Human Brain</a:t>
            </a:r>
            <a:endParaRPr/>
          </a:p>
        </p:txBody>
      </p:sp>
      <p:pic>
        <p:nvPicPr>
          <p:cNvPr descr="" id="206" name="Picture 8"/>
          <p:cNvPicPr/>
          <p:nvPr/>
        </p:nvPicPr>
        <p:blipFill>
          <a:blip r:embed="rId1"/>
          <a:stretch>
            <a:fillRect/>
          </a:stretch>
        </p:blipFill>
        <p:spPr>
          <a:xfrm>
            <a:off x="0" y="1690560"/>
            <a:ext cx="5486040" cy="4103640"/>
          </a:xfrm>
          <a:prstGeom prst="rect">
            <a:avLst/>
          </a:prstGeom>
        </p:spPr>
      </p:pic>
      <p:sp>
        <p:nvSpPr>
          <p:cNvPr id="207" name="CustomShape 2"/>
          <p:cNvSpPr/>
          <p:nvPr/>
        </p:nvSpPr>
        <p:spPr>
          <a:xfrm>
            <a:off x="6063120" y="1701000"/>
            <a:ext cx="6128640" cy="3930120"/>
          </a:xfrm>
          <a:prstGeom prst="rect">
            <a:avLst/>
          </a:prstGeom>
          <a:solidFill>
            <a:srgbClr val="000000"/>
          </a:solidFill>
        </p:spPr>
        <p:txBody>
          <a:bodyPr bIns="45000" lIns="90000" rIns="90000" tIns="45000"/>
          <a:p>
            <a:pPr>
              <a:lnSpc>
                <a:spcPct val="100000"/>
              </a:lnSpc>
            </a:pPr>
            <a:r>
              <a:rPr b="1" lang="en-US" u="sng">
                <a:solidFill>
                  <a:srgbClr val="ffffff"/>
                </a:solidFill>
                <a:latin typeface="Calibri"/>
              </a:rPr>
              <a:t>Brain Lobe Functions</a:t>
            </a:r>
            <a:r>
              <a:rPr b="1" lang="en-US">
                <a:solidFill>
                  <a:srgbClr val="ffffff"/>
                </a:solidFill>
                <a:latin typeface="Calibri"/>
              </a:rPr>
              <a:t>:</a:t>
            </a:r>
            <a:endParaRPr/>
          </a:p>
          <a:p>
            <a:pPr>
              <a:lnSpc>
                <a:spcPct val="100000"/>
              </a:lnSpc>
            </a:pPr>
            <a:endParaRPr/>
          </a:p>
          <a:p>
            <a:pPr>
              <a:lnSpc>
                <a:spcPct val="100000"/>
              </a:lnSpc>
            </a:pPr>
            <a:r>
              <a:rPr b="1" lang="en-US">
                <a:solidFill>
                  <a:srgbClr val="ffff00"/>
                </a:solidFill>
                <a:latin typeface="Calibri"/>
              </a:rPr>
              <a:t>Frontal Lobe </a:t>
            </a:r>
            <a:r>
              <a:rPr lang="en-US">
                <a:solidFill>
                  <a:srgbClr val="ffffff"/>
                </a:solidFill>
                <a:latin typeface="Calibri"/>
              </a:rPr>
              <a:t>= personality, planning, speech, motor commands</a:t>
            </a:r>
            <a:endParaRPr/>
          </a:p>
          <a:p>
            <a:pPr>
              <a:lnSpc>
                <a:spcPct val="100000"/>
              </a:lnSpc>
            </a:pPr>
            <a:endParaRPr/>
          </a:p>
          <a:p>
            <a:pPr>
              <a:lnSpc>
                <a:spcPct val="100000"/>
              </a:lnSpc>
            </a:pPr>
            <a:r>
              <a:rPr b="1" lang="en-US">
                <a:solidFill>
                  <a:srgbClr val="00b0f0"/>
                </a:solidFill>
                <a:latin typeface="Calibri"/>
              </a:rPr>
              <a:t>Parietal Lobe </a:t>
            </a:r>
            <a:r>
              <a:rPr lang="en-US">
                <a:solidFill>
                  <a:srgbClr val="ffffff"/>
                </a:solidFill>
                <a:latin typeface="Calibri"/>
              </a:rPr>
              <a:t>= attention, perception of touch, taste, reading</a:t>
            </a:r>
            <a:endParaRPr/>
          </a:p>
          <a:p>
            <a:pPr>
              <a:lnSpc>
                <a:spcPct val="100000"/>
              </a:lnSpc>
            </a:pPr>
            <a:endParaRPr/>
          </a:p>
          <a:p>
            <a:pPr>
              <a:lnSpc>
                <a:spcPct val="100000"/>
              </a:lnSpc>
            </a:pPr>
            <a:r>
              <a:rPr b="1" lang="en-US">
                <a:solidFill>
                  <a:srgbClr val="49f40c"/>
                </a:solidFill>
                <a:latin typeface="Calibri"/>
              </a:rPr>
              <a:t>Occipital Lobe </a:t>
            </a:r>
            <a:r>
              <a:rPr lang="en-US">
                <a:solidFill>
                  <a:srgbClr val="ffffff"/>
                </a:solidFill>
                <a:latin typeface="Calibri"/>
              </a:rPr>
              <a:t>= Visual Analysis</a:t>
            </a:r>
            <a:endParaRPr/>
          </a:p>
          <a:p>
            <a:pPr>
              <a:lnSpc>
                <a:spcPct val="100000"/>
              </a:lnSpc>
            </a:pPr>
            <a:endParaRPr/>
          </a:p>
          <a:p>
            <a:pPr>
              <a:lnSpc>
                <a:spcPct val="100000"/>
              </a:lnSpc>
            </a:pPr>
            <a:r>
              <a:rPr b="1" lang="en-US">
                <a:solidFill>
                  <a:srgbClr val="ff0000"/>
                </a:solidFill>
                <a:latin typeface="Calibri"/>
              </a:rPr>
              <a:t>Temporal Lobe </a:t>
            </a:r>
            <a:r>
              <a:rPr lang="en-US">
                <a:solidFill>
                  <a:srgbClr val="ffffff"/>
                </a:solidFill>
                <a:latin typeface="Calibri"/>
              </a:rPr>
              <a:t>= recognition, hearing, smell</a:t>
            </a:r>
            <a:endParaRPr/>
          </a:p>
          <a:p>
            <a:pPr>
              <a:lnSpc>
                <a:spcPct val="100000"/>
              </a:lnSpc>
            </a:pPr>
            <a:endParaRPr/>
          </a:p>
          <a:p>
            <a:pPr>
              <a:lnSpc>
                <a:spcPct val="100000"/>
              </a:lnSpc>
            </a:pPr>
            <a:r>
              <a:rPr b="1" lang="en-US">
                <a:solidFill>
                  <a:srgbClr val="ffffff"/>
                </a:solidFill>
                <a:latin typeface="Calibri"/>
              </a:rPr>
              <a:t>Limbic Lobe </a:t>
            </a:r>
            <a:r>
              <a:rPr lang="en-US">
                <a:solidFill>
                  <a:srgbClr val="ffffff"/>
                </a:solidFill>
                <a:latin typeface="Calibri"/>
              </a:rPr>
              <a:t>= emotional behavior, learning, memory, regulation of autonomic nervous system   </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8" name="TextShape 1"/>
          <p:cNvSpPr txBox="1"/>
          <p:nvPr/>
        </p:nvSpPr>
        <p:spPr>
          <a:xfrm>
            <a:off x="1204920" y="815760"/>
            <a:ext cx="5576760" cy="1142640"/>
          </a:xfrm>
          <a:prstGeom prst="rect">
            <a:avLst/>
          </a:prstGeom>
        </p:spPr>
        <p:txBody>
          <a:bodyPr anchor="ctr"/>
          <a:p>
            <a:pPr>
              <a:lnSpc>
                <a:spcPct val="90000"/>
              </a:lnSpc>
            </a:pPr>
            <a:r>
              <a:rPr lang="en-US" sz="4400">
                <a:solidFill>
                  <a:srgbClr val="000000"/>
                </a:solidFill>
                <a:latin typeface="Calibri Light"/>
              </a:rPr>
              <a:t>What is a Concussion?</a:t>
            </a:r>
            <a:endParaRPr/>
          </a:p>
        </p:txBody>
      </p:sp>
      <p:sp>
        <p:nvSpPr>
          <p:cNvPr id="209" name="CustomShape 2"/>
          <p:cNvSpPr/>
          <p:nvPr/>
        </p:nvSpPr>
        <p:spPr>
          <a:xfrm>
            <a:off x="2018520" y="2203560"/>
            <a:ext cx="3499200" cy="2284920"/>
          </a:xfrm>
          <a:prstGeom prst="rect">
            <a:avLst/>
          </a:prstGeom>
        </p:spPr>
        <p:txBody>
          <a:bodyPr bIns="45000" lIns="90000" rIns="90000" tIns="45000"/>
          <a:p>
            <a:pPr algn="ctr">
              <a:lnSpc>
                <a:spcPct val="100000"/>
              </a:lnSpc>
            </a:pPr>
            <a:r>
              <a:rPr lang="en-US" sz="2400">
                <a:solidFill>
                  <a:srgbClr val="000000"/>
                </a:solidFill>
                <a:latin typeface="Arial"/>
              </a:rPr>
              <a:t>It is what results when someone does EXACTLY what you say:</a:t>
            </a:r>
            <a:endParaRPr/>
          </a:p>
          <a:p>
            <a:pPr algn="ctr">
              <a:lnSpc>
                <a:spcPct val="100000"/>
              </a:lnSpc>
            </a:pPr>
            <a:endParaRPr/>
          </a:p>
          <a:p>
            <a:pPr algn="ctr">
              <a:lnSpc>
                <a:spcPct val="100000"/>
              </a:lnSpc>
            </a:pPr>
            <a:r>
              <a:rPr i="1" lang="en-US" sz="2400">
                <a:solidFill>
                  <a:srgbClr val="000000"/>
                </a:solidFill>
                <a:latin typeface="Arial"/>
              </a:rPr>
              <a:t>“</a:t>
            </a:r>
            <a:r>
              <a:rPr i="1" lang="en-US" sz="2400">
                <a:solidFill>
                  <a:srgbClr val="000000"/>
                </a:solidFill>
                <a:latin typeface="Arial"/>
              </a:rPr>
              <a:t>When I nod my head, you hit it.”</a:t>
            </a:r>
            <a:endParaRPr/>
          </a:p>
        </p:txBody>
      </p:sp>
      <p:pic>
        <p:nvPicPr>
          <p:cNvPr descr="" id="210" name="Content Placeholder 13"/>
          <p:cNvPicPr/>
          <p:nvPr/>
        </p:nvPicPr>
        <p:blipFill>
          <a:blip r:embed="rId1"/>
          <a:stretch>
            <a:fillRect/>
          </a:stretch>
        </p:blipFill>
        <p:spPr>
          <a:xfrm>
            <a:off x="6782040" y="815760"/>
            <a:ext cx="5306760" cy="582624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1"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Defining A Concussion</a:t>
            </a:r>
            <a:endParaRPr/>
          </a:p>
        </p:txBody>
      </p:sp>
      <p:sp>
        <p:nvSpPr>
          <p:cNvPr id="212" name="TextShape 2"/>
          <p:cNvSpPr txBox="1"/>
          <p:nvPr/>
        </p:nvSpPr>
        <p:spPr>
          <a:xfrm>
            <a:off x="838080" y="1825560"/>
            <a:ext cx="10515240" cy="4350960"/>
          </a:xfrm>
          <a:prstGeom prst="rect">
            <a:avLst/>
          </a:prstGeom>
        </p:spPr>
        <p:txBody>
          <a:bodyPr/>
          <a:p>
            <a:pPr>
              <a:lnSpc>
                <a:spcPct val="100000"/>
              </a:lnSpc>
            </a:pPr>
            <a:r>
              <a:rPr lang="en-US" sz="2800">
                <a:solidFill>
                  <a:srgbClr val="000000"/>
                </a:solidFill>
                <a:latin typeface="Calibri"/>
              </a:rPr>
              <a:t>	</a:t>
            </a:r>
            <a:r>
              <a:rPr lang="en-US" sz="2800">
                <a:solidFill>
                  <a:srgbClr val="000000"/>
                </a:solidFill>
                <a:latin typeface="Calibri"/>
              </a:rPr>
              <a:t>“</a:t>
            </a:r>
            <a:r>
              <a:rPr lang="en-US" sz="2800">
                <a:solidFill>
                  <a:srgbClr val="000000"/>
                </a:solidFill>
                <a:latin typeface="Calibri"/>
              </a:rPr>
              <a:t>A concussion (or mild traumatic brain injury) is a complex pathophysiological process affecting the brain, induced by traumatic biomechanical forces secondary to direct or indirect forces to the head.  Disturbance of brain function is related to neurometabolic dysfunction, rather than structural brain injury, and is typically associated with normal structural imaging findings (CT Scan, MRI).  Concussion may or may not involve a loss of consciousness.  Concussion results in a constellation of physical, cognitive, emotional, and sleep related symptoms.  Recovery is a sequential process and symptoms may last from several minutes to days, weeks, months, or even longer in some cases.”</a:t>
            </a:r>
            <a:endParaRPr/>
          </a:p>
          <a:p>
            <a:pPr>
              <a:lnSpc>
                <a:spcPct val="100000"/>
              </a:lnSpc>
            </a:pPr>
            <a:endParaRPr/>
          </a:p>
        </p:txBody>
      </p:sp>
      <p:sp>
        <p:nvSpPr>
          <p:cNvPr id="213" name="CustomShape 3"/>
          <p:cNvSpPr/>
          <p:nvPr/>
        </p:nvSpPr>
        <p:spPr>
          <a:xfrm>
            <a:off x="0" y="6581160"/>
            <a:ext cx="8229240" cy="272880"/>
          </a:xfrm>
          <a:prstGeom prst="rect">
            <a:avLst/>
          </a:prstGeom>
        </p:spPr>
        <p:txBody>
          <a:bodyPr bIns="45000" lIns="90000" rIns="90000" tIns="45000"/>
          <a:p>
            <a:pPr>
              <a:lnSpc>
                <a:spcPct val="100000"/>
              </a:lnSpc>
            </a:pPr>
            <a:r>
              <a:rPr lang="en-US" sz="1200">
                <a:solidFill>
                  <a:srgbClr val="000000"/>
                </a:solidFill>
                <a:latin typeface="Calibri"/>
              </a:rPr>
              <a:t>CDC Physicians Toolkit; Collins et al., 2006</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4"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Defining A Concussion</a:t>
            </a:r>
            <a:endParaRPr/>
          </a:p>
        </p:txBody>
      </p:sp>
      <p:sp>
        <p:nvSpPr>
          <p:cNvPr id="215" name="TextShape 2"/>
          <p:cNvSpPr txBox="1"/>
          <p:nvPr/>
        </p:nvSpPr>
        <p:spPr>
          <a:xfrm>
            <a:off x="838080" y="1825560"/>
            <a:ext cx="10515240" cy="4350960"/>
          </a:xfrm>
          <a:prstGeom prst="rect">
            <a:avLst/>
          </a:prstGeom>
        </p:spPr>
        <p:txBody>
          <a:bodyPr/>
          <a:p>
            <a:pPr>
              <a:lnSpc>
                <a:spcPct val="100000"/>
              </a:lnSpc>
            </a:pPr>
            <a:r>
              <a:rPr lang="en-US" sz="2800">
                <a:solidFill>
                  <a:srgbClr val="000000"/>
                </a:solidFill>
                <a:latin typeface="Calibri"/>
              </a:rPr>
              <a:t>	</a:t>
            </a:r>
            <a:endParaRPr/>
          </a:p>
        </p:txBody>
      </p:sp>
      <p:sp>
        <p:nvSpPr>
          <p:cNvPr id="216" name="CustomShape 3"/>
          <p:cNvSpPr/>
          <p:nvPr/>
        </p:nvSpPr>
        <p:spPr>
          <a:xfrm>
            <a:off x="2304720" y="2021400"/>
            <a:ext cx="7285320" cy="1187640"/>
          </a:xfrm>
          <a:prstGeom prst="rect">
            <a:avLst/>
          </a:prstGeom>
        </p:spPr>
        <p:txBody>
          <a:bodyPr bIns="45000" lIns="90000" rIns="90000" tIns="45000"/>
          <a:p>
            <a:pPr algn="ctr">
              <a:lnSpc>
                <a:spcPct val="100000"/>
              </a:lnSpc>
            </a:pPr>
            <a:r>
              <a:rPr lang="en-US" sz="3600">
                <a:solidFill>
                  <a:srgbClr val="000000"/>
                </a:solidFill>
                <a:latin typeface="Arial"/>
              </a:rPr>
              <a:t>So – did that 100-word definition help you understand concussions?</a:t>
            </a:r>
            <a:endParaRPr/>
          </a:p>
        </p:txBody>
      </p:sp>
      <p:pic>
        <p:nvPicPr>
          <p:cNvPr descr="" id="217" name="Picture 3"/>
          <p:cNvPicPr/>
          <p:nvPr/>
        </p:nvPicPr>
        <p:blipFill>
          <a:blip r:embed="rId1"/>
          <a:stretch>
            <a:fillRect/>
          </a:stretch>
        </p:blipFill>
        <p:spPr>
          <a:xfrm>
            <a:off x="4644720" y="3608280"/>
            <a:ext cx="2605680" cy="3249360"/>
          </a:xfrm>
          <a:prstGeom prst="rect">
            <a:avLst/>
          </a:prstGeom>
        </p:spPr>
      </p:pic>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838080" y="365040"/>
            <a:ext cx="10515240" cy="1325160"/>
          </a:xfrm>
          <a:prstGeom prst="rect">
            <a:avLst/>
          </a:prstGeom>
        </p:spPr>
        <p:txBody>
          <a:bodyPr anchor="ctr"/>
          <a:p>
            <a:pPr algn="ctr">
              <a:lnSpc>
                <a:spcPct val="100000"/>
              </a:lnSpc>
            </a:pPr>
            <a:r>
              <a:rPr lang="en-US" sz="4400">
                <a:solidFill>
                  <a:srgbClr val="000000"/>
                </a:solidFill>
                <a:latin typeface="Calibri Light"/>
              </a:rPr>
              <a:t>Concussion Pathophysiology</a:t>
            </a:r>
            <a:endParaRPr/>
          </a:p>
        </p:txBody>
      </p:sp>
      <p:sp>
        <p:nvSpPr>
          <p:cNvPr id="219" name="TextShape 2"/>
          <p:cNvSpPr txBox="1"/>
          <p:nvPr/>
        </p:nvSpPr>
        <p:spPr>
          <a:xfrm>
            <a:off x="0" y="1571400"/>
            <a:ext cx="5271840" cy="4297320"/>
          </a:xfrm>
          <a:prstGeom prst="rect">
            <a:avLst/>
          </a:prstGeom>
        </p:spPr>
        <p:txBody>
          <a:bodyPr/>
          <a:p>
            <a:pPr>
              <a:lnSpc>
                <a:spcPct val="80000"/>
              </a:lnSpc>
              <a:buFont typeface="Arial"/>
              <a:buChar char="•"/>
            </a:pPr>
            <a:r>
              <a:rPr lang="en-US" sz="2400" u="sng">
                <a:solidFill>
                  <a:srgbClr val="000000"/>
                </a:solidFill>
                <a:latin typeface="Calibri"/>
              </a:rPr>
              <a:t>Primary Injury</a:t>
            </a:r>
            <a:r>
              <a:rPr lang="en-US" sz="2400">
                <a:solidFill>
                  <a:srgbClr val="000000"/>
                </a:solidFill>
                <a:latin typeface="Calibri"/>
              </a:rPr>
              <a:t> – Results from mechanical forces acting on the brain</a:t>
            </a:r>
            <a:endParaRPr/>
          </a:p>
          <a:p>
            <a:pPr>
              <a:lnSpc>
                <a:spcPct val="80000"/>
              </a:lnSpc>
              <a:buFont typeface="Arial"/>
              <a:buChar char="•"/>
            </a:pPr>
            <a:r>
              <a:rPr lang="en-US" sz="2400" u="sng">
                <a:solidFill>
                  <a:srgbClr val="000000"/>
                </a:solidFill>
                <a:latin typeface="Calibri"/>
              </a:rPr>
              <a:t>Secondary Injury</a:t>
            </a:r>
            <a:r>
              <a:rPr lang="en-US" sz="2400">
                <a:solidFill>
                  <a:srgbClr val="000000"/>
                </a:solidFill>
                <a:latin typeface="Calibri"/>
              </a:rPr>
              <a:t> – Resulting bio-molecular and physiological changes that follow</a:t>
            </a:r>
            <a:endParaRPr/>
          </a:p>
          <a:p>
            <a:pPr>
              <a:lnSpc>
                <a:spcPct val="80000"/>
              </a:lnSpc>
            </a:pPr>
            <a:r>
              <a:rPr lang="en-US" sz="2400">
                <a:solidFill>
                  <a:srgbClr val="000000"/>
                </a:solidFill>
                <a:latin typeface="Calibri"/>
              </a:rPr>
              <a:t>	</a:t>
            </a:r>
            <a:r>
              <a:rPr lang="en-US" sz="2400">
                <a:solidFill>
                  <a:srgbClr val="000000"/>
                </a:solidFill>
                <a:latin typeface="Calibri"/>
              </a:rPr>
              <a:t>- Widespread destruction of neurons, axons, and glial cells is dependent upon proximity and/or connectivity of affected tissues relative to primary injury site(s)</a:t>
            </a:r>
            <a:endParaRPr/>
          </a:p>
          <a:p>
            <a:pPr>
              <a:lnSpc>
                <a:spcPct val="100000"/>
              </a:lnSpc>
            </a:pPr>
            <a:endParaRPr/>
          </a:p>
        </p:txBody>
      </p:sp>
      <p:pic>
        <p:nvPicPr>
          <p:cNvPr descr="" id="220" name="Picture 4"/>
          <p:cNvPicPr/>
          <p:nvPr/>
        </p:nvPicPr>
        <p:blipFill>
          <a:blip r:embed="rId1"/>
          <a:stretch>
            <a:fillRect/>
          </a:stretch>
        </p:blipFill>
        <p:spPr>
          <a:xfrm>
            <a:off x="5221800" y="1609200"/>
            <a:ext cx="6969960" cy="434664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1981080" y="76320"/>
            <a:ext cx="8229240" cy="1142640"/>
          </a:xfrm>
          <a:prstGeom prst="rect">
            <a:avLst/>
          </a:prstGeom>
        </p:spPr>
        <p:txBody>
          <a:bodyPr anchor="ctr"/>
          <a:p>
            <a:pPr>
              <a:lnSpc>
                <a:spcPct val="90000"/>
              </a:lnSpc>
            </a:pPr>
            <a:r>
              <a:rPr lang="en-US" sz="4400">
                <a:solidFill>
                  <a:srgbClr val="000000"/>
                </a:solidFill>
                <a:latin typeface="Calibri Light"/>
              </a:rPr>
              <a:t>Neurometabolic Cascade of Concussion</a:t>
            </a:r>
            <a:endParaRPr/>
          </a:p>
        </p:txBody>
      </p:sp>
      <p:pic>
        <p:nvPicPr>
          <p:cNvPr descr="" id="222" name="Content Placeholder 3"/>
          <p:cNvPicPr/>
          <p:nvPr/>
        </p:nvPicPr>
        <p:blipFill>
          <a:blip r:embed="rId1"/>
          <a:stretch>
            <a:fillRect/>
          </a:stretch>
        </p:blipFill>
        <p:spPr>
          <a:xfrm>
            <a:off x="2057400" y="1030320"/>
            <a:ext cx="8076960" cy="5585400"/>
          </a:xfrm>
          <a:prstGeom prst="rect">
            <a:avLst/>
          </a:prstGeom>
        </p:spPr>
      </p:pic>
      <p:sp>
        <p:nvSpPr>
          <p:cNvPr id="223" name="CustomShape 2"/>
          <p:cNvSpPr/>
          <p:nvPr/>
        </p:nvSpPr>
        <p:spPr>
          <a:xfrm>
            <a:off x="0" y="6621120"/>
            <a:ext cx="8534160" cy="272880"/>
          </a:xfrm>
          <a:prstGeom prst="rect">
            <a:avLst/>
          </a:prstGeom>
        </p:spPr>
        <p:txBody>
          <a:bodyPr bIns="45000" lIns="90000" rIns="90000" tIns="45000"/>
          <a:p>
            <a:pPr>
              <a:lnSpc>
                <a:spcPct val="100000"/>
              </a:lnSpc>
            </a:pPr>
            <a:r>
              <a:rPr lang="en-US" sz="1200">
                <a:solidFill>
                  <a:srgbClr val="000000"/>
                </a:solidFill>
                <a:latin typeface="Calibri"/>
              </a:rPr>
              <a:t>Giza CC, Hovda DA. The neurometabolic cascade of concussion. J Athl Train 2001;36(3):230.)</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