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4.png" ContentType="image/png"/>
  <Override PartName="/ppt/media/image12.wmf" ContentType="image/x-wmf"/>
  <Override PartName="/ppt/media/image17.png" ContentType="image/png"/>
  <Override PartName="/ppt/media/image9.png" ContentType="image/png"/>
  <Override PartName="/ppt/media/image5.png" ContentType="image/png"/>
  <Override PartName="/ppt/media/image13.wmf" ContentType="image/x-wmf"/>
  <Override PartName="/ppt/media/image8.jpeg" ContentType="image/jpeg"/>
  <Override PartName="/ppt/media/image1.png" ContentType="image/png"/>
  <Override PartName="/ppt/media/image7.jpeg" ContentType="image/jpeg"/>
  <Override PartName="/ppt/media/image14.png" ContentType="image/png"/>
  <Override PartName="/ppt/media/image6.jpeg" ContentType="image/jpeg"/>
  <Override PartName="/ppt/media/image2.png" ContentType="image/png"/>
  <Override PartName="/ppt/media/image10.wmf" ContentType="image/x-wmf"/>
  <Override PartName="/ppt/media/image15.png" ContentType="image/png"/>
  <Override PartName="/ppt/media/image3.jpeg" ContentType="image/jpeg"/>
  <Override PartName="/ppt/media/image11.wmf" ContentType="image/x-wmf"/>
  <Override PartName="/ppt/media/image16.jpeg" ContentType="image/jpeg"/>
  <Override PartName="/ppt/slideLayouts/slideLayout60.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26.xml.rels" ContentType="application/vnd.openxmlformats-package.relationships+xml"/>
  <Override PartName="/ppt/slideLayouts/_rels/slideLayout14.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50.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presentation.xml" ContentType="application/vnd.openxmlformats-officedocument.presentationml.presentation.main+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27" name="PlaceHolder 2"/>
          <p:cNvSpPr>
            <a:spLocks noGrp="1"/>
          </p:cNvSpPr>
          <p:nvPr>
            <p:ph type="body"/>
          </p:nvPr>
        </p:nvSpPr>
        <p:spPr>
          <a:xfrm>
            <a:off x="838080" y="1825560"/>
            <a:ext cx="5181120" cy="2075040"/>
          </a:xfrm>
          <a:prstGeom prst="rect">
            <a:avLst/>
          </a:prstGeom>
        </p:spPr>
        <p:txBody>
          <a:bodyPr bIns="0" lIns="0" rIns="0" tIns="0" wrap="none"/>
          <a:p>
            <a:endParaRPr/>
          </a:p>
        </p:txBody>
      </p:sp>
      <p:sp>
        <p:nvSpPr>
          <p:cNvPr id="28" name="PlaceHolder 3"/>
          <p:cNvSpPr>
            <a:spLocks noGrp="1"/>
          </p:cNvSpPr>
          <p:nvPr>
            <p:ph type="body"/>
          </p:nvPr>
        </p:nvSpPr>
        <p:spPr>
          <a:xfrm>
            <a:off x="838080" y="4097880"/>
            <a:ext cx="5181120" cy="20750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30"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31"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32" name="PlaceHolder 4"/>
          <p:cNvSpPr>
            <a:spLocks noGrp="1"/>
          </p:cNvSpPr>
          <p:nvPr>
            <p:ph type="body"/>
          </p:nvPr>
        </p:nvSpPr>
        <p:spPr>
          <a:xfrm>
            <a:off x="3492720" y="4097880"/>
            <a:ext cx="2527920" cy="2075040"/>
          </a:xfrm>
          <a:prstGeom prst="rect">
            <a:avLst/>
          </a:prstGeom>
        </p:spPr>
        <p:txBody>
          <a:bodyPr bIns="0" lIns="0" rIns="0" tIns="0" wrap="none"/>
          <a:p>
            <a:endParaRPr/>
          </a:p>
        </p:txBody>
      </p:sp>
      <p:sp>
        <p:nvSpPr>
          <p:cNvPr id="33" name="PlaceHolder 5"/>
          <p:cNvSpPr>
            <a:spLocks noGrp="1"/>
          </p:cNvSpPr>
          <p:nvPr>
            <p:ph type="body"/>
          </p:nvPr>
        </p:nvSpPr>
        <p:spPr>
          <a:xfrm>
            <a:off x="838080" y="4097880"/>
            <a:ext cx="2527920" cy="20750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35"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36" name="PlaceHolder 3"/>
          <p:cNvSpPr>
            <a:spLocks noGrp="1"/>
          </p:cNvSpPr>
          <p:nvPr>
            <p:ph type="body"/>
          </p:nvPr>
        </p:nvSpPr>
        <p:spPr>
          <a:xfrm>
            <a:off x="3492720" y="1825560"/>
            <a:ext cx="2527920" cy="20750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43" name="PlaceHolder 2"/>
          <p:cNvSpPr>
            <a:spLocks noGrp="1"/>
          </p:cNvSpPr>
          <p:nvPr>
            <p:ph type="subTitle"/>
          </p:nvPr>
        </p:nvSpPr>
        <p:spPr>
          <a:xfrm>
            <a:off x="838080" y="1825560"/>
            <a:ext cx="5181120" cy="43513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45" name="PlaceHolder 2"/>
          <p:cNvSpPr>
            <a:spLocks noGrp="1"/>
          </p:cNvSpPr>
          <p:nvPr>
            <p:ph type="body"/>
          </p:nvPr>
        </p:nvSpPr>
        <p:spPr>
          <a:xfrm>
            <a:off x="838080" y="1825560"/>
            <a:ext cx="5181120" cy="43509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47"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48" name="PlaceHolder 3"/>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52"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53" name="PlaceHolder 3"/>
          <p:cNvSpPr>
            <a:spLocks noGrp="1"/>
          </p:cNvSpPr>
          <p:nvPr>
            <p:ph type="body"/>
          </p:nvPr>
        </p:nvSpPr>
        <p:spPr>
          <a:xfrm>
            <a:off x="838080" y="4097880"/>
            <a:ext cx="2527920" cy="2075040"/>
          </a:xfrm>
          <a:prstGeom prst="rect">
            <a:avLst/>
          </a:prstGeom>
        </p:spPr>
        <p:txBody>
          <a:bodyPr bIns="0" lIns="0" rIns="0" tIns="0" wrap="none"/>
          <a:p>
            <a:endParaRPr/>
          </a:p>
        </p:txBody>
      </p:sp>
      <p:sp>
        <p:nvSpPr>
          <p:cNvPr id="54" name="PlaceHolder 4"/>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6" name="PlaceHolder 2"/>
          <p:cNvSpPr>
            <a:spLocks noGrp="1"/>
          </p:cNvSpPr>
          <p:nvPr>
            <p:ph type="subTitle"/>
          </p:nvPr>
        </p:nvSpPr>
        <p:spPr>
          <a:xfrm>
            <a:off x="838080" y="1825560"/>
            <a:ext cx="5181120" cy="43513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56"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57"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58" name="PlaceHolder 4"/>
          <p:cNvSpPr>
            <a:spLocks noGrp="1"/>
          </p:cNvSpPr>
          <p:nvPr>
            <p:ph type="body"/>
          </p:nvPr>
        </p:nvSpPr>
        <p:spPr>
          <a:xfrm>
            <a:off x="3492720" y="4097880"/>
            <a:ext cx="2527920" cy="20750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60"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61"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62" name="PlaceHolder 4"/>
          <p:cNvSpPr>
            <a:spLocks noGrp="1"/>
          </p:cNvSpPr>
          <p:nvPr>
            <p:ph type="body"/>
          </p:nvPr>
        </p:nvSpPr>
        <p:spPr>
          <a:xfrm>
            <a:off x="838080" y="4097880"/>
            <a:ext cx="5180400" cy="20750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64" name="PlaceHolder 2"/>
          <p:cNvSpPr>
            <a:spLocks noGrp="1"/>
          </p:cNvSpPr>
          <p:nvPr>
            <p:ph type="body"/>
          </p:nvPr>
        </p:nvSpPr>
        <p:spPr>
          <a:xfrm>
            <a:off x="838080" y="1825560"/>
            <a:ext cx="5181120" cy="2075040"/>
          </a:xfrm>
          <a:prstGeom prst="rect">
            <a:avLst/>
          </a:prstGeom>
        </p:spPr>
        <p:txBody>
          <a:bodyPr bIns="0" lIns="0" rIns="0" tIns="0" wrap="none"/>
          <a:p>
            <a:endParaRPr/>
          </a:p>
        </p:txBody>
      </p:sp>
      <p:sp>
        <p:nvSpPr>
          <p:cNvPr id="65" name="PlaceHolder 3"/>
          <p:cNvSpPr>
            <a:spLocks noGrp="1"/>
          </p:cNvSpPr>
          <p:nvPr>
            <p:ph type="body"/>
          </p:nvPr>
        </p:nvSpPr>
        <p:spPr>
          <a:xfrm>
            <a:off x="838080" y="4097880"/>
            <a:ext cx="5181120" cy="20750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67"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68"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69" name="PlaceHolder 4"/>
          <p:cNvSpPr>
            <a:spLocks noGrp="1"/>
          </p:cNvSpPr>
          <p:nvPr>
            <p:ph type="body"/>
          </p:nvPr>
        </p:nvSpPr>
        <p:spPr>
          <a:xfrm>
            <a:off x="3492720" y="4097880"/>
            <a:ext cx="2527920" cy="2075040"/>
          </a:xfrm>
          <a:prstGeom prst="rect">
            <a:avLst/>
          </a:prstGeom>
        </p:spPr>
        <p:txBody>
          <a:bodyPr bIns="0" lIns="0" rIns="0" tIns="0" wrap="none"/>
          <a:p>
            <a:endParaRPr/>
          </a:p>
        </p:txBody>
      </p:sp>
      <p:sp>
        <p:nvSpPr>
          <p:cNvPr id="70" name="PlaceHolder 5"/>
          <p:cNvSpPr>
            <a:spLocks noGrp="1"/>
          </p:cNvSpPr>
          <p:nvPr>
            <p:ph type="body"/>
          </p:nvPr>
        </p:nvSpPr>
        <p:spPr>
          <a:xfrm>
            <a:off x="838080" y="4097880"/>
            <a:ext cx="2527920" cy="20750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72"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73" name="PlaceHolder 3"/>
          <p:cNvSpPr>
            <a:spLocks noGrp="1"/>
          </p:cNvSpPr>
          <p:nvPr>
            <p:ph type="body"/>
          </p:nvPr>
        </p:nvSpPr>
        <p:spPr>
          <a:xfrm>
            <a:off x="3492720" y="1825560"/>
            <a:ext cx="2527920" cy="20750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81" name="PlaceHolder 2"/>
          <p:cNvSpPr>
            <a:spLocks noGrp="1"/>
          </p:cNvSpPr>
          <p:nvPr>
            <p:ph type="subTitle"/>
          </p:nvPr>
        </p:nvSpPr>
        <p:spPr>
          <a:xfrm>
            <a:off x="838080" y="1825560"/>
            <a:ext cx="5181120" cy="435132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83" name="PlaceHolder 2"/>
          <p:cNvSpPr>
            <a:spLocks noGrp="1"/>
          </p:cNvSpPr>
          <p:nvPr>
            <p:ph type="body"/>
          </p:nvPr>
        </p:nvSpPr>
        <p:spPr>
          <a:xfrm>
            <a:off x="838080" y="1825560"/>
            <a:ext cx="5181120" cy="435096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85"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86" name="PlaceHolder 3"/>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8" name="PlaceHolder 2"/>
          <p:cNvSpPr>
            <a:spLocks noGrp="1"/>
          </p:cNvSpPr>
          <p:nvPr>
            <p:ph type="body"/>
          </p:nvPr>
        </p:nvSpPr>
        <p:spPr>
          <a:xfrm>
            <a:off x="838080" y="1825560"/>
            <a:ext cx="5181120" cy="435096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90"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91" name="PlaceHolder 3"/>
          <p:cNvSpPr>
            <a:spLocks noGrp="1"/>
          </p:cNvSpPr>
          <p:nvPr>
            <p:ph type="body"/>
          </p:nvPr>
        </p:nvSpPr>
        <p:spPr>
          <a:xfrm>
            <a:off x="838080" y="4097880"/>
            <a:ext cx="2527920" cy="2075040"/>
          </a:xfrm>
          <a:prstGeom prst="rect">
            <a:avLst/>
          </a:prstGeom>
        </p:spPr>
        <p:txBody>
          <a:bodyPr bIns="0" lIns="0" rIns="0" tIns="0" wrap="none"/>
          <a:p>
            <a:endParaRPr/>
          </a:p>
        </p:txBody>
      </p:sp>
      <p:sp>
        <p:nvSpPr>
          <p:cNvPr id="92" name="PlaceHolder 4"/>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94"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95"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96" name="PlaceHolder 4"/>
          <p:cNvSpPr>
            <a:spLocks noGrp="1"/>
          </p:cNvSpPr>
          <p:nvPr>
            <p:ph type="body"/>
          </p:nvPr>
        </p:nvSpPr>
        <p:spPr>
          <a:xfrm>
            <a:off x="3492720" y="4097880"/>
            <a:ext cx="2527920" cy="20750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98"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99"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100" name="PlaceHolder 4"/>
          <p:cNvSpPr>
            <a:spLocks noGrp="1"/>
          </p:cNvSpPr>
          <p:nvPr>
            <p:ph type="body"/>
          </p:nvPr>
        </p:nvSpPr>
        <p:spPr>
          <a:xfrm>
            <a:off x="838080" y="4097880"/>
            <a:ext cx="5180400" cy="20750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02" name="PlaceHolder 2"/>
          <p:cNvSpPr>
            <a:spLocks noGrp="1"/>
          </p:cNvSpPr>
          <p:nvPr>
            <p:ph type="body"/>
          </p:nvPr>
        </p:nvSpPr>
        <p:spPr>
          <a:xfrm>
            <a:off x="838080" y="1825560"/>
            <a:ext cx="5181120" cy="2075040"/>
          </a:xfrm>
          <a:prstGeom prst="rect">
            <a:avLst/>
          </a:prstGeom>
        </p:spPr>
        <p:txBody>
          <a:bodyPr bIns="0" lIns="0" rIns="0" tIns="0" wrap="none"/>
          <a:p>
            <a:endParaRPr/>
          </a:p>
        </p:txBody>
      </p:sp>
      <p:sp>
        <p:nvSpPr>
          <p:cNvPr id="103" name="PlaceHolder 3"/>
          <p:cNvSpPr>
            <a:spLocks noGrp="1"/>
          </p:cNvSpPr>
          <p:nvPr>
            <p:ph type="body"/>
          </p:nvPr>
        </p:nvSpPr>
        <p:spPr>
          <a:xfrm>
            <a:off x="838080" y="4097880"/>
            <a:ext cx="5181120" cy="20750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05"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06"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107" name="PlaceHolder 4"/>
          <p:cNvSpPr>
            <a:spLocks noGrp="1"/>
          </p:cNvSpPr>
          <p:nvPr>
            <p:ph type="body"/>
          </p:nvPr>
        </p:nvSpPr>
        <p:spPr>
          <a:xfrm>
            <a:off x="3492720" y="4097880"/>
            <a:ext cx="2527920" cy="2075040"/>
          </a:xfrm>
          <a:prstGeom prst="rect">
            <a:avLst/>
          </a:prstGeom>
        </p:spPr>
        <p:txBody>
          <a:bodyPr bIns="0" lIns="0" rIns="0" tIns="0" wrap="none"/>
          <a:p>
            <a:endParaRPr/>
          </a:p>
        </p:txBody>
      </p:sp>
      <p:sp>
        <p:nvSpPr>
          <p:cNvPr id="108" name="PlaceHolder 5"/>
          <p:cNvSpPr>
            <a:spLocks noGrp="1"/>
          </p:cNvSpPr>
          <p:nvPr>
            <p:ph type="body"/>
          </p:nvPr>
        </p:nvSpPr>
        <p:spPr>
          <a:xfrm>
            <a:off x="838080" y="4097880"/>
            <a:ext cx="2527920" cy="20750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10"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11" name="PlaceHolder 3"/>
          <p:cNvSpPr>
            <a:spLocks noGrp="1"/>
          </p:cNvSpPr>
          <p:nvPr>
            <p:ph type="body"/>
          </p:nvPr>
        </p:nvSpPr>
        <p:spPr>
          <a:xfrm>
            <a:off x="3492720" y="1825560"/>
            <a:ext cx="2527920" cy="20750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18" name="PlaceHolder 2"/>
          <p:cNvSpPr>
            <a:spLocks noGrp="1"/>
          </p:cNvSpPr>
          <p:nvPr>
            <p:ph type="subTitle"/>
          </p:nvPr>
        </p:nvSpPr>
        <p:spPr>
          <a:xfrm>
            <a:off x="838080" y="1825560"/>
            <a:ext cx="5181120" cy="435132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20" name="PlaceHolder 2"/>
          <p:cNvSpPr>
            <a:spLocks noGrp="1"/>
          </p:cNvSpPr>
          <p:nvPr>
            <p:ph type="body"/>
          </p:nvPr>
        </p:nvSpPr>
        <p:spPr>
          <a:xfrm>
            <a:off x="838080" y="1825560"/>
            <a:ext cx="5181120" cy="43509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0"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11" name="PlaceHolder 3"/>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22"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123" name="PlaceHolder 3"/>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27"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28" name="PlaceHolder 3"/>
          <p:cNvSpPr>
            <a:spLocks noGrp="1"/>
          </p:cNvSpPr>
          <p:nvPr>
            <p:ph type="body"/>
          </p:nvPr>
        </p:nvSpPr>
        <p:spPr>
          <a:xfrm>
            <a:off x="838080" y="4097880"/>
            <a:ext cx="2527920" cy="2075040"/>
          </a:xfrm>
          <a:prstGeom prst="rect">
            <a:avLst/>
          </a:prstGeom>
        </p:spPr>
        <p:txBody>
          <a:bodyPr bIns="0" lIns="0" rIns="0" tIns="0" wrap="none"/>
          <a:p>
            <a:endParaRPr/>
          </a:p>
        </p:txBody>
      </p:sp>
      <p:sp>
        <p:nvSpPr>
          <p:cNvPr id="129" name="PlaceHolder 4"/>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31"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132"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133" name="PlaceHolder 4"/>
          <p:cNvSpPr>
            <a:spLocks noGrp="1"/>
          </p:cNvSpPr>
          <p:nvPr>
            <p:ph type="body"/>
          </p:nvPr>
        </p:nvSpPr>
        <p:spPr>
          <a:xfrm>
            <a:off x="3492720" y="4097880"/>
            <a:ext cx="2527920" cy="20750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35"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36"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137" name="PlaceHolder 4"/>
          <p:cNvSpPr>
            <a:spLocks noGrp="1"/>
          </p:cNvSpPr>
          <p:nvPr>
            <p:ph type="body"/>
          </p:nvPr>
        </p:nvSpPr>
        <p:spPr>
          <a:xfrm>
            <a:off x="838080" y="4097880"/>
            <a:ext cx="5180400" cy="20750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39" name="PlaceHolder 2"/>
          <p:cNvSpPr>
            <a:spLocks noGrp="1"/>
          </p:cNvSpPr>
          <p:nvPr>
            <p:ph type="body"/>
          </p:nvPr>
        </p:nvSpPr>
        <p:spPr>
          <a:xfrm>
            <a:off x="838080" y="1825560"/>
            <a:ext cx="5181120" cy="2075040"/>
          </a:xfrm>
          <a:prstGeom prst="rect">
            <a:avLst/>
          </a:prstGeom>
        </p:spPr>
        <p:txBody>
          <a:bodyPr bIns="0" lIns="0" rIns="0" tIns="0" wrap="none"/>
          <a:p>
            <a:endParaRPr/>
          </a:p>
        </p:txBody>
      </p:sp>
      <p:sp>
        <p:nvSpPr>
          <p:cNvPr id="140" name="PlaceHolder 3"/>
          <p:cNvSpPr>
            <a:spLocks noGrp="1"/>
          </p:cNvSpPr>
          <p:nvPr>
            <p:ph type="body"/>
          </p:nvPr>
        </p:nvSpPr>
        <p:spPr>
          <a:xfrm>
            <a:off x="838080" y="4097880"/>
            <a:ext cx="5181120" cy="20750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42"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43"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144" name="PlaceHolder 4"/>
          <p:cNvSpPr>
            <a:spLocks noGrp="1"/>
          </p:cNvSpPr>
          <p:nvPr>
            <p:ph type="body"/>
          </p:nvPr>
        </p:nvSpPr>
        <p:spPr>
          <a:xfrm>
            <a:off x="3492720" y="4097880"/>
            <a:ext cx="2527920" cy="2075040"/>
          </a:xfrm>
          <a:prstGeom prst="rect">
            <a:avLst/>
          </a:prstGeom>
        </p:spPr>
        <p:txBody>
          <a:bodyPr bIns="0" lIns="0" rIns="0" tIns="0" wrap="none"/>
          <a:p>
            <a:endParaRPr/>
          </a:p>
        </p:txBody>
      </p:sp>
      <p:sp>
        <p:nvSpPr>
          <p:cNvPr id="145" name="PlaceHolder 5"/>
          <p:cNvSpPr>
            <a:spLocks noGrp="1"/>
          </p:cNvSpPr>
          <p:nvPr>
            <p:ph type="body"/>
          </p:nvPr>
        </p:nvSpPr>
        <p:spPr>
          <a:xfrm>
            <a:off x="838080" y="4097880"/>
            <a:ext cx="2527920" cy="20750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47"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48" name="PlaceHolder 3"/>
          <p:cNvSpPr>
            <a:spLocks noGrp="1"/>
          </p:cNvSpPr>
          <p:nvPr>
            <p:ph type="body"/>
          </p:nvPr>
        </p:nvSpPr>
        <p:spPr>
          <a:xfrm>
            <a:off x="3492720" y="1825560"/>
            <a:ext cx="2527920" cy="207504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55" name="PlaceHolder 2"/>
          <p:cNvSpPr>
            <a:spLocks noGrp="1"/>
          </p:cNvSpPr>
          <p:nvPr>
            <p:ph type="subTitle"/>
          </p:nvPr>
        </p:nvSpPr>
        <p:spPr>
          <a:xfrm>
            <a:off x="838080" y="1825560"/>
            <a:ext cx="5181120" cy="435132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57" name="PlaceHolder 2"/>
          <p:cNvSpPr>
            <a:spLocks noGrp="1"/>
          </p:cNvSpPr>
          <p:nvPr>
            <p:ph type="body"/>
          </p:nvPr>
        </p:nvSpPr>
        <p:spPr>
          <a:xfrm>
            <a:off x="838080" y="1825560"/>
            <a:ext cx="5181120" cy="435096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59"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160" name="PlaceHolder 3"/>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64"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65" name="PlaceHolder 3"/>
          <p:cNvSpPr>
            <a:spLocks noGrp="1"/>
          </p:cNvSpPr>
          <p:nvPr>
            <p:ph type="body"/>
          </p:nvPr>
        </p:nvSpPr>
        <p:spPr>
          <a:xfrm>
            <a:off x="838080" y="4097880"/>
            <a:ext cx="2527920" cy="2075040"/>
          </a:xfrm>
          <a:prstGeom prst="rect">
            <a:avLst/>
          </a:prstGeom>
        </p:spPr>
        <p:txBody>
          <a:bodyPr bIns="0" lIns="0" rIns="0" tIns="0" wrap="none"/>
          <a:p>
            <a:endParaRPr/>
          </a:p>
        </p:txBody>
      </p:sp>
      <p:sp>
        <p:nvSpPr>
          <p:cNvPr id="166" name="PlaceHolder 4"/>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68"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169"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170" name="PlaceHolder 4"/>
          <p:cNvSpPr>
            <a:spLocks noGrp="1"/>
          </p:cNvSpPr>
          <p:nvPr>
            <p:ph type="body"/>
          </p:nvPr>
        </p:nvSpPr>
        <p:spPr>
          <a:xfrm>
            <a:off x="3492720" y="4097880"/>
            <a:ext cx="2527920" cy="207504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72"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73"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174" name="PlaceHolder 4"/>
          <p:cNvSpPr>
            <a:spLocks noGrp="1"/>
          </p:cNvSpPr>
          <p:nvPr>
            <p:ph type="body"/>
          </p:nvPr>
        </p:nvSpPr>
        <p:spPr>
          <a:xfrm>
            <a:off x="838080" y="4097880"/>
            <a:ext cx="5180400" cy="207504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76" name="PlaceHolder 2"/>
          <p:cNvSpPr>
            <a:spLocks noGrp="1"/>
          </p:cNvSpPr>
          <p:nvPr>
            <p:ph type="body"/>
          </p:nvPr>
        </p:nvSpPr>
        <p:spPr>
          <a:xfrm>
            <a:off x="838080" y="1825560"/>
            <a:ext cx="5181120" cy="2075040"/>
          </a:xfrm>
          <a:prstGeom prst="rect">
            <a:avLst/>
          </a:prstGeom>
        </p:spPr>
        <p:txBody>
          <a:bodyPr bIns="0" lIns="0" rIns="0" tIns="0" wrap="none"/>
          <a:p>
            <a:endParaRPr/>
          </a:p>
        </p:txBody>
      </p:sp>
      <p:sp>
        <p:nvSpPr>
          <p:cNvPr id="177" name="PlaceHolder 3"/>
          <p:cNvSpPr>
            <a:spLocks noGrp="1"/>
          </p:cNvSpPr>
          <p:nvPr>
            <p:ph type="body"/>
          </p:nvPr>
        </p:nvSpPr>
        <p:spPr>
          <a:xfrm>
            <a:off x="838080" y="4097880"/>
            <a:ext cx="5181120" cy="207504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79"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80"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181" name="PlaceHolder 4"/>
          <p:cNvSpPr>
            <a:spLocks noGrp="1"/>
          </p:cNvSpPr>
          <p:nvPr>
            <p:ph type="body"/>
          </p:nvPr>
        </p:nvSpPr>
        <p:spPr>
          <a:xfrm>
            <a:off x="3492720" y="4097880"/>
            <a:ext cx="2527920" cy="2075040"/>
          </a:xfrm>
          <a:prstGeom prst="rect">
            <a:avLst/>
          </a:prstGeom>
        </p:spPr>
        <p:txBody>
          <a:bodyPr bIns="0" lIns="0" rIns="0" tIns="0" wrap="none"/>
          <a:p>
            <a:endParaRPr/>
          </a:p>
        </p:txBody>
      </p:sp>
      <p:sp>
        <p:nvSpPr>
          <p:cNvPr id="182" name="PlaceHolder 5"/>
          <p:cNvSpPr>
            <a:spLocks noGrp="1"/>
          </p:cNvSpPr>
          <p:nvPr>
            <p:ph type="body"/>
          </p:nvPr>
        </p:nvSpPr>
        <p:spPr>
          <a:xfrm>
            <a:off x="838080" y="4097880"/>
            <a:ext cx="2527920" cy="207504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84"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85" name="PlaceHolder 3"/>
          <p:cNvSpPr>
            <a:spLocks noGrp="1"/>
          </p:cNvSpPr>
          <p:nvPr>
            <p:ph type="body"/>
          </p:nvPr>
        </p:nvSpPr>
        <p:spPr>
          <a:xfrm>
            <a:off x="3492720" y="1825560"/>
            <a:ext cx="2527920" cy="207504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5"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16" name="PlaceHolder 3"/>
          <p:cNvSpPr>
            <a:spLocks noGrp="1"/>
          </p:cNvSpPr>
          <p:nvPr>
            <p:ph type="body"/>
          </p:nvPr>
        </p:nvSpPr>
        <p:spPr>
          <a:xfrm>
            <a:off x="838080" y="4097880"/>
            <a:ext cx="2527920" cy="2075040"/>
          </a:xfrm>
          <a:prstGeom prst="rect">
            <a:avLst/>
          </a:prstGeom>
        </p:spPr>
        <p:txBody>
          <a:bodyPr bIns="0" lIns="0" rIns="0" tIns="0" wrap="none"/>
          <a:p>
            <a:endParaRPr/>
          </a:p>
        </p:txBody>
      </p:sp>
      <p:sp>
        <p:nvSpPr>
          <p:cNvPr id="17" name="PlaceHolder 4"/>
          <p:cNvSpPr>
            <a:spLocks noGrp="1"/>
          </p:cNvSpPr>
          <p:nvPr>
            <p:ph type="body"/>
          </p:nvPr>
        </p:nvSpPr>
        <p:spPr>
          <a:xfrm>
            <a:off x="3492720" y="1825560"/>
            <a:ext cx="2527920" cy="43509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9" name="PlaceHolder 2"/>
          <p:cNvSpPr>
            <a:spLocks noGrp="1"/>
          </p:cNvSpPr>
          <p:nvPr>
            <p:ph type="body"/>
          </p:nvPr>
        </p:nvSpPr>
        <p:spPr>
          <a:xfrm>
            <a:off x="838080" y="1825560"/>
            <a:ext cx="2527920" cy="4350960"/>
          </a:xfrm>
          <a:prstGeom prst="rect">
            <a:avLst/>
          </a:prstGeom>
        </p:spPr>
        <p:txBody>
          <a:bodyPr bIns="0" lIns="0" rIns="0" tIns="0" wrap="none"/>
          <a:p>
            <a:endParaRPr/>
          </a:p>
        </p:txBody>
      </p:sp>
      <p:sp>
        <p:nvSpPr>
          <p:cNvPr id="20"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21" name="PlaceHolder 4"/>
          <p:cNvSpPr>
            <a:spLocks noGrp="1"/>
          </p:cNvSpPr>
          <p:nvPr>
            <p:ph type="body"/>
          </p:nvPr>
        </p:nvSpPr>
        <p:spPr>
          <a:xfrm>
            <a:off x="3492720" y="4097880"/>
            <a:ext cx="2527920" cy="20750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23" name="PlaceHolder 2"/>
          <p:cNvSpPr>
            <a:spLocks noGrp="1"/>
          </p:cNvSpPr>
          <p:nvPr>
            <p:ph type="body"/>
          </p:nvPr>
        </p:nvSpPr>
        <p:spPr>
          <a:xfrm>
            <a:off x="838080" y="1825560"/>
            <a:ext cx="2527920" cy="2075040"/>
          </a:xfrm>
          <a:prstGeom prst="rect">
            <a:avLst/>
          </a:prstGeom>
        </p:spPr>
        <p:txBody>
          <a:bodyPr bIns="0" lIns="0" rIns="0" tIns="0" wrap="none"/>
          <a:p>
            <a:endParaRPr/>
          </a:p>
        </p:txBody>
      </p:sp>
      <p:sp>
        <p:nvSpPr>
          <p:cNvPr id="24" name="PlaceHolder 3"/>
          <p:cNvSpPr>
            <a:spLocks noGrp="1"/>
          </p:cNvSpPr>
          <p:nvPr>
            <p:ph type="body"/>
          </p:nvPr>
        </p:nvSpPr>
        <p:spPr>
          <a:xfrm>
            <a:off x="3492720" y="1825560"/>
            <a:ext cx="2527920" cy="2075040"/>
          </a:xfrm>
          <a:prstGeom prst="rect">
            <a:avLst/>
          </a:prstGeom>
        </p:spPr>
        <p:txBody>
          <a:bodyPr bIns="0" lIns="0" rIns="0" tIns="0" wrap="none"/>
          <a:p>
            <a:endParaRPr/>
          </a:p>
        </p:txBody>
      </p:sp>
      <p:sp>
        <p:nvSpPr>
          <p:cNvPr id="25" name="PlaceHolder 4"/>
          <p:cNvSpPr>
            <a:spLocks noGrp="1"/>
          </p:cNvSpPr>
          <p:nvPr>
            <p:ph type="body"/>
          </p:nvPr>
        </p:nvSpPr>
        <p:spPr>
          <a:xfrm>
            <a:off x="838080" y="4097880"/>
            <a:ext cx="5180400" cy="20750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nSpc>
                <a:spcPct val="90000"/>
              </a:lnSpc>
            </a:pPr>
            <a:r>
              <a:rPr lang="en-US" sz="6000">
                <a:solidFill>
                  <a:srgbClr val="000000"/>
                </a:solidFill>
                <a:latin typeface="Calibri Light"/>
              </a:rPr>
              <a:t>Click to edit the title text formatClick to edit Master title style</a:t>
            </a:r>
            <a:endParaRPr/>
          </a:p>
        </p:txBody>
      </p:sp>
      <p:sp>
        <p:nvSpPr>
          <p:cNvPr id="1"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2" name="PlaceHolder 3"/>
          <p:cNvSpPr>
            <a:spLocks noGrp="1"/>
          </p:cNvSpPr>
          <p:nvPr>
            <p:ph type="ftr"/>
          </p:nvPr>
        </p:nvSpPr>
        <p:spPr>
          <a:xfrm>
            <a:off x="0" y="0"/>
            <a:ext cx="-11796840" cy="-11796840"/>
          </a:xfrm>
          <a:prstGeom prst="rect">
            <a:avLst/>
          </a:prstGeom>
        </p:spPr>
        <p:txBody>
          <a:bodyPr bIns="45000" lIns="90000" rIns="90000" tIns="45000"/>
          <a:p>
            <a:endParaRPr/>
          </a:p>
        </p:txBody>
      </p:sp>
      <p:sp>
        <p:nvSpPr>
          <p:cNvPr id="3"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51417191-8141-41F1-A111-C12121818161}" type="slidenum">
              <a:rPr lang="en-US">
                <a:solidFill>
                  <a:srgbClr val="000000"/>
                </a:solidFill>
                <a:latin typeface="Calibri"/>
              </a:rPr>
              <a:t>&lt;number&gt;</a:t>
            </a:fld>
            <a:endParaRPr/>
          </a:p>
        </p:txBody>
      </p:sp>
      <p:sp>
        <p:nvSpPr>
          <p:cNvPr id="4" name="PlaceHolder 5"/>
          <p:cNvSpPr>
            <a:spLocks noGrp="1"/>
          </p:cNvSpPr>
          <p:nvPr>
            <p:ph type="body"/>
          </p:nvPr>
        </p:nvSpPr>
        <p:spPr>
          <a:xfrm>
            <a:off x="609480" y="1604520"/>
            <a:ext cx="10728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838080" y="365040"/>
            <a:ext cx="10515240" cy="1325160"/>
          </a:xfrm>
          <a:prstGeom prst="rect">
            <a:avLst/>
          </a:prstGeom>
        </p:spPr>
        <p:txBody>
          <a:bodyPr anchor="ctr"/>
          <a:p>
            <a:pPr>
              <a:lnSpc>
                <a:spcPct val="90000"/>
              </a:lnSpc>
            </a:pPr>
            <a:r>
              <a:rPr lang="en-US" sz="4400">
                <a:solidFill>
                  <a:srgbClr val="000000"/>
                </a:solidFill>
                <a:latin typeface="Calibri Light"/>
              </a:rPr>
              <a:t>Click to edit the title text formatClick to edit Master title style</a:t>
            </a:r>
            <a:endParaRPr/>
          </a:p>
        </p:txBody>
      </p:sp>
      <p:sp>
        <p:nvSpPr>
          <p:cNvPr id="38" name="PlaceHolder 2"/>
          <p:cNvSpPr>
            <a:spLocks noGrp="1"/>
          </p:cNvSpPr>
          <p:nvPr>
            <p:ph type="body"/>
          </p:nvPr>
        </p:nvSpPr>
        <p:spPr>
          <a:xfrm>
            <a:off x="838080" y="1825560"/>
            <a:ext cx="10515240" cy="4350960"/>
          </a:xfrm>
          <a:prstGeom prst="rect">
            <a:avLst/>
          </a:prstGeom>
        </p:spPr>
        <p:txBody>
          <a:bodyPr/>
          <a:p>
            <a:pPr>
              <a:buSzPct val="45000"/>
              <a:buFont typeface="StarSymbol"/>
              <a:buChar char=""/>
            </a:pPr>
            <a:r>
              <a:rPr lang="en-US" sz="2800">
                <a:solidFill>
                  <a:srgbClr val="000000"/>
                </a:solidFill>
                <a:latin typeface="Calibri"/>
              </a:rPr>
              <a:t>Click to edit the outline text format</a:t>
            </a:r>
            <a:endParaRPr/>
          </a:p>
          <a:p>
            <a:pPr lvl="1">
              <a:buSzPct val="75000"/>
              <a:buFont typeface="StarSymbol"/>
              <a:buChar char=""/>
            </a:pPr>
            <a:r>
              <a:rPr lang="en-US" sz="2800">
                <a:solidFill>
                  <a:srgbClr val="000000"/>
                </a:solidFill>
                <a:latin typeface="Calibri"/>
              </a:rPr>
              <a:t>Second Outline Level</a:t>
            </a:r>
            <a:endParaRPr/>
          </a:p>
          <a:p>
            <a:pPr lvl="2">
              <a:buSzPct val="45000"/>
              <a:buFont typeface="StarSymbol"/>
              <a:buChar char=""/>
            </a:pPr>
            <a:r>
              <a:rPr lang="en-US" sz="2800">
                <a:solidFill>
                  <a:srgbClr val="000000"/>
                </a:solidFill>
                <a:latin typeface="Calibri"/>
              </a:rPr>
              <a:t>Third Outline Level</a:t>
            </a:r>
            <a:endParaRPr/>
          </a:p>
          <a:p>
            <a:pPr lvl="3">
              <a:buSzPct val="75000"/>
              <a:buFont typeface="StarSymbol"/>
              <a:buChar char=""/>
            </a:pPr>
            <a:r>
              <a:rPr lang="en-US" sz="2800">
                <a:solidFill>
                  <a:srgbClr val="000000"/>
                </a:solidFill>
                <a:latin typeface="Calibri"/>
              </a:rPr>
              <a:t>Fourth Outline Level</a:t>
            </a:r>
            <a:endParaRPr/>
          </a:p>
          <a:p>
            <a:pPr lvl="4">
              <a:buSzPct val="45000"/>
              <a:buFont typeface="StarSymbol"/>
              <a:buChar char=""/>
            </a:pPr>
            <a:r>
              <a:rPr lang="en-US" sz="2800">
                <a:solidFill>
                  <a:srgbClr val="000000"/>
                </a:solidFill>
                <a:latin typeface="Calibri"/>
              </a:rPr>
              <a:t>Fifth Outline Level</a:t>
            </a:r>
            <a:endParaRPr/>
          </a:p>
          <a:p>
            <a:pPr lvl="5">
              <a:buSzPct val="45000"/>
              <a:buFont typeface="StarSymbol"/>
              <a:buChar char=""/>
            </a:pPr>
            <a:r>
              <a:rPr lang="en-US" sz="2800">
                <a:solidFill>
                  <a:srgbClr val="000000"/>
                </a:solidFill>
                <a:latin typeface="Calibri"/>
              </a:rPr>
              <a:t>Sixth Outline Level</a:t>
            </a:r>
            <a:endParaRPr/>
          </a:p>
          <a:p>
            <a:pPr>
              <a:lnSpc>
                <a:spcPct val="100000"/>
              </a:lnSpc>
              <a:buFont typeface="Arial"/>
              <a:buChar char="•"/>
            </a:pPr>
            <a:r>
              <a:rPr lang="en-US" sz="2800">
                <a:solidFill>
                  <a:srgbClr val="000000"/>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39" name="PlaceHolder 3"/>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40" name="PlaceHolder 4"/>
          <p:cNvSpPr>
            <a:spLocks noGrp="1"/>
          </p:cNvSpPr>
          <p:nvPr>
            <p:ph type="ftr"/>
          </p:nvPr>
        </p:nvSpPr>
        <p:spPr>
          <a:xfrm>
            <a:off x="0" y="0"/>
            <a:ext cx="-11796840" cy="-11796840"/>
          </a:xfrm>
          <a:prstGeom prst="rect">
            <a:avLst/>
          </a:prstGeom>
        </p:spPr>
        <p:txBody>
          <a:bodyPr bIns="45000" lIns="90000" rIns="90000" tIns="45000"/>
          <a:p>
            <a:endParaRPr/>
          </a:p>
        </p:txBody>
      </p:sp>
      <p:sp>
        <p:nvSpPr>
          <p:cNvPr id="41"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1111C1F1-31D1-4191-A141-C191A161315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p:spPr>
        <p:txBody>
          <a:bodyPr anchor="ctr"/>
          <a:p>
            <a:pPr>
              <a:lnSpc>
                <a:spcPct val="90000"/>
              </a:lnSpc>
            </a:pPr>
            <a:r>
              <a:rPr lang="en-US" sz="4400">
                <a:solidFill>
                  <a:srgbClr val="000000"/>
                </a:solidFill>
                <a:latin typeface="Calibri Light"/>
              </a:rPr>
              <a:t>Click to edit the title text formatClick to edit Master title style</a:t>
            </a:r>
            <a:endParaRPr/>
          </a:p>
        </p:txBody>
      </p:sp>
      <p:sp>
        <p:nvSpPr>
          <p:cNvPr id="75" name="PlaceHolder 2"/>
          <p:cNvSpPr>
            <a:spLocks noGrp="1"/>
          </p:cNvSpPr>
          <p:nvPr>
            <p:ph type="body"/>
          </p:nvPr>
        </p:nvSpPr>
        <p:spPr>
          <a:xfrm>
            <a:off x="838080" y="1825560"/>
            <a:ext cx="5181120" cy="4350960"/>
          </a:xfrm>
          <a:prstGeom prst="rect">
            <a:avLst/>
          </a:prstGeom>
        </p:spPr>
        <p:txBody>
          <a:bodyPr/>
          <a:p>
            <a:pPr>
              <a:buSzPct val="45000"/>
              <a:buFont typeface="StarSymbol"/>
              <a:buChar char=""/>
            </a:pPr>
            <a:r>
              <a:rPr lang="en-US" sz="2800">
                <a:solidFill>
                  <a:srgbClr val="000000"/>
                </a:solidFill>
                <a:latin typeface="Calibri"/>
              </a:rPr>
              <a:t>Click to edit the outline text format</a:t>
            </a:r>
            <a:endParaRPr/>
          </a:p>
          <a:p>
            <a:pPr lvl="1">
              <a:buSzPct val="75000"/>
              <a:buFont typeface="StarSymbol"/>
              <a:buChar char=""/>
            </a:pPr>
            <a:r>
              <a:rPr lang="en-US" sz="2800">
                <a:solidFill>
                  <a:srgbClr val="000000"/>
                </a:solidFill>
                <a:latin typeface="Calibri"/>
              </a:rPr>
              <a:t>Second Outline Level</a:t>
            </a:r>
            <a:endParaRPr/>
          </a:p>
          <a:p>
            <a:pPr lvl="2">
              <a:buSzPct val="45000"/>
              <a:buFont typeface="StarSymbol"/>
              <a:buChar char=""/>
            </a:pPr>
            <a:r>
              <a:rPr lang="en-US" sz="2800">
                <a:solidFill>
                  <a:srgbClr val="000000"/>
                </a:solidFill>
                <a:latin typeface="Calibri"/>
              </a:rPr>
              <a:t>Third Outline Level</a:t>
            </a:r>
            <a:endParaRPr/>
          </a:p>
          <a:p>
            <a:pPr lvl="3">
              <a:buSzPct val="75000"/>
              <a:buFont typeface="StarSymbol"/>
              <a:buChar char=""/>
            </a:pPr>
            <a:r>
              <a:rPr lang="en-US" sz="2800">
                <a:solidFill>
                  <a:srgbClr val="000000"/>
                </a:solidFill>
                <a:latin typeface="Calibri"/>
              </a:rPr>
              <a:t>Fourth Outline Level</a:t>
            </a:r>
            <a:endParaRPr/>
          </a:p>
          <a:p>
            <a:pPr lvl="4">
              <a:buSzPct val="45000"/>
              <a:buFont typeface="StarSymbol"/>
              <a:buChar char=""/>
            </a:pPr>
            <a:r>
              <a:rPr lang="en-US" sz="2800">
                <a:solidFill>
                  <a:srgbClr val="000000"/>
                </a:solidFill>
                <a:latin typeface="Calibri"/>
              </a:rPr>
              <a:t>Fifth Outline Level</a:t>
            </a:r>
            <a:endParaRPr/>
          </a:p>
          <a:p>
            <a:pPr lvl="5">
              <a:buSzPct val="45000"/>
              <a:buFont typeface="StarSymbol"/>
              <a:buChar char=""/>
            </a:pPr>
            <a:r>
              <a:rPr lang="en-US" sz="2800">
                <a:solidFill>
                  <a:srgbClr val="000000"/>
                </a:solidFill>
                <a:latin typeface="Calibri"/>
              </a:rPr>
              <a:t>Sixth Outline Level</a:t>
            </a:r>
            <a:endParaRPr/>
          </a:p>
          <a:p>
            <a:pPr>
              <a:lnSpc>
                <a:spcPct val="100000"/>
              </a:lnSpc>
              <a:buFont typeface="Arial"/>
              <a:buChar char="•"/>
            </a:pPr>
            <a:r>
              <a:rPr lang="en-US" sz="2800">
                <a:solidFill>
                  <a:srgbClr val="000000"/>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76" name="PlaceHolder 3"/>
          <p:cNvSpPr>
            <a:spLocks noGrp="1"/>
          </p:cNvSpPr>
          <p:nvPr>
            <p:ph type="body"/>
          </p:nvPr>
        </p:nvSpPr>
        <p:spPr>
          <a:xfrm>
            <a:off x="6172200" y="1825560"/>
            <a:ext cx="5181120" cy="4350960"/>
          </a:xfrm>
          <a:prstGeom prst="rect">
            <a:avLst/>
          </a:prstGeom>
        </p:spPr>
        <p:txBody>
          <a:bodyPr anchor="ctr"/>
          <a:p>
            <a:pPr>
              <a:buSzPct val="45000"/>
              <a:buFont typeface="StarSymbol"/>
              <a:buChar char=""/>
            </a:pPr>
            <a:r>
              <a:rPr lang="en-US" sz="1200">
                <a:solidFill>
                  <a:srgbClr val="8b8b8b"/>
                </a:solidFill>
                <a:latin typeface="Calibri"/>
              </a:rPr>
              <a:t>Click to edit the outline text format</a:t>
            </a:r>
            <a:endParaRPr/>
          </a:p>
          <a:p>
            <a:pPr lvl="1">
              <a:buSzPct val="75000"/>
              <a:buFont typeface="StarSymbol"/>
              <a:buChar char=""/>
            </a:pPr>
            <a:r>
              <a:rPr lang="en-US" sz="1200">
                <a:solidFill>
                  <a:srgbClr val="8b8b8b"/>
                </a:solidFill>
                <a:latin typeface="Calibri"/>
              </a:rPr>
              <a:t>Second Outline Level</a:t>
            </a:r>
            <a:endParaRPr/>
          </a:p>
          <a:p>
            <a:pPr lvl="2">
              <a:buSzPct val="45000"/>
              <a:buFont typeface="StarSymbol"/>
              <a:buChar char=""/>
            </a:pPr>
            <a:r>
              <a:rPr lang="en-US" sz="1200">
                <a:solidFill>
                  <a:srgbClr val="8b8b8b"/>
                </a:solidFill>
                <a:latin typeface="Calibri"/>
              </a:rPr>
              <a:t>Third Outline Level</a:t>
            </a:r>
            <a:endParaRPr/>
          </a:p>
          <a:p>
            <a:pPr lvl="3">
              <a:buSzPct val="75000"/>
              <a:buFont typeface="StarSymbol"/>
              <a:buChar char=""/>
            </a:pPr>
            <a:r>
              <a:rPr lang="en-US" sz="1200">
                <a:solidFill>
                  <a:srgbClr val="8b8b8b"/>
                </a:solidFill>
                <a:latin typeface="Calibri"/>
              </a:rPr>
              <a:t>Fourth Outline Level</a:t>
            </a:r>
            <a:endParaRPr/>
          </a:p>
          <a:p>
            <a:pPr lvl="4">
              <a:buSzPct val="45000"/>
              <a:buFont typeface="StarSymbol"/>
              <a:buChar char=""/>
            </a:pPr>
            <a:r>
              <a:rPr lang="en-US" sz="1200">
                <a:solidFill>
                  <a:srgbClr val="8b8b8b"/>
                </a:solidFill>
                <a:latin typeface="Calibri"/>
              </a:rPr>
              <a:t>Fifth Outline Level</a:t>
            </a:r>
            <a:endParaRPr/>
          </a:p>
          <a:p>
            <a:pPr lvl="5">
              <a:buSzPct val="45000"/>
              <a:buFont typeface="StarSymbol"/>
              <a:buChar char=""/>
            </a:pPr>
            <a:r>
              <a:rPr lang="en-US" sz="1200">
                <a:solidFill>
                  <a:srgbClr val="8b8b8b"/>
                </a:solidFill>
                <a:latin typeface="Calibri"/>
              </a:rPr>
              <a:t>Sixth Outline Level</a:t>
            </a:r>
            <a:endParaRPr/>
          </a:p>
          <a:p>
            <a:pPr>
              <a:lnSpc>
                <a:spcPct val="100000"/>
              </a:lnSpc>
              <a:buFont typeface="Arial"/>
              <a:buChar char="•"/>
            </a:pPr>
            <a:r>
              <a:rPr lang="en-US" sz="1200">
                <a:solidFill>
                  <a:srgbClr val="8b8b8b"/>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77" name="PlaceHolder 4"/>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78" name="PlaceHolder 5"/>
          <p:cNvSpPr>
            <a:spLocks noGrp="1"/>
          </p:cNvSpPr>
          <p:nvPr>
            <p:ph type="ftr"/>
          </p:nvPr>
        </p:nvSpPr>
        <p:spPr>
          <a:xfrm>
            <a:off x="0" y="0"/>
            <a:ext cx="-11796840" cy="-11796840"/>
          </a:xfrm>
          <a:prstGeom prst="rect">
            <a:avLst/>
          </a:prstGeom>
        </p:spPr>
        <p:txBody>
          <a:bodyPr bIns="45000" lIns="90000" rIns="90000" tIns="45000"/>
          <a:p>
            <a:endParaRPr/>
          </a:p>
        </p:txBody>
      </p:sp>
      <p:sp>
        <p:nvSpPr>
          <p:cNvPr id="79" name="PlaceHolder 6"/>
          <p:cNvSpPr>
            <a:spLocks noGrp="1"/>
          </p:cNvSpPr>
          <p:nvPr>
            <p:ph type="sldNum"/>
          </p:nvPr>
        </p:nvSpPr>
        <p:spPr>
          <a:xfrm>
            <a:off x="0" y="0"/>
            <a:ext cx="-11796840" cy="-11796840"/>
          </a:xfrm>
          <a:prstGeom prst="rect">
            <a:avLst/>
          </a:prstGeom>
        </p:spPr>
        <p:txBody>
          <a:bodyPr bIns="45000" lIns="90000" rIns="90000" tIns="45000"/>
          <a:p>
            <a:pPr>
              <a:lnSpc>
                <a:spcPct val="100000"/>
              </a:lnSpc>
            </a:pPr>
            <a:fld id="{C111B1A1-3131-4171-A1E1-51312101812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325160"/>
          </a:xfrm>
          <a:prstGeom prst="rect">
            <a:avLst/>
          </a:prstGeom>
        </p:spPr>
        <p:txBody>
          <a:bodyPr anchor="ctr"/>
          <a:p>
            <a:pPr>
              <a:lnSpc>
                <a:spcPct val="90000"/>
              </a:lnSpc>
            </a:pPr>
            <a:r>
              <a:rPr lang="en-US" sz="4400">
                <a:solidFill>
                  <a:srgbClr val="000000"/>
                </a:solidFill>
                <a:latin typeface="Calibri Light"/>
              </a:rPr>
              <a:t>Click to edit the title text formatClick to edit Master title style</a:t>
            </a:r>
            <a:endParaRPr/>
          </a:p>
        </p:txBody>
      </p:sp>
      <p:sp>
        <p:nvSpPr>
          <p:cNvPr id="113"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114" name="PlaceHolder 3"/>
          <p:cNvSpPr>
            <a:spLocks noGrp="1"/>
          </p:cNvSpPr>
          <p:nvPr>
            <p:ph type="ftr"/>
          </p:nvPr>
        </p:nvSpPr>
        <p:spPr>
          <a:xfrm>
            <a:off x="0" y="0"/>
            <a:ext cx="-11796840" cy="-11796840"/>
          </a:xfrm>
          <a:prstGeom prst="rect">
            <a:avLst/>
          </a:prstGeom>
        </p:spPr>
        <p:txBody>
          <a:bodyPr bIns="45000" lIns="90000" rIns="90000" tIns="45000"/>
          <a:p>
            <a:endParaRPr/>
          </a:p>
        </p:txBody>
      </p:sp>
      <p:sp>
        <p:nvSpPr>
          <p:cNvPr id="115"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818141A1-7171-41B1-8171-016131515111}" type="slidenum">
              <a:rPr lang="en-US">
                <a:solidFill>
                  <a:srgbClr val="000000"/>
                </a:solidFill>
                <a:latin typeface="Calibri"/>
              </a:rPr>
              <a:t>&lt;number&gt;</a:t>
            </a:fld>
            <a:endParaRPr/>
          </a:p>
        </p:txBody>
      </p:sp>
      <p:sp>
        <p:nvSpPr>
          <p:cNvPr id="116" name="PlaceHolder 5"/>
          <p:cNvSpPr>
            <a:spLocks noGrp="1"/>
          </p:cNvSpPr>
          <p:nvPr>
            <p:ph type="body"/>
          </p:nvPr>
        </p:nvSpPr>
        <p:spPr>
          <a:xfrm>
            <a:off x="609480" y="1604520"/>
            <a:ext cx="10728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9" name="PlaceHolder 1"/>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150" name="PlaceHolder 2"/>
          <p:cNvSpPr>
            <a:spLocks noGrp="1"/>
          </p:cNvSpPr>
          <p:nvPr>
            <p:ph type="ftr"/>
          </p:nvPr>
        </p:nvSpPr>
        <p:spPr>
          <a:xfrm>
            <a:off x="0" y="0"/>
            <a:ext cx="-11796840" cy="-11796840"/>
          </a:xfrm>
          <a:prstGeom prst="rect">
            <a:avLst/>
          </a:prstGeom>
        </p:spPr>
        <p:txBody>
          <a:bodyPr bIns="45000" lIns="90000" rIns="90000" tIns="45000"/>
          <a:p>
            <a:endParaRPr/>
          </a:p>
        </p:txBody>
      </p:sp>
      <p:sp>
        <p:nvSpPr>
          <p:cNvPr id="151" name="PlaceHolder 3"/>
          <p:cNvSpPr>
            <a:spLocks noGrp="1"/>
          </p:cNvSpPr>
          <p:nvPr>
            <p:ph type="sldNum"/>
          </p:nvPr>
        </p:nvSpPr>
        <p:spPr>
          <a:xfrm>
            <a:off x="0" y="0"/>
            <a:ext cx="-11796840" cy="-11796840"/>
          </a:xfrm>
          <a:prstGeom prst="rect">
            <a:avLst/>
          </a:prstGeom>
        </p:spPr>
        <p:txBody>
          <a:bodyPr bIns="45000" lIns="90000" rIns="90000" tIns="45000"/>
          <a:p>
            <a:pPr>
              <a:lnSpc>
                <a:spcPct val="100000"/>
              </a:lnSpc>
            </a:pPr>
            <a:fld id="{71A191C1-D101-4141-91F1-512131D11101}" type="slidenum">
              <a:rPr lang="en-US">
                <a:solidFill>
                  <a:srgbClr val="000000"/>
                </a:solidFill>
                <a:latin typeface="Calibri"/>
              </a:rPr>
              <a:t>&lt;number&gt;</a:t>
            </a:fld>
            <a:endParaRPr/>
          </a:p>
        </p:txBody>
      </p:sp>
      <p:sp>
        <p:nvSpPr>
          <p:cNvPr id="152" name="PlaceHolder 4"/>
          <p:cNvSpPr>
            <a:spLocks noGrp="1"/>
          </p:cNvSpPr>
          <p:nvPr>
            <p:ph type="title"/>
          </p:nvPr>
        </p:nvSpPr>
        <p:spPr>
          <a:xfrm>
            <a:off x="609480" y="273600"/>
            <a:ext cx="10972440" cy="1144800"/>
          </a:xfrm>
          <a:prstGeom prst="rect">
            <a:avLst/>
          </a:prstGeom>
        </p:spPr>
        <p:txBody>
          <a:bodyPr anchor="ctr" bIns="0" lIns="0" rIns="0" tIns="0" wrap="none"/>
          <a:p>
            <a:r>
              <a:rPr lang="en-US"/>
              <a:t>Click to edit the title text format</a:t>
            </a:r>
            <a:endParaRPr/>
          </a:p>
        </p:txBody>
      </p:sp>
      <p:sp>
        <p:nvSpPr>
          <p:cNvPr id="153" name="PlaceHolder 5"/>
          <p:cNvSpPr>
            <a:spLocks noGrp="1"/>
          </p:cNvSpPr>
          <p:nvPr>
            <p:ph type="body"/>
          </p:nvPr>
        </p:nvSpPr>
        <p:spPr>
          <a:xfrm>
            <a:off x="609480" y="1604520"/>
            <a:ext cx="10728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49.xml"/>
</Relationships>
</file>

<file path=ppt/slides/_rels/slide1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hyperlink" Target="mailto:jtaylor@kumc.edu" TargetMode="External"/><Relationship Id="rId2" Type="http://schemas.openxmlformats.org/officeDocument/2006/relationships/hyperlink" Target="mailto:nberman@kumc.edu" TargetMode="External"/><Relationship Id="rId3" Type="http://schemas.openxmlformats.org/officeDocument/2006/relationships/hyperlink" Target="mailto:jradel@kumc.edu" TargetMode="External"/><Relationship Id="rId4" Type="http://schemas.openxmlformats.org/officeDocument/2006/relationships/hyperlink" Target="mailto:jeremy.patterson@wichita.edu" TargetMode="External"/><Relationship Id="rId5" Type="http://schemas.openxmlformats.org/officeDocument/2006/relationships/hyperlink" Target="mailto:chase@capacitysports.com" TargetMode="External"/><Relationship Id="rId6" Type="http://schemas.openxmlformats.org/officeDocument/2006/relationships/hyperlink" Target="mailto:HuangC@umkc.edu" TargetMode="External"/><Relationship Id="rId7" Type="http://schemas.openxmlformats.org/officeDocument/2006/relationships/slideLayout" Target="../slideLayouts/slideLayout2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TextShape 1"/>
          <p:cNvSpPr txBox="1"/>
          <p:nvPr/>
        </p:nvSpPr>
        <p:spPr>
          <a:xfrm>
            <a:off x="1169640" y="217800"/>
            <a:ext cx="9843840" cy="2138040"/>
          </a:xfrm>
          <a:prstGeom prst="rect">
            <a:avLst/>
          </a:prstGeom>
        </p:spPr>
        <p:txBody>
          <a:bodyPr anchor="b"/>
          <a:p>
            <a:pPr>
              <a:lnSpc>
                <a:spcPct val="90000"/>
              </a:lnSpc>
            </a:pPr>
            <a:r>
              <a:rPr lang="en-US" sz="4600">
                <a:solidFill>
                  <a:srgbClr val="000000"/>
                </a:solidFill>
                <a:latin typeface="Calibri Light"/>
              </a:rPr>
              <a:t>From The Field To The Lab: Perspectives On Head Injury From A Former Football Player And Current Scientist: Part Two</a:t>
            </a:r>
            <a:endParaRPr/>
          </a:p>
        </p:txBody>
      </p:sp>
      <p:sp>
        <p:nvSpPr>
          <p:cNvPr id="187" name="TextShape 2"/>
          <p:cNvSpPr txBox="1"/>
          <p:nvPr/>
        </p:nvSpPr>
        <p:spPr>
          <a:xfrm>
            <a:off x="1451880" y="2478600"/>
            <a:ext cx="9143640" cy="1655280"/>
          </a:xfrm>
          <a:prstGeom prst="rect">
            <a:avLst/>
          </a:prstGeom>
        </p:spPr>
        <p:txBody>
          <a:bodyPr/>
          <a:p>
            <a:pPr algn="ctr">
              <a:lnSpc>
                <a:spcPct val="100000"/>
              </a:lnSpc>
            </a:pPr>
            <a:r>
              <a:rPr lang="en-US" sz="2400">
                <a:solidFill>
                  <a:srgbClr val="000000"/>
                </a:solidFill>
                <a:latin typeface="Calibri"/>
              </a:rPr>
              <a:t>Presented by:</a:t>
            </a:r>
            <a:endParaRPr/>
          </a:p>
          <a:p>
            <a:pPr algn="ctr">
              <a:lnSpc>
                <a:spcPct val="100000"/>
              </a:lnSpc>
            </a:pPr>
            <a:r>
              <a:rPr lang="en-US" sz="2400">
                <a:solidFill>
                  <a:srgbClr val="000000"/>
                </a:solidFill>
                <a:latin typeface="Calibri"/>
              </a:rPr>
              <a:t>Jordan Taylor, Ph.D. (Candidate), M.Ed., CSCS</a:t>
            </a:r>
            <a:endParaRPr/>
          </a:p>
          <a:p>
            <a:pPr algn="ctr">
              <a:lnSpc>
                <a:spcPct val="100000"/>
              </a:lnSpc>
            </a:pPr>
            <a:r>
              <a:rPr lang="en-US" sz="2400">
                <a:solidFill>
                  <a:srgbClr val="000000"/>
                </a:solidFill>
                <a:latin typeface="Calibri"/>
              </a:rPr>
              <a:t>Department of Physical Therapy &amp; Rehabilitation Science</a:t>
            </a:r>
            <a:endParaRPr/>
          </a:p>
          <a:p>
            <a:pPr algn="ctr">
              <a:lnSpc>
                <a:spcPct val="100000"/>
              </a:lnSpc>
            </a:pPr>
            <a:r>
              <a:rPr lang="en-US" sz="2400">
                <a:solidFill>
                  <a:srgbClr val="000000"/>
                </a:solidFill>
                <a:latin typeface="Calibri"/>
              </a:rPr>
              <a:t>University of Kansas Medical Center</a:t>
            </a:r>
            <a:endParaRPr/>
          </a:p>
          <a:p>
            <a:pPr algn="ctr">
              <a:lnSpc>
                <a:spcPct val="100000"/>
              </a:lnSpc>
            </a:pPr>
            <a:endParaRPr/>
          </a:p>
        </p:txBody>
      </p:sp>
      <p:pic>
        <p:nvPicPr>
          <p:cNvPr descr="" id="188" name="Picture 3"/>
          <p:cNvPicPr/>
          <p:nvPr/>
        </p:nvPicPr>
        <p:blipFill>
          <a:blip r:embed="rId1"/>
          <a:stretch>
            <a:fillRect/>
          </a:stretch>
        </p:blipFill>
        <p:spPr>
          <a:xfrm>
            <a:off x="9712440" y="3546360"/>
            <a:ext cx="2479320" cy="3311280"/>
          </a:xfrm>
          <a:prstGeom prst="rect">
            <a:avLst/>
          </a:prstGeom>
        </p:spPr>
      </p:pic>
      <p:pic>
        <p:nvPicPr>
          <p:cNvPr descr="" id="189" name="Picture 4"/>
          <p:cNvPicPr/>
          <p:nvPr/>
        </p:nvPicPr>
        <p:blipFill>
          <a:blip r:embed="rId2"/>
          <a:stretch>
            <a:fillRect/>
          </a:stretch>
        </p:blipFill>
        <p:spPr>
          <a:xfrm>
            <a:off x="0" y="4173480"/>
            <a:ext cx="3896280" cy="2684160"/>
          </a:xfrm>
          <a:prstGeom prst="rect">
            <a:avLst/>
          </a:prstGeom>
        </p:spPr>
      </p:pic>
      <p:pic>
        <p:nvPicPr>
          <p:cNvPr descr="" id="190" name="Picture 6"/>
          <p:cNvPicPr/>
          <p:nvPr/>
        </p:nvPicPr>
        <p:blipFill>
          <a:blip r:embed="rId3"/>
          <a:stretch>
            <a:fillRect/>
          </a:stretch>
        </p:blipFill>
        <p:spPr>
          <a:xfrm>
            <a:off x="5000400" y="4257000"/>
            <a:ext cx="3467880" cy="2600640"/>
          </a:xfrm>
          <a:prstGeom prst="rect">
            <a:avLst/>
          </a:prstGeom>
        </p:spPr>
      </p:pic>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Concussion Management: Cognition</a:t>
            </a:r>
            <a:endParaRPr/>
          </a:p>
        </p:txBody>
      </p:sp>
      <p:sp>
        <p:nvSpPr>
          <p:cNvPr id="224" name="TextShape 2"/>
          <p:cNvSpPr txBox="1"/>
          <p:nvPr/>
        </p:nvSpPr>
        <p:spPr>
          <a:xfrm>
            <a:off x="838080" y="1825560"/>
            <a:ext cx="5181120" cy="4350960"/>
          </a:xfrm>
          <a:prstGeom prst="rect">
            <a:avLst/>
          </a:prstGeom>
        </p:spPr>
        <p:txBody>
          <a:bodyPr/>
          <a:p>
            <a:pPr>
              <a:lnSpc>
                <a:spcPct val="90000"/>
              </a:lnSpc>
              <a:buFont typeface="Arial"/>
              <a:buChar char="•"/>
            </a:pPr>
            <a:r>
              <a:rPr lang="en-US" sz="2800">
                <a:solidFill>
                  <a:srgbClr val="000000"/>
                </a:solidFill>
                <a:latin typeface="Calibri"/>
              </a:rPr>
              <a:t>Assessment of cognitive function</a:t>
            </a:r>
            <a:endParaRPr/>
          </a:p>
          <a:p>
            <a:pPr>
              <a:lnSpc>
                <a:spcPct val="90000"/>
              </a:lnSpc>
              <a:buFont typeface="Arial"/>
              <a:buChar char="•"/>
            </a:pPr>
            <a:r>
              <a:rPr lang="en-US" sz="2800">
                <a:solidFill>
                  <a:srgbClr val="000000"/>
                </a:solidFill>
                <a:latin typeface="Calibri"/>
              </a:rPr>
              <a:t>“</a:t>
            </a:r>
            <a:r>
              <a:rPr lang="en-US" sz="2800">
                <a:solidFill>
                  <a:srgbClr val="000000"/>
                </a:solidFill>
                <a:latin typeface="Calibri"/>
              </a:rPr>
              <a:t>Person, Place, and Time” no longer is sufficient</a:t>
            </a:r>
            <a:endParaRPr/>
          </a:p>
          <a:p>
            <a:pPr>
              <a:lnSpc>
                <a:spcPct val="90000"/>
              </a:lnSpc>
              <a:buFont typeface="Arial"/>
              <a:buChar char="•"/>
            </a:pPr>
            <a:r>
              <a:rPr lang="en-US" sz="2800">
                <a:solidFill>
                  <a:srgbClr val="000000"/>
                </a:solidFill>
                <a:latin typeface="Calibri"/>
              </a:rPr>
              <a:t>Neurocognitive exams:</a:t>
            </a:r>
            <a:endParaRPr/>
          </a:p>
          <a:p>
            <a:pPr lvl="1">
              <a:buSzPct val="75000"/>
              <a:buFont typeface="StarSymbol"/>
              <a:buChar char=""/>
            </a:pPr>
            <a:r>
              <a:rPr lang="en-US" sz="2000">
                <a:solidFill>
                  <a:srgbClr val="000000"/>
                </a:solidFill>
                <a:latin typeface="Calibri"/>
              </a:rPr>
              <a:t>- </a:t>
            </a:r>
            <a:r>
              <a:rPr lang="en-US" sz="2000">
                <a:solidFill>
                  <a:srgbClr val="000000"/>
                </a:solidFill>
                <a:latin typeface="Arial"/>
              </a:rPr>
              <a:t>To determine recovery &amp; return-to-play/practice</a:t>
            </a:r>
            <a:endParaRPr/>
          </a:p>
          <a:p>
            <a:pPr lvl="1">
              <a:buSzPct val="75000"/>
              <a:buFont typeface="StarSymbol"/>
              <a:buChar char=""/>
            </a:pPr>
            <a:r>
              <a:rPr lang="en-US" sz="2000">
                <a:solidFill>
                  <a:srgbClr val="000000"/>
                </a:solidFill>
                <a:latin typeface="Calibri"/>
              </a:rPr>
              <a:t>- </a:t>
            </a:r>
            <a:r>
              <a:rPr lang="en-US" sz="2000">
                <a:solidFill>
                  <a:srgbClr val="000000"/>
                </a:solidFill>
                <a:latin typeface="Arial"/>
              </a:rPr>
              <a:t>Baseline (for later comparison)</a:t>
            </a:r>
            <a:endParaRPr/>
          </a:p>
          <a:p>
            <a:pPr lvl="1">
              <a:buSzPct val="75000"/>
              <a:buFont typeface="StarSymbol"/>
              <a:buChar char=""/>
            </a:pPr>
            <a:r>
              <a:rPr lang="en-US" sz="2000">
                <a:solidFill>
                  <a:srgbClr val="000000"/>
                </a:solidFill>
                <a:latin typeface="Arial"/>
              </a:rPr>
              <a:t>- Sideline evaluation</a:t>
            </a:r>
            <a:endParaRPr/>
          </a:p>
          <a:p>
            <a:pPr lvl="1">
              <a:buSzPct val="75000"/>
              <a:buFont typeface="StarSymbol"/>
              <a:buChar char=""/>
            </a:pPr>
            <a:r>
              <a:rPr lang="en-US" sz="2000">
                <a:solidFill>
                  <a:srgbClr val="000000"/>
                </a:solidFill>
                <a:latin typeface="Arial"/>
              </a:rPr>
              <a:t>- “Catch” those people who are under-reporting symptoms</a:t>
            </a:r>
            <a:endParaRPr/>
          </a:p>
          <a:p>
            <a:pPr>
              <a:lnSpc>
                <a:spcPct val="100000"/>
              </a:lnSpc>
            </a:pPr>
            <a:endParaRPr/>
          </a:p>
        </p:txBody>
      </p:sp>
      <p:pic>
        <p:nvPicPr>
          <p:cNvPr descr="" id="225" name="Content Placeholder 4"/>
          <p:cNvPicPr/>
          <p:nvPr/>
        </p:nvPicPr>
        <p:blipFill>
          <a:blip r:embed="rId1"/>
          <a:stretch>
            <a:fillRect/>
          </a:stretch>
        </p:blipFill>
        <p:spPr>
          <a:xfrm>
            <a:off x="6172200" y="2590920"/>
            <a:ext cx="4038120" cy="2799720"/>
          </a:xfrm>
          <a:prstGeom prst="rect">
            <a:avLst/>
          </a:prstGeom>
          <a:ln>
            <a:solidFill>
              <a:srgbClr val="0000cc"/>
            </a:solid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TextShape 1"/>
          <p:cNvSpPr txBox="1"/>
          <p:nvPr/>
        </p:nvSpPr>
        <p:spPr>
          <a:xfrm>
            <a:off x="1995840" y="355680"/>
            <a:ext cx="8229240" cy="1142640"/>
          </a:xfrm>
          <a:prstGeom prst="rect">
            <a:avLst/>
          </a:prstGeom>
        </p:spPr>
        <p:txBody>
          <a:bodyPr anchor="ctr"/>
          <a:p>
            <a:pPr algn="ctr">
              <a:lnSpc>
                <a:spcPct val="100000"/>
              </a:lnSpc>
            </a:pPr>
            <a:r>
              <a:rPr lang="en-US" sz="4400">
                <a:solidFill>
                  <a:srgbClr val="000000"/>
                </a:solidFill>
                <a:latin typeface="Calibri Light"/>
              </a:rPr>
              <a:t>Neurocognitive Tests</a:t>
            </a:r>
            <a:endParaRPr/>
          </a:p>
        </p:txBody>
      </p:sp>
      <p:sp>
        <p:nvSpPr>
          <p:cNvPr id="227" name="TextShape 2"/>
          <p:cNvSpPr txBox="1"/>
          <p:nvPr/>
        </p:nvSpPr>
        <p:spPr>
          <a:xfrm>
            <a:off x="1981080" y="1582200"/>
            <a:ext cx="8229240" cy="4970880"/>
          </a:xfrm>
          <a:prstGeom prst="rect">
            <a:avLst/>
          </a:prstGeom>
        </p:spPr>
        <p:txBody>
          <a:bodyPr/>
          <a:p>
            <a:pPr>
              <a:lnSpc>
                <a:spcPct val="90000"/>
              </a:lnSpc>
              <a:buFont typeface="Arial"/>
              <a:buChar char="•"/>
            </a:pPr>
            <a:r>
              <a:rPr lang="en-US" sz="2800">
                <a:solidFill>
                  <a:srgbClr val="000000"/>
                </a:solidFill>
                <a:latin typeface="Calibri"/>
              </a:rPr>
              <a:t>“</a:t>
            </a:r>
            <a:r>
              <a:rPr lang="en-US" sz="2800">
                <a:solidFill>
                  <a:srgbClr val="000000"/>
                </a:solidFill>
                <a:latin typeface="Calibri"/>
              </a:rPr>
              <a:t>Tools” that assist doctors with making difficult return-to-play decisions</a:t>
            </a:r>
            <a:endParaRPr/>
          </a:p>
          <a:p>
            <a:pPr>
              <a:lnSpc>
                <a:spcPct val="90000"/>
              </a:lnSpc>
            </a:pPr>
            <a:endParaRPr/>
          </a:p>
          <a:p>
            <a:pPr>
              <a:lnSpc>
                <a:spcPct val="90000"/>
              </a:lnSpc>
              <a:buFont typeface="Arial"/>
              <a:buChar char="•"/>
            </a:pPr>
            <a:r>
              <a:rPr lang="en-US" sz="2800">
                <a:solidFill>
                  <a:srgbClr val="000000"/>
                </a:solidFill>
                <a:latin typeface="Calibri"/>
              </a:rPr>
              <a:t>Computerized Testing:</a:t>
            </a:r>
            <a:endParaRPr/>
          </a:p>
          <a:p>
            <a:pPr>
              <a:lnSpc>
                <a:spcPct val="90000"/>
              </a:lnSpc>
            </a:pPr>
            <a:endParaRPr/>
          </a:p>
          <a:p>
            <a:pPr>
              <a:lnSpc>
                <a:spcPct val="90000"/>
              </a:lnSpc>
              <a:buFont typeface="Arial"/>
              <a:buChar char="•"/>
            </a:pPr>
            <a:r>
              <a:rPr lang="en-US" sz="2800">
                <a:solidFill>
                  <a:srgbClr val="000000"/>
                </a:solidFill>
                <a:latin typeface="Calibri"/>
              </a:rPr>
              <a:t>Concussion Resolution Index-</a:t>
            </a:r>
            <a:endParaRPr/>
          </a:p>
          <a:p>
            <a:pPr>
              <a:lnSpc>
                <a:spcPct val="100000"/>
              </a:lnSpc>
            </a:pPr>
            <a:r>
              <a:rPr lang="en-US" sz="2800">
                <a:solidFill>
                  <a:srgbClr val="000000"/>
                </a:solidFill>
                <a:latin typeface="Calibri"/>
              </a:rPr>
              <a:t>	</a:t>
            </a:r>
            <a:r>
              <a:rPr lang="en-US" sz="2800">
                <a:solidFill>
                  <a:srgbClr val="000000"/>
                </a:solidFill>
                <a:latin typeface="Calibri"/>
              </a:rPr>
              <a:t>	</a:t>
            </a:r>
            <a:r>
              <a:rPr lang="en-US" sz="2800">
                <a:solidFill>
                  <a:srgbClr val="000000"/>
                </a:solidFill>
                <a:latin typeface="Calibri"/>
              </a:rPr>
              <a:t>- Tests memory and reaction time</a:t>
            </a:r>
            <a:endParaRPr/>
          </a:p>
          <a:p>
            <a:pPr>
              <a:lnSpc>
                <a:spcPct val="100000"/>
              </a:lnSpc>
            </a:pPr>
            <a:r>
              <a:rPr lang="en-US" sz="2800">
                <a:solidFill>
                  <a:srgbClr val="000000"/>
                </a:solidFill>
                <a:latin typeface="Calibri"/>
              </a:rPr>
              <a:t>	</a:t>
            </a:r>
            <a:r>
              <a:rPr lang="en-US" sz="2800">
                <a:solidFill>
                  <a:srgbClr val="000000"/>
                </a:solidFill>
                <a:latin typeface="Calibri"/>
              </a:rPr>
              <a:t>	</a:t>
            </a:r>
            <a:r>
              <a:rPr lang="en-US" sz="2800">
                <a:solidFill>
                  <a:srgbClr val="000000"/>
                </a:solidFill>
                <a:latin typeface="Calibri"/>
              </a:rPr>
              <a:t>- Administered &amp; interpreted by a licensed medical professional</a:t>
            </a:r>
            <a:endParaRPr/>
          </a:p>
          <a:p>
            <a:pPr>
              <a:lnSpc>
                <a:spcPct val="100000"/>
              </a:lnSpc>
            </a:pPr>
            <a:r>
              <a:rPr lang="en-US" sz="2800">
                <a:solidFill>
                  <a:srgbClr val="000000"/>
                </a:solidFill>
                <a:latin typeface="Calibri"/>
              </a:rPr>
              <a:t>	</a:t>
            </a:r>
            <a:r>
              <a:rPr lang="en-US" sz="2800">
                <a:solidFill>
                  <a:srgbClr val="000000"/>
                </a:solidFill>
                <a:latin typeface="Calibri"/>
              </a:rPr>
              <a:t>	</a:t>
            </a:r>
            <a:r>
              <a:rPr lang="en-US" sz="2800">
                <a:solidFill>
                  <a:srgbClr val="000000"/>
                </a:solidFill>
                <a:latin typeface="Calibri"/>
              </a:rPr>
              <a:t>- 25 minutes to complete exam</a:t>
            </a:r>
            <a:endParaRPr/>
          </a:p>
          <a:p>
            <a:pPr>
              <a:lnSpc>
                <a:spcPct val="90000"/>
              </a:lnSpc>
            </a:pPr>
            <a:endParaRPr/>
          </a:p>
          <a:p>
            <a:pPr>
              <a:lnSpc>
                <a:spcPct val="90000"/>
              </a:lnSpc>
              <a:buFont typeface="Arial"/>
              <a:buChar char="•"/>
            </a:pPr>
            <a:r>
              <a:rPr lang="en-US" sz="2800">
                <a:solidFill>
                  <a:srgbClr val="000000"/>
                </a:solidFill>
                <a:latin typeface="Calibri"/>
              </a:rPr>
              <a:t>ImPACT (Immediate Post-Concussion Assessment and Cognitive Testing)-</a:t>
            </a:r>
            <a:endParaRPr/>
          </a:p>
          <a:p>
            <a:pPr lvl="1">
              <a:buSzPct val="75000"/>
              <a:buFont typeface="StarSymbol"/>
              <a:buChar char=""/>
            </a:pPr>
            <a:r>
              <a:rPr lang="en-US" sz="2000">
                <a:solidFill>
                  <a:srgbClr val="000000"/>
                </a:solidFill>
                <a:latin typeface="Calibri"/>
              </a:rPr>
              <a:t>- Most widely used (H.S., collegiate, professional) computer-based testing program </a:t>
            </a:r>
            <a:endParaRPr/>
          </a:p>
          <a:p>
            <a:pPr lvl="1">
              <a:buSzPct val="75000"/>
              <a:buFont typeface="StarSymbol"/>
              <a:buChar char=""/>
            </a:pPr>
            <a:r>
              <a:rPr lang="en-US" sz="2000">
                <a:solidFill>
                  <a:srgbClr val="000000"/>
                </a:solidFill>
                <a:latin typeface="Calibri"/>
              </a:rPr>
              <a:t>- Tests attention span, memory, problem solving, processing speed, and reaction time </a:t>
            </a:r>
            <a:endParaRPr/>
          </a:p>
          <a:p>
            <a:pPr lvl="1">
              <a:buSzPct val="75000"/>
              <a:buFont typeface="StarSymbol"/>
              <a:buChar char=""/>
            </a:pPr>
            <a:r>
              <a:rPr lang="en-US" sz="2000">
                <a:solidFill>
                  <a:srgbClr val="000000"/>
                </a:solidFill>
                <a:latin typeface="Calibri"/>
              </a:rPr>
              <a:t>- Approx $2/test ($8 post-injury)</a:t>
            </a:r>
            <a:endParaRPr/>
          </a:p>
          <a:p>
            <a:pPr lvl="1">
              <a:buSzPct val="75000"/>
              <a:buFont typeface="StarSymbol"/>
              <a:buChar char=""/>
            </a:pPr>
            <a:r>
              <a:rPr lang="en-US" sz="2000">
                <a:solidFill>
                  <a:srgbClr val="000000"/>
                </a:solidFill>
                <a:latin typeface="Calibri"/>
              </a:rPr>
              <a:t>- Can administer multiple tests at the same time</a:t>
            </a:r>
            <a:endParaRPr/>
          </a:p>
          <a:p>
            <a:pPr lvl="1">
              <a:buSzPct val="75000"/>
              <a:buFont typeface="StarSymbol"/>
              <a:buChar char=""/>
            </a:pPr>
            <a:r>
              <a:rPr lang="en-US" sz="2000">
                <a:solidFill>
                  <a:srgbClr val="000000"/>
                </a:solidFill>
                <a:latin typeface="Calibri"/>
              </a:rPr>
              <a:t>- Administered by any trained individual (coach, school nurse, athletic trainer, team doctor)</a:t>
            </a:r>
            <a:endParaRPr/>
          </a:p>
          <a:p>
            <a:pPr lvl="1">
              <a:buSzPct val="75000"/>
              <a:buFont typeface="StarSymbol"/>
              <a:buChar char=""/>
            </a:pPr>
            <a:r>
              <a:rPr lang="en-US" sz="2000">
                <a:solidFill>
                  <a:srgbClr val="000000"/>
                </a:solidFill>
                <a:latin typeface="Calibri"/>
              </a:rPr>
              <a:t>- Interpreting results requires training  (</a:t>
            </a:r>
            <a:r>
              <a:rPr i="1" lang="en-US" sz="2000">
                <a:solidFill>
                  <a:srgbClr val="000000"/>
                </a:solidFill>
                <a:latin typeface="Calibri"/>
              </a:rPr>
              <a:t>per </a:t>
            </a:r>
            <a:r>
              <a:rPr lang="en-US" sz="2000">
                <a:solidFill>
                  <a:srgbClr val="000000"/>
                </a:solidFill>
                <a:latin typeface="Calibri"/>
              </a:rPr>
              <a:t>ImPACT Applications, Inc.), and results should be reviewed by a doctor</a:t>
            </a:r>
            <a:endParaRPr/>
          </a:p>
          <a:p>
            <a:endParaRPr/>
          </a:p>
          <a:p>
            <a:pPr>
              <a:lnSpc>
                <a:spcPct val="100000"/>
              </a:lnSpc>
            </a:pP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ImPACT Testing</a:t>
            </a:r>
            <a:endParaRPr/>
          </a:p>
        </p:txBody>
      </p:sp>
      <p:pic>
        <p:nvPicPr>
          <p:cNvPr descr="" id="229" name="Content Placeholder 3"/>
          <p:cNvPicPr/>
          <p:nvPr/>
        </p:nvPicPr>
        <p:blipFill>
          <a:blip r:embed="rId1"/>
          <a:stretch>
            <a:fillRect/>
          </a:stretch>
        </p:blipFill>
        <p:spPr>
          <a:xfrm>
            <a:off x="2406240" y="1935000"/>
            <a:ext cx="7378920" cy="438912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TextShape 1"/>
          <p:cNvSpPr txBox="1"/>
          <p:nvPr/>
        </p:nvSpPr>
        <p:spPr>
          <a:xfrm>
            <a:off x="838080" y="109800"/>
            <a:ext cx="10515240" cy="1325160"/>
          </a:xfrm>
          <a:prstGeom prst="rect">
            <a:avLst/>
          </a:prstGeom>
        </p:spPr>
        <p:txBody>
          <a:bodyPr anchor="ctr"/>
          <a:p>
            <a:pPr algn="ctr">
              <a:lnSpc>
                <a:spcPct val="100000"/>
              </a:lnSpc>
            </a:pPr>
            <a:r>
              <a:rPr lang="en-US" sz="4400">
                <a:solidFill>
                  <a:srgbClr val="000000"/>
                </a:solidFill>
                <a:latin typeface="Calibri Light"/>
              </a:rPr>
              <a:t>Neurocognitive Tests</a:t>
            </a:r>
            <a:endParaRPr/>
          </a:p>
        </p:txBody>
      </p:sp>
      <p:sp>
        <p:nvSpPr>
          <p:cNvPr id="231" name="TextShape 2"/>
          <p:cNvSpPr txBox="1"/>
          <p:nvPr/>
        </p:nvSpPr>
        <p:spPr>
          <a:xfrm>
            <a:off x="1981080" y="1499400"/>
            <a:ext cx="8229240" cy="5358240"/>
          </a:xfrm>
          <a:prstGeom prst="rect">
            <a:avLst/>
          </a:prstGeom>
        </p:spPr>
        <p:txBody>
          <a:bodyPr/>
          <a:p>
            <a:pPr>
              <a:lnSpc>
                <a:spcPct val="90000"/>
              </a:lnSpc>
              <a:buFont typeface="Arial"/>
              <a:buChar char="•"/>
            </a:pPr>
            <a:r>
              <a:rPr lang="en-US" sz="2800">
                <a:solidFill>
                  <a:srgbClr val="000000"/>
                </a:solidFill>
                <a:latin typeface="Calibri"/>
              </a:rPr>
              <a:t>Interview Assessment:</a:t>
            </a:r>
            <a:endParaRPr/>
          </a:p>
          <a:p>
            <a:pPr>
              <a:lnSpc>
                <a:spcPct val="90000"/>
              </a:lnSpc>
            </a:pPr>
            <a:endParaRPr/>
          </a:p>
          <a:p>
            <a:pPr>
              <a:lnSpc>
                <a:spcPct val="90000"/>
              </a:lnSpc>
              <a:buFont typeface="Arial"/>
              <a:buChar char="•"/>
            </a:pPr>
            <a:r>
              <a:rPr lang="en-US" sz="2800">
                <a:solidFill>
                  <a:srgbClr val="000000"/>
                </a:solidFill>
                <a:latin typeface="Calibri"/>
              </a:rPr>
              <a:t>Axon Sports</a:t>
            </a:r>
            <a:endParaRPr/>
          </a:p>
          <a:p>
            <a:pPr>
              <a:lnSpc>
                <a:spcPct val="100000"/>
              </a:lnSpc>
            </a:pPr>
            <a:r>
              <a:rPr lang="en-US" sz="2800">
                <a:solidFill>
                  <a:srgbClr val="000000"/>
                </a:solidFill>
                <a:latin typeface="Calibri"/>
              </a:rPr>
              <a:t>	</a:t>
            </a:r>
            <a:r>
              <a:rPr lang="en-US" sz="2800">
                <a:solidFill>
                  <a:srgbClr val="000000"/>
                </a:solidFill>
                <a:latin typeface="Calibri"/>
              </a:rPr>
              <a:t>- Measures processing speed, attention, learning, and memory</a:t>
            </a:r>
            <a:endParaRPr/>
          </a:p>
          <a:p>
            <a:pPr>
              <a:lnSpc>
                <a:spcPct val="100000"/>
              </a:lnSpc>
            </a:pPr>
            <a:r>
              <a:rPr lang="en-US" sz="2800">
                <a:solidFill>
                  <a:srgbClr val="000000"/>
                </a:solidFill>
                <a:latin typeface="Calibri"/>
              </a:rPr>
              <a:t>	</a:t>
            </a:r>
            <a:r>
              <a:rPr lang="en-US" sz="2800">
                <a:solidFill>
                  <a:srgbClr val="000000"/>
                </a:solidFill>
                <a:latin typeface="Calibri"/>
              </a:rPr>
              <a:t>- Features 2 tests: Baseline and Post-Injury</a:t>
            </a:r>
            <a:endParaRPr/>
          </a:p>
          <a:p>
            <a:pPr>
              <a:lnSpc>
                <a:spcPct val="100000"/>
              </a:lnSpc>
            </a:pPr>
            <a:r>
              <a:rPr lang="en-US" sz="2800">
                <a:solidFill>
                  <a:srgbClr val="000000"/>
                </a:solidFill>
                <a:latin typeface="Calibri"/>
              </a:rPr>
              <a:t>	</a:t>
            </a:r>
            <a:r>
              <a:rPr lang="en-US" sz="2800">
                <a:solidFill>
                  <a:srgbClr val="000000"/>
                </a:solidFill>
                <a:latin typeface="Calibri"/>
              </a:rPr>
              <a:t>- Each test features 4 tasks that use playing cards</a:t>
            </a:r>
            <a:endParaRPr/>
          </a:p>
          <a:p>
            <a:pPr>
              <a:lnSpc>
                <a:spcPct val="100000"/>
              </a:lnSpc>
            </a:pPr>
            <a:r>
              <a:rPr lang="en-US" sz="2800">
                <a:solidFill>
                  <a:srgbClr val="000000"/>
                </a:solidFill>
                <a:latin typeface="Calibri"/>
              </a:rPr>
              <a:t>	</a:t>
            </a:r>
            <a:r>
              <a:rPr lang="en-US" sz="2800">
                <a:solidFill>
                  <a:srgbClr val="000000"/>
                </a:solidFill>
                <a:latin typeface="Calibri"/>
              </a:rPr>
              <a:t>- Test may be administered by anyone, but results must be interpreted by a licensed medical professional</a:t>
            </a:r>
            <a:endParaRPr/>
          </a:p>
          <a:p>
            <a:pPr>
              <a:lnSpc>
                <a:spcPct val="90000"/>
              </a:lnSpc>
            </a:pPr>
            <a:endParaRPr/>
          </a:p>
          <a:p>
            <a:pPr>
              <a:lnSpc>
                <a:spcPct val="90000"/>
              </a:lnSpc>
              <a:buFont typeface="Arial"/>
              <a:buChar char="•"/>
            </a:pPr>
            <a:r>
              <a:rPr lang="en-US" sz="2800">
                <a:solidFill>
                  <a:srgbClr val="000000"/>
                </a:solidFill>
                <a:latin typeface="Calibri"/>
              </a:rPr>
              <a:t>SCAT3 (Sport Concussion Assessment Tool 2)</a:t>
            </a:r>
            <a:endParaRPr/>
          </a:p>
          <a:p>
            <a:r>
              <a:rPr lang="en-US" sz="2400">
                <a:solidFill>
                  <a:srgbClr val="000000"/>
                </a:solidFill>
                <a:latin typeface="Calibri"/>
              </a:rPr>
              <a:t>- </a:t>
            </a:r>
            <a:r>
              <a:rPr lang="en-US" sz="2600">
                <a:solidFill>
                  <a:srgbClr val="000000"/>
                </a:solidFill>
                <a:latin typeface="Calibri"/>
              </a:rPr>
              <a:t>Free test; 20 minutes of 1-on-1 time to administer</a:t>
            </a:r>
            <a:endParaRPr/>
          </a:p>
          <a:p>
            <a:r>
              <a:rPr lang="en-US" sz="2600">
                <a:solidFill>
                  <a:srgbClr val="000000"/>
                </a:solidFill>
                <a:latin typeface="Calibri"/>
              </a:rPr>
              <a:t>- Tester training and consistency is critical for valid results</a:t>
            </a:r>
            <a:endParaRPr/>
          </a:p>
          <a:p>
            <a:r>
              <a:rPr lang="en-US" sz="2600">
                <a:solidFill>
                  <a:srgbClr val="000000"/>
                </a:solidFill>
                <a:latin typeface="Calibri"/>
              </a:rPr>
              <a:t>- Standardized results don’t presently exist</a:t>
            </a:r>
            <a:endParaRPr/>
          </a:p>
          <a:p>
            <a:pPr>
              <a:lnSpc>
                <a:spcPct val="100000"/>
              </a:lnSpc>
            </a:pP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2" name="Picture 7"/>
          <p:cNvPicPr/>
          <p:nvPr/>
        </p:nvPicPr>
        <p:blipFill>
          <a:blip r:embed="rId1"/>
          <a:stretch>
            <a:fillRect/>
          </a:stretch>
        </p:blipFill>
        <p:spPr>
          <a:xfrm>
            <a:off x="0" y="0"/>
            <a:ext cx="4678560" cy="6868440"/>
          </a:xfrm>
          <a:prstGeom prst="rect">
            <a:avLst/>
          </a:prstGeom>
        </p:spPr>
      </p:pic>
      <p:pic>
        <p:nvPicPr>
          <p:cNvPr descr="" id="233" name="Picture 8"/>
          <p:cNvPicPr/>
          <p:nvPr/>
        </p:nvPicPr>
        <p:blipFill>
          <a:blip r:embed="rId2"/>
          <a:stretch>
            <a:fillRect/>
          </a:stretch>
        </p:blipFill>
        <p:spPr>
          <a:xfrm>
            <a:off x="7308720" y="0"/>
            <a:ext cx="4882680" cy="6857640"/>
          </a:xfrm>
          <a:prstGeom prst="rect">
            <a:avLst/>
          </a:prstGeom>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4" name="Picture 1"/>
          <p:cNvPicPr/>
          <p:nvPr/>
        </p:nvPicPr>
        <p:blipFill>
          <a:blip r:embed="rId1"/>
          <a:stretch>
            <a:fillRect/>
          </a:stretch>
        </p:blipFill>
        <p:spPr>
          <a:xfrm>
            <a:off x="0" y="0"/>
            <a:ext cx="4777560" cy="6857640"/>
          </a:xfrm>
          <a:prstGeom prst="rect">
            <a:avLst/>
          </a:prstGeom>
        </p:spPr>
      </p:pic>
      <p:pic>
        <p:nvPicPr>
          <p:cNvPr descr="" id="235" name="Picture 2"/>
          <p:cNvPicPr/>
          <p:nvPr/>
        </p:nvPicPr>
        <p:blipFill>
          <a:blip r:embed="rId2"/>
          <a:stretch>
            <a:fillRect/>
          </a:stretch>
        </p:blipFill>
        <p:spPr>
          <a:xfrm>
            <a:off x="7515360" y="0"/>
            <a:ext cx="4676400" cy="6857640"/>
          </a:xfrm>
          <a:prstGeom prst="rect">
            <a:avLst/>
          </a:prstGeom>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TextShape 1"/>
          <p:cNvSpPr txBox="1"/>
          <p:nvPr/>
        </p:nvSpPr>
        <p:spPr>
          <a:xfrm>
            <a:off x="1676520" y="250920"/>
            <a:ext cx="8838720" cy="1142640"/>
          </a:xfrm>
          <a:prstGeom prst="rect">
            <a:avLst/>
          </a:prstGeom>
        </p:spPr>
        <p:txBody>
          <a:bodyPr anchor="ctr"/>
          <a:p>
            <a:pPr algn="ctr">
              <a:lnSpc>
                <a:spcPct val="100000"/>
              </a:lnSpc>
            </a:pPr>
            <a:r>
              <a:rPr lang="en-US" sz="4400">
                <a:solidFill>
                  <a:srgbClr val="000000"/>
                </a:solidFill>
                <a:latin typeface="Calibri Light"/>
              </a:rPr>
              <a:t>Exciting Technological Advancements for Concussion Assessment </a:t>
            </a:r>
            <a:endParaRPr/>
          </a:p>
        </p:txBody>
      </p:sp>
      <p:sp>
        <p:nvSpPr>
          <p:cNvPr id="237" name="TextShape 2"/>
          <p:cNvSpPr txBox="1"/>
          <p:nvPr/>
        </p:nvSpPr>
        <p:spPr>
          <a:xfrm>
            <a:off x="1783440" y="1630800"/>
            <a:ext cx="8731800" cy="5082840"/>
          </a:xfrm>
          <a:prstGeom prst="rect">
            <a:avLst/>
          </a:prstGeom>
        </p:spPr>
        <p:txBody>
          <a:bodyPr/>
          <a:p>
            <a:pPr>
              <a:lnSpc>
                <a:spcPct val="90000"/>
              </a:lnSpc>
              <a:buFont typeface="Arial"/>
              <a:buChar char="•"/>
            </a:pPr>
            <a:r>
              <a:rPr lang="en-US" sz="2800">
                <a:solidFill>
                  <a:srgbClr val="000000"/>
                </a:solidFill>
                <a:latin typeface="Calibri"/>
              </a:rPr>
              <a:t>Capacity Sports (CEO; Chase Curtiss) in conjunction with researchers at Wichita State University and University of Kansas Medical Center:</a:t>
            </a:r>
            <a:endParaRPr/>
          </a:p>
          <a:p>
            <a:pPr>
              <a:lnSpc>
                <a:spcPct val="90000"/>
              </a:lnSpc>
              <a:buFont typeface="Arial"/>
              <a:buChar char="•"/>
            </a:pPr>
            <a:r>
              <a:rPr lang="en-US" sz="2800">
                <a:solidFill>
                  <a:srgbClr val="000000"/>
                </a:solidFill>
                <a:latin typeface="Calibri"/>
              </a:rPr>
              <a:t>Utilizing Smartphone technology as a biomedical device for concussion assessment </a:t>
            </a:r>
            <a:endParaRPr/>
          </a:p>
          <a:p>
            <a:pPr>
              <a:lnSpc>
                <a:spcPct val="100000"/>
              </a:lnSpc>
            </a:pPr>
            <a:r>
              <a:rPr lang="en-US" sz="2800">
                <a:solidFill>
                  <a:srgbClr val="000000"/>
                </a:solidFill>
                <a:latin typeface="Calibri"/>
              </a:rPr>
              <a:t>	</a:t>
            </a:r>
            <a:r>
              <a:rPr lang="en-US" sz="2800">
                <a:solidFill>
                  <a:srgbClr val="000000"/>
                </a:solidFill>
                <a:latin typeface="Calibri"/>
              </a:rPr>
              <a:t>- Use iPhone, iPod touch, iPad, and android to measure balance, reaction time, working memory, and memory retention</a:t>
            </a:r>
            <a:endParaRPr/>
          </a:p>
          <a:p>
            <a:pPr>
              <a:lnSpc>
                <a:spcPct val="100000"/>
              </a:lnSpc>
            </a:pPr>
            <a:r>
              <a:rPr lang="en-US" sz="2800">
                <a:solidFill>
                  <a:srgbClr val="000000"/>
                </a:solidFill>
                <a:latin typeface="Calibri"/>
              </a:rPr>
              <a:t>	</a:t>
            </a:r>
            <a:r>
              <a:rPr lang="en-US" sz="2800">
                <a:solidFill>
                  <a:srgbClr val="000000"/>
                </a:solidFill>
                <a:latin typeface="Calibri"/>
              </a:rPr>
              <a:t>- Profile is created for each athlete</a:t>
            </a:r>
            <a:endParaRPr/>
          </a:p>
          <a:p>
            <a:pPr>
              <a:lnSpc>
                <a:spcPct val="100000"/>
              </a:lnSpc>
            </a:pPr>
            <a:r>
              <a:rPr lang="en-US" sz="2800">
                <a:solidFill>
                  <a:srgbClr val="000000"/>
                </a:solidFill>
                <a:latin typeface="Calibri"/>
              </a:rPr>
              <a:t>	</a:t>
            </a:r>
            <a:r>
              <a:rPr lang="en-US" sz="2800">
                <a:solidFill>
                  <a:srgbClr val="000000"/>
                </a:solidFill>
                <a:latin typeface="Calibri"/>
              </a:rPr>
              <a:t>- Baseline and Post-concussion measurements</a:t>
            </a:r>
            <a:endParaRPr/>
          </a:p>
          <a:p>
            <a:pPr>
              <a:lnSpc>
                <a:spcPct val="100000"/>
              </a:lnSpc>
            </a:pPr>
            <a:r>
              <a:rPr lang="en-US" sz="2800">
                <a:solidFill>
                  <a:srgbClr val="000000"/>
                </a:solidFill>
                <a:latin typeface="Calibri"/>
              </a:rPr>
              <a:t>	</a:t>
            </a:r>
            <a:r>
              <a:rPr lang="en-US" sz="2800">
                <a:solidFill>
                  <a:srgbClr val="000000"/>
                </a:solidFill>
                <a:latin typeface="Calibri"/>
              </a:rPr>
              <a:t>- Tests can be conducted in 5-7 minutes</a:t>
            </a:r>
            <a:endParaRPr/>
          </a:p>
          <a:p>
            <a:pPr>
              <a:lnSpc>
                <a:spcPct val="100000"/>
              </a:lnSpc>
            </a:pPr>
            <a:r>
              <a:rPr lang="en-US" sz="2800">
                <a:solidFill>
                  <a:srgbClr val="000000"/>
                </a:solidFill>
                <a:latin typeface="Calibri"/>
              </a:rPr>
              <a:t>	</a:t>
            </a:r>
            <a:r>
              <a:rPr lang="en-US" sz="2800">
                <a:solidFill>
                  <a:srgbClr val="000000"/>
                </a:solidFill>
                <a:latin typeface="Calibri"/>
              </a:rPr>
              <a:t>- Data can be view by team athletic trainer, coach, and/or doctor affiliated with the school</a:t>
            </a:r>
            <a:endParaRPr/>
          </a:p>
          <a:p>
            <a:pPr>
              <a:lnSpc>
                <a:spcPct val="100000"/>
              </a:lnSpc>
            </a:pPr>
            <a:r>
              <a:rPr lang="en-US" sz="2800">
                <a:solidFill>
                  <a:srgbClr val="000000"/>
                </a:solidFill>
                <a:latin typeface="Calibri"/>
              </a:rPr>
              <a:t>	</a:t>
            </a:r>
            <a:r>
              <a:rPr lang="en-US" sz="2800">
                <a:solidFill>
                  <a:srgbClr val="000000"/>
                </a:solidFill>
                <a:latin typeface="Calibri"/>
              </a:rPr>
              <a:t>- Data for all devices throughout the country is uploaded to a database in Tulsa, OK</a:t>
            </a:r>
            <a:endParaRPr/>
          </a:p>
          <a:p>
            <a:pPr>
              <a:lnSpc>
                <a:spcPct val="100000"/>
              </a:lnSpc>
            </a:pPr>
            <a:r>
              <a:rPr lang="en-US" sz="2800">
                <a:solidFill>
                  <a:srgbClr val="000000"/>
                </a:solidFill>
                <a:latin typeface="Calibri"/>
              </a:rPr>
              <a:t>	</a:t>
            </a:r>
            <a:r>
              <a:rPr lang="en-US" sz="2800">
                <a:solidFill>
                  <a:srgbClr val="000000"/>
                </a:solidFill>
                <a:latin typeface="Calibri"/>
              </a:rPr>
              <a:t>- The uploaded national data can be organized and viewed for many variables (Sport, position, gender, age, etc.)</a:t>
            </a:r>
            <a:endParaRPr/>
          </a:p>
          <a:p>
            <a:pPr>
              <a:lnSpc>
                <a:spcPct val="100000"/>
              </a:lnSpc>
            </a:pPr>
            <a:r>
              <a:rPr lang="en-US" sz="2800">
                <a:solidFill>
                  <a:srgbClr val="000000"/>
                </a:solidFill>
                <a:latin typeface="Calibri"/>
              </a:rPr>
              <a:t>	</a:t>
            </a:r>
            <a:r>
              <a:rPr lang="en-US" sz="2800">
                <a:solidFill>
                  <a:srgbClr val="000000"/>
                </a:solidFill>
                <a:latin typeface="Calibri"/>
              </a:rPr>
              <a:t>- Currently being used in USD 259 schools (Wichita, KS area)</a:t>
            </a:r>
            <a:endParaRPr/>
          </a:p>
          <a:p>
            <a:pPr>
              <a:lnSpc>
                <a:spcPct val="100000"/>
              </a:lnSpc>
            </a:pPr>
            <a:r>
              <a:rPr lang="en-US" sz="2800">
                <a:solidFill>
                  <a:srgbClr val="000000"/>
                </a:solidFill>
                <a:latin typeface="Calibri"/>
              </a:rPr>
              <a:t>	</a:t>
            </a:r>
            <a:r>
              <a:rPr lang="en-US" sz="2800">
                <a:solidFill>
                  <a:srgbClr val="000000"/>
                </a:solidFill>
                <a:latin typeface="Calibri"/>
              </a:rPr>
              <a:t>- “Concussion Manager” currently not available in the App Store </a:t>
            </a:r>
            <a:endParaRPr/>
          </a:p>
          <a:p>
            <a:pPr>
              <a:lnSpc>
                <a:spcPct val="100000"/>
              </a:lnSpc>
            </a:pP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8" name="Picture 2"/>
          <p:cNvPicPr/>
          <p:nvPr/>
        </p:nvPicPr>
        <p:blipFill>
          <a:blip r:embed="rId1"/>
          <a:stretch>
            <a:fillRect/>
          </a:stretch>
        </p:blipFill>
        <p:spPr>
          <a:xfrm>
            <a:off x="1523880" y="0"/>
            <a:ext cx="9143640" cy="6870600"/>
          </a:xfrm>
          <a:prstGeom prst="rect">
            <a:avLst/>
          </a:prstGeom>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9" name="Picture 3"/>
          <p:cNvPicPr/>
          <p:nvPr/>
        </p:nvPicPr>
        <p:blipFill>
          <a:blip r:embed="rId1"/>
          <a:stretch>
            <a:fillRect/>
          </a:stretch>
        </p:blipFill>
        <p:spPr>
          <a:xfrm>
            <a:off x="1585440" y="0"/>
            <a:ext cx="9204840" cy="685764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0"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Return-To-Play Guidelines</a:t>
            </a:r>
            <a:endParaRPr/>
          </a:p>
        </p:txBody>
      </p:sp>
      <p:sp>
        <p:nvSpPr>
          <p:cNvPr id="241" name="TextShape 2"/>
          <p:cNvSpPr txBox="1"/>
          <p:nvPr/>
        </p:nvSpPr>
        <p:spPr>
          <a:xfrm>
            <a:off x="838080" y="1825560"/>
            <a:ext cx="5537520" cy="4714920"/>
          </a:xfrm>
          <a:prstGeom prst="rect">
            <a:avLst/>
          </a:prstGeom>
        </p:spPr>
        <p:txBody>
          <a:bodyPr/>
          <a:p>
            <a:pPr>
              <a:lnSpc>
                <a:spcPct val="100000"/>
              </a:lnSpc>
              <a:buFont typeface="Arial"/>
              <a:buChar char="•"/>
            </a:pPr>
            <a:r>
              <a:rPr b="1" lang="en-US" sz="2800">
                <a:solidFill>
                  <a:srgbClr val="000000"/>
                </a:solidFill>
                <a:latin typeface="Calibri"/>
              </a:rPr>
              <a:t>No post-concussion symptoms!</a:t>
            </a:r>
            <a:endParaRPr/>
          </a:p>
          <a:p>
            <a:pPr>
              <a:lnSpc>
                <a:spcPct val="90000"/>
              </a:lnSpc>
              <a:buFont typeface="Arial"/>
              <a:buChar char="•"/>
            </a:pPr>
            <a:r>
              <a:rPr lang="en-US" sz="2800">
                <a:solidFill>
                  <a:srgbClr val="000000"/>
                </a:solidFill>
                <a:latin typeface="Calibri"/>
              </a:rPr>
              <a:t>Graduated return-to-practice, </a:t>
            </a:r>
            <a:r>
              <a:rPr i="1" lang="en-US" sz="2800">
                <a:solidFill>
                  <a:srgbClr val="000000"/>
                </a:solidFill>
                <a:latin typeface="Calibri"/>
              </a:rPr>
              <a:t>then </a:t>
            </a:r>
            <a:r>
              <a:rPr lang="en-US" sz="2800">
                <a:solidFill>
                  <a:srgbClr val="000000"/>
                </a:solidFill>
                <a:latin typeface="Calibri"/>
              </a:rPr>
              <a:t>return-to-play</a:t>
            </a:r>
            <a:endParaRPr/>
          </a:p>
          <a:p>
            <a:pPr lvl="1">
              <a:lnSpc>
                <a:spcPct val="100000"/>
              </a:lnSpc>
              <a:buFont typeface="Arial"/>
              <a:buChar char="•"/>
            </a:pPr>
            <a:r>
              <a:rPr lang="en-US" sz="2400">
                <a:solidFill>
                  <a:srgbClr val="000000"/>
                </a:solidFill>
                <a:latin typeface="Calibri"/>
              </a:rPr>
              <a:t>Physical and cognitive stepwise approach</a:t>
            </a:r>
            <a:endParaRPr/>
          </a:p>
          <a:p>
            <a:pPr lvl="1">
              <a:lnSpc>
                <a:spcPct val="100000"/>
              </a:lnSpc>
              <a:buFont typeface="Arial"/>
              <a:buChar char="•"/>
            </a:pPr>
            <a:r>
              <a:rPr lang="en-US" sz="2400">
                <a:solidFill>
                  <a:srgbClr val="000000"/>
                </a:solidFill>
                <a:latin typeface="Calibri"/>
              </a:rPr>
              <a:t>Each step over 24 hours</a:t>
            </a:r>
            <a:endParaRPr/>
          </a:p>
          <a:p>
            <a:pPr lvl="1">
              <a:lnSpc>
                <a:spcPct val="100000"/>
              </a:lnSpc>
              <a:buFont typeface="Arial"/>
              <a:buChar char="•"/>
            </a:pPr>
            <a:r>
              <a:rPr lang="en-US" sz="2400">
                <a:solidFill>
                  <a:srgbClr val="000000"/>
                </a:solidFill>
                <a:latin typeface="Calibri"/>
              </a:rPr>
              <a:t>If symptoms appear at next step, take one step back</a:t>
            </a:r>
            <a:endParaRPr/>
          </a:p>
          <a:p>
            <a:pPr>
              <a:lnSpc>
                <a:spcPct val="90000"/>
              </a:lnSpc>
              <a:buFont typeface="Arial"/>
              <a:buChar char="•"/>
            </a:pPr>
            <a:r>
              <a:rPr lang="en-US" sz="2800">
                <a:solidFill>
                  <a:srgbClr val="000000"/>
                </a:solidFill>
                <a:latin typeface="Calibri"/>
              </a:rPr>
              <a:t>Final clearance by licensed medical personnel</a:t>
            </a:r>
            <a:endParaRPr/>
          </a:p>
          <a:p>
            <a:pPr lvl="1">
              <a:buFont typeface="Arial"/>
              <a:buChar char="•"/>
            </a:pPr>
            <a:r>
              <a:rPr lang="en-US" sz="2000">
                <a:solidFill>
                  <a:srgbClr val="000000"/>
                </a:solidFill>
                <a:latin typeface="Calibri"/>
              </a:rPr>
              <a:t>Is a law in Kansas &amp; Missouri</a:t>
            </a:r>
            <a:endParaRPr/>
          </a:p>
          <a:p>
            <a:pPr>
              <a:lnSpc>
                <a:spcPct val="100000"/>
              </a:lnSpc>
            </a:pPr>
            <a:endParaRPr/>
          </a:p>
        </p:txBody>
      </p:sp>
      <p:pic>
        <p:nvPicPr>
          <p:cNvPr descr="" id="242" name="Content Placeholder 4"/>
          <p:cNvPicPr/>
          <p:nvPr/>
        </p:nvPicPr>
        <p:blipFill>
          <a:blip r:embed="rId1"/>
          <a:stretch>
            <a:fillRect/>
          </a:stretch>
        </p:blipFill>
        <p:spPr>
          <a:xfrm>
            <a:off x="7217640" y="1851480"/>
            <a:ext cx="3631320" cy="469584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Detecting Brain Injury</a:t>
            </a:r>
            <a:endParaRPr/>
          </a:p>
        </p:txBody>
      </p:sp>
      <p:sp>
        <p:nvSpPr>
          <p:cNvPr id="192" name="TextShape 2"/>
          <p:cNvSpPr txBox="1"/>
          <p:nvPr/>
        </p:nvSpPr>
        <p:spPr>
          <a:xfrm>
            <a:off x="838080" y="1825560"/>
            <a:ext cx="10515240" cy="4350960"/>
          </a:xfrm>
          <a:prstGeom prst="rect">
            <a:avLst/>
          </a:prstGeom>
        </p:spPr>
        <p:txBody>
          <a:bodyPr/>
          <a:p>
            <a:pPr>
              <a:lnSpc>
                <a:spcPct val="90000"/>
              </a:lnSpc>
              <a:buFont typeface="Arial"/>
              <a:buChar char="•"/>
            </a:pPr>
            <a:r>
              <a:rPr lang="en-US" sz="2800">
                <a:solidFill>
                  <a:srgbClr val="000000"/>
                </a:solidFill>
                <a:latin typeface="Calibri"/>
              </a:rPr>
              <a:t>Longitudinal study of high school football players</a:t>
            </a:r>
            <a:endParaRPr/>
          </a:p>
          <a:p>
            <a:pPr lvl="1">
              <a:lnSpc>
                <a:spcPct val="100000"/>
              </a:lnSpc>
              <a:buFont typeface="Arial"/>
              <a:buChar char="•"/>
            </a:pPr>
            <a:r>
              <a:rPr lang="en-US" sz="2000">
                <a:solidFill>
                  <a:srgbClr val="000000"/>
                </a:solidFill>
                <a:latin typeface="Calibri"/>
              </a:rPr>
              <a:t>tested in Aug, Oct, Dec </a:t>
            </a:r>
            <a:r>
              <a:rPr i="1" lang="en-US" sz="1600">
                <a:solidFill>
                  <a:srgbClr val="000000"/>
                </a:solidFill>
                <a:latin typeface="Calibri"/>
              </a:rPr>
              <a:t>(N=21; 48 games/practices; 15,264 collisions ≥ 14.4g)</a:t>
            </a:r>
            <a:endParaRPr/>
          </a:p>
          <a:p>
            <a:pPr lvl="1">
              <a:lnSpc>
                <a:spcPct val="100000"/>
              </a:lnSpc>
              <a:buFont typeface="Arial"/>
              <a:buChar char="•"/>
            </a:pPr>
            <a:r>
              <a:rPr lang="en-US" sz="2000">
                <a:solidFill>
                  <a:srgbClr val="000000"/>
                </a:solidFill>
                <a:latin typeface="Calibri"/>
              </a:rPr>
              <a:t>HIT system (helmet accelerometers) data</a:t>
            </a:r>
            <a:endParaRPr/>
          </a:p>
          <a:p>
            <a:pPr lvl="1">
              <a:lnSpc>
                <a:spcPct val="100000"/>
              </a:lnSpc>
              <a:buFont typeface="Arial"/>
              <a:buChar char="•"/>
            </a:pPr>
            <a:r>
              <a:rPr lang="en-US" sz="2000">
                <a:solidFill>
                  <a:srgbClr val="000000"/>
                </a:solidFill>
                <a:latin typeface="Calibri"/>
              </a:rPr>
              <a:t>ImPACT neurocognitive testing</a:t>
            </a:r>
            <a:endParaRPr/>
          </a:p>
          <a:p>
            <a:pPr lvl="1">
              <a:lnSpc>
                <a:spcPct val="100000"/>
              </a:lnSpc>
              <a:buFont typeface="Arial"/>
              <a:buChar char="•"/>
            </a:pPr>
            <a:r>
              <a:rPr lang="en-US" sz="2000">
                <a:solidFill>
                  <a:srgbClr val="000000"/>
                </a:solidFill>
                <a:latin typeface="Calibri"/>
              </a:rPr>
              <a:t>fMRI</a:t>
            </a:r>
            <a:endParaRPr/>
          </a:p>
          <a:p>
            <a:pPr>
              <a:lnSpc>
                <a:spcPct val="90000"/>
              </a:lnSpc>
              <a:buFont typeface="Arial"/>
              <a:buChar char="•"/>
            </a:pPr>
            <a:r>
              <a:rPr lang="en-US" sz="2800">
                <a:solidFill>
                  <a:srgbClr val="000000"/>
                </a:solidFill>
                <a:latin typeface="Calibri"/>
              </a:rPr>
              <a:t>Three outcome groups </a:t>
            </a:r>
            <a:r>
              <a:rPr i="1" lang="en-US" sz="1600">
                <a:solidFill>
                  <a:srgbClr val="000000"/>
                </a:solidFill>
                <a:latin typeface="Calibri"/>
              </a:rPr>
              <a:t>(N=11 with no missing data)</a:t>
            </a:r>
            <a:endParaRPr/>
          </a:p>
          <a:p>
            <a:pPr lvl="1">
              <a:lnSpc>
                <a:spcPct val="100000"/>
              </a:lnSpc>
              <a:buFont typeface="Arial"/>
              <a:buChar char="•"/>
            </a:pPr>
            <a:r>
              <a:rPr lang="en-US" sz="2000">
                <a:solidFill>
                  <a:srgbClr val="000000"/>
                </a:solidFill>
                <a:latin typeface="Calibri"/>
              </a:rPr>
              <a:t>No symptoms and no change in ImPACT scores </a:t>
            </a:r>
            <a:r>
              <a:rPr i="1" lang="en-US" sz="1600">
                <a:solidFill>
                  <a:srgbClr val="000000"/>
                </a:solidFill>
                <a:latin typeface="Calibri"/>
              </a:rPr>
              <a:t>(n=4)</a:t>
            </a:r>
            <a:endParaRPr/>
          </a:p>
          <a:p>
            <a:pPr lvl="1">
              <a:lnSpc>
                <a:spcPct val="100000"/>
              </a:lnSpc>
              <a:buFont typeface="Arial"/>
              <a:buChar char="•"/>
            </a:pPr>
            <a:r>
              <a:rPr lang="en-US" sz="2000">
                <a:solidFill>
                  <a:srgbClr val="000000"/>
                </a:solidFill>
                <a:latin typeface="Calibri"/>
              </a:rPr>
              <a:t>Symptoms present with impaired ImPACT scores </a:t>
            </a:r>
            <a:r>
              <a:rPr i="1" lang="en-US" sz="1600">
                <a:solidFill>
                  <a:srgbClr val="000000"/>
                </a:solidFill>
                <a:latin typeface="Calibri"/>
              </a:rPr>
              <a:t>(n=4)</a:t>
            </a:r>
            <a:r>
              <a:rPr lang="en-US" sz="2000">
                <a:solidFill>
                  <a:srgbClr val="000000"/>
                </a:solidFill>
                <a:latin typeface="Calibri"/>
              </a:rPr>
              <a:t> </a:t>
            </a:r>
            <a:endParaRPr/>
          </a:p>
          <a:p>
            <a:pPr lvl="1">
              <a:lnSpc>
                <a:spcPct val="100000"/>
              </a:lnSpc>
              <a:buFont typeface="Arial"/>
              <a:buChar char="•"/>
            </a:pPr>
            <a:r>
              <a:rPr lang="en-US" sz="2000">
                <a:solidFill>
                  <a:srgbClr val="000000"/>
                </a:solidFill>
                <a:latin typeface="Calibri"/>
              </a:rPr>
              <a:t>No symptoms, but impaired ImPACT scores &amp; altered brain activity </a:t>
            </a:r>
            <a:r>
              <a:rPr i="1" lang="en-US" sz="1600">
                <a:solidFill>
                  <a:srgbClr val="000000"/>
                </a:solidFill>
                <a:latin typeface="Calibri"/>
              </a:rPr>
              <a:t>(n=4)</a:t>
            </a:r>
            <a:r>
              <a:rPr lang="en-US" sz="1600">
                <a:solidFill>
                  <a:srgbClr val="000000"/>
                </a:solidFill>
                <a:latin typeface="Calibri"/>
              </a:rPr>
              <a:t> </a:t>
            </a:r>
            <a:endParaRPr/>
          </a:p>
          <a:p>
            <a:pPr lvl="1">
              <a:buFont typeface="Arial"/>
              <a:buChar char="•"/>
            </a:pPr>
            <a:r>
              <a:rPr lang="en-US" sz="2000">
                <a:solidFill>
                  <a:srgbClr val="000000"/>
                </a:solidFill>
                <a:latin typeface="Calibri"/>
              </a:rPr>
              <a:t>Visual working memory</a:t>
            </a:r>
            <a:endParaRPr/>
          </a:p>
          <a:p>
            <a:pPr lvl="1">
              <a:buFont typeface="Arial"/>
              <a:buChar char="•"/>
            </a:pPr>
            <a:r>
              <a:rPr lang="en-US" sz="2000">
                <a:solidFill>
                  <a:srgbClr val="000000"/>
                </a:solidFill>
                <a:latin typeface="Calibri"/>
              </a:rPr>
              <a:t>Dorsolateral prefrontal cortex</a:t>
            </a:r>
            <a:endParaRPr/>
          </a:p>
          <a:p>
            <a:pPr lvl="1">
              <a:buFont typeface="Arial"/>
              <a:buChar char="•"/>
            </a:pPr>
            <a:r>
              <a:rPr lang="en-US" sz="2000">
                <a:solidFill>
                  <a:srgbClr val="000000"/>
                </a:solidFill>
                <a:latin typeface="Calibri"/>
              </a:rPr>
              <a:t>Correlated with higher numbers of hits to top-front of head</a:t>
            </a:r>
            <a:endParaRPr/>
          </a:p>
          <a:p>
            <a:pPr>
              <a:lnSpc>
                <a:spcPct val="90000"/>
              </a:lnSpc>
              <a:buFont typeface="Arial"/>
              <a:buChar char="•"/>
            </a:pPr>
            <a:r>
              <a:rPr lang="en-US" sz="2400">
                <a:solidFill>
                  <a:srgbClr val="000000"/>
                </a:solidFill>
                <a:latin typeface="Calibri"/>
              </a:rPr>
              <a:t>Unlikely to undergo medical evaluation, so will continue sports &amp; also may experience post-concussive symptoms</a:t>
            </a:r>
            <a:endParaRPr/>
          </a:p>
          <a:p>
            <a:pPr>
              <a:lnSpc>
                <a:spcPct val="90000"/>
              </a:lnSpc>
            </a:pPr>
            <a:endParaRPr/>
          </a:p>
        </p:txBody>
      </p:sp>
      <p:sp>
        <p:nvSpPr>
          <p:cNvPr id="193" name="CustomShape 3"/>
          <p:cNvSpPr/>
          <p:nvPr/>
        </p:nvSpPr>
        <p:spPr>
          <a:xfrm>
            <a:off x="1054440" y="4275360"/>
            <a:ext cx="277200" cy="7920"/>
          </a:xfrm>
          <a:prstGeom prst="straightConnector1">
            <a:avLst/>
          </a:prstGeom>
          <a:ln w="38160">
            <a:solidFill>
              <a:srgbClr val="44546a"/>
            </a:solidFill>
            <a:round/>
            <a:tailEnd len="med" type="triangle" w="med"/>
          </a:ln>
        </p:spPr>
      </p:sp>
      <p:sp>
        <p:nvSpPr>
          <p:cNvPr id="194" name="CustomShape 4"/>
          <p:cNvSpPr/>
          <p:nvPr/>
        </p:nvSpPr>
        <p:spPr>
          <a:xfrm>
            <a:off x="0" y="6211800"/>
            <a:ext cx="8838720" cy="637920"/>
          </a:xfrm>
          <a:prstGeom prst="rect">
            <a:avLst/>
          </a:prstGeom>
        </p:spPr>
        <p:txBody>
          <a:bodyPr bIns="45000" lIns="90000" rIns="90000" tIns="45000"/>
          <a:p>
            <a:pPr>
              <a:lnSpc>
                <a:spcPct val="100000"/>
              </a:lnSpc>
            </a:pPr>
            <a:r>
              <a:rPr lang="en-US" sz="1200">
                <a:solidFill>
                  <a:srgbClr val="000000"/>
                </a:solidFill>
                <a:latin typeface="Calibri"/>
              </a:rPr>
              <a:t>Talavage TM, Nauman E, Breedlove EL, Yoruk U, Dye AE, Morigaki K, Feuer H, Leverenz LJ.</a:t>
            </a:r>
            <a:endParaRPr/>
          </a:p>
          <a:p>
            <a:pPr>
              <a:lnSpc>
                <a:spcPct val="100000"/>
              </a:lnSpc>
            </a:pPr>
            <a:r>
              <a:rPr lang="en-US" sz="1200">
                <a:solidFill>
                  <a:srgbClr val="000000"/>
                </a:solidFill>
                <a:latin typeface="Calibri"/>
              </a:rPr>
              <a:t> </a:t>
            </a:r>
            <a:r>
              <a:rPr lang="en-US" sz="1200">
                <a:solidFill>
                  <a:srgbClr val="000000"/>
                </a:solidFill>
                <a:latin typeface="Calibri"/>
              </a:rPr>
              <a:t>Functionally-Detected Cognitive Impairment in High School Football Players Without Clinically-Diagnosed Concussion. </a:t>
            </a:r>
            <a:r>
              <a:rPr i="1" lang="en-US" sz="1200">
                <a:solidFill>
                  <a:srgbClr val="000000"/>
                </a:solidFill>
                <a:latin typeface="Calibri"/>
              </a:rPr>
              <a:t>J Neurotrauma</a:t>
            </a:r>
            <a:r>
              <a:rPr lang="en-US" sz="1200">
                <a:solidFill>
                  <a:srgbClr val="000000"/>
                </a:solidFill>
                <a:latin typeface="Calibri"/>
              </a:rPr>
              <a:t>, 2010 Oct 1.  PMID: 20883154</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Steps To A Safe Return</a:t>
            </a:r>
            <a:endParaRPr/>
          </a:p>
        </p:txBody>
      </p:sp>
      <p:sp>
        <p:nvSpPr>
          <p:cNvPr id="244" name="TextShape 2"/>
          <p:cNvSpPr txBox="1"/>
          <p:nvPr/>
        </p:nvSpPr>
        <p:spPr>
          <a:xfrm>
            <a:off x="838080" y="1690560"/>
            <a:ext cx="10515240" cy="4693320"/>
          </a:xfrm>
          <a:prstGeom prst="rect">
            <a:avLst/>
          </a:prstGeom>
        </p:spPr>
        <p:txBody>
          <a:bodyPr/>
          <a:p>
            <a:pPr>
              <a:lnSpc>
                <a:spcPct val="90000"/>
              </a:lnSpc>
              <a:buFont typeface="Arial"/>
              <a:buChar char="•"/>
            </a:pPr>
            <a:r>
              <a:rPr b="1" lang="en-US" sz="2400">
                <a:solidFill>
                  <a:srgbClr val="000000"/>
                </a:solidFill>
                <a:latin typeface="Calibri"/>
              </a:rPr>
              <a:t>Step 1. </a:t>
            </a:r>
            <a:r>
              <a:rPr i="1" lang="en-US" sz="2400">
                <a:solidFill>
                  <a:srgbClr val="000000"/>
                </a:solidFill>
                <a:latin typeface="Calibri"/>
              </a:rPr>
              <a:t>No Activity</a:t>
            </a:r>
            <a:r>
              <a:rPr b="1" lang="en-US" sz="2800">
                <a:solidFill>
                  <a:srgbClr val="000000"/>
                </a:solidFill>
                <a:latin typeface="Calibri"/>
              </a:rPr>
              <a:t> </a:t>
            </a:r>
            <a:endParaRPr/>
          </a:p>
          <a:p>
            <a:r>
              <a:rPr i="1" lang="en-US" sz="2000">
                <a:solidFill>
                  <a:srgbClr val="000000"/>
                </a:solidFill>
                <a:latin typeface="Calibri"/>
              </a:rPr>
              <a:t>	</a:t>
            </a:r>
            <a:r>
              <a:rPr lang="en-US" sz="2000">
                <a:solidFill>
                  <a:srgbClr val="000000"/>
                </a:solidFill>
                <a:latin typeface="Calibri"/>
              </a:rPr>
              <a:t>	</a:t>
            </a:r>
            <a:r>
              <a:rPr lang="en-US" sz="2000">
                <a:solidFill>
                  <a:srgbClr val="000000"/>
                </a:solidFill>
                <a:latin typeface="Wingdings"/>
              </a:rPr>
              <a:t></a:t>
            </a:r>
            <a:r>
              <a:rPr lang="en-US" sz="2000">
                <a:solidFill>
                  <a:srgbClr val="000000"/>
                </a:solidFill>
                <a:latin typeface="Calibri"/>
              </a:rPr>
              <a:t> </a:t>
            </a:r>
            <a:r>
              <a:rPr lang="en-US" sz="2000">
                <a:solidFill>
                  <a:srgbClr val="000000"/>
                </a:solidFill>
                <a:latin typeface="Calibri"/>
              </a:rPr>
              <a:t>Complete physical and cognitive rest</a:t>
            </a:r>
            <a:endParaRPr/>
          </a:p>
          <a:p>
            <a:r>
              <a:rPr lang="en-US" sz="2000">
                <a:solidFill>
                  <a:srgbClr val="000000"/>
                </a:solidFill>
                <a:latin typeface="Calibri"/>
              </a:rPr>
              <a:t>	</a:t>
            </a:r>
            <a:r>
              <a:rPr lang="en-US" sz="2000">
                <a:solidFill>
                  <a:srgbClr val="000000"/>
                </a:solidFill>
                <a:latin typeface="Calibri"/>
              </a:rPr>
              <a:t>	</a:t>
            </a:r>
            <a:r>
              <a:rPr lang="en-US" sz="2000">
                <a:solidFill>
                  <a:srgbClr val="000000"/>
                </a:solidFill>
                <a:latin typeface="Wingdings"/>
              </a:rPr>
              <a:t></a:t>
            </a:r>
            <a:r>
              <a:rPr lang="en-US" sz="2000">
                <a:solidFill>
                  <a:srgbClr val="000000"/>
                </a:solidFill>
                <a:latin typeface="Calibri"/>
              </a:rPr>
              <a:t> </a:t>
            </a:r>
            <a:r>
              <a:rPr lang="en-US" sz="2000">
                <a:solidFill>
                  <a:srgbClr val="000000"/>
                </a:solidFill>
                <a:latin typeface="Calibri"/>
              </a:rPr>
              <a:t>Stay home from school, job?</a:t>
            </a:r>
            <a:endParaRPr/>
          </a:p>
          <a:p>
            <a:r>
              <a:rPr lang="en-US" sz="2000">
                <a:solidFill>
                  <a:srgbClr val="000000"/>
                </a:solidFill>
                <a:latin typeface="Calibri"/>
              </a:rPr>
              <a:t>	</a:t>
            </a:r>
            <a:r>
              <a:rPr lang="en-US" sz="2000">
                <a:solidFill>
                  <a:srgbClr val="000000"/>
                </a:solidFill>
                <a:latin typeface="Calibri"/>
              </a:rPr>
              <a:t>	</a:t>
            </a:r>
            <a:r>
              <a:rPr lang="en-US" sz="2000">
                <a:solidFill>
                  <a:srgbClr val="000000"/>
                </a:solidFill>
                <a:latin typeface="Wingdings"/>
              </a:rPr>
              <a:t></a:t>
            </a:r>
            <a:r>
              <a:rPr lang="en-US" sz="2000">
                <a:solidFill>
                  <a:srgbClr val="000000"/>
                </a:solidFill>
                <a:latin typeface="Calibri"/>
              </a:rPr>
              <a:t> </a:t>
            </a:r>
            <a:r>
              <a:rPr lang="en-US" sz="2000">
                <a:solidFill>
                  <a:srgbClr val="000000"/>
                </a:solidFill>
                <a:latin typeface="Calibri"/>
              </a:rPr>
              <a:t>No homework, texting, videogames, reading… </a:t>
            </a:r>
            <a:endParaRPr/>
          </a:p>
          <a:p>
            <a:pPr>
              <a:lnSpc>
                <a:spcPct val="100000"/>
              </a:lnSpc>
              <a:buFont typeface="Arial"/>
              <a:buChar char="•"/>
            </a:pPr>
            <a:r>
              <a:rPr b="1" lang="en-US" sz="2400">
                <a:solidFill>
                  <a:srgbClr val="000000"/>
                </a:solidFill>
                <a:latin typeface="Calibri"/>
              </a:rPr>
              <a:t>Step 2. </a:t>
            </a:r>
            <a:r>
              <a:rPr i="1" lang="en-US" sz="2400">
                <a:solidFill>
                  <a:srgbClr val="000000"/>
                </a:solidFill>
                <a:latin typeface="Calibri"/>
              </a:rPr>
              <a:t>Light aerobic exercise; OK’ed by physician</a:t>
            </a:r>
            <a:endParaRPr/>
          </a:p>
          <a:p>
            <a:pPr>
              <a:lnSpc>
                <a:spcPct val="100000"/>
              </a:lnSpc>
              <a:buFont typeface="Arial"/>
              <a:buChar char="•"/>
            </a:pPr>
            <a:r>
              <a:rPr b="1" lang="en-US" sz="2400">
                <a:solidFill>
                  <a:srgbClr val="000000"/>
                </a:solidFill>
                <a:latin typeface="Calibri"/>
              </a:rPr>
              <a:t>Step 3. </a:t>
            </a:r>
            <a:r>
              <a:rPr i="1" lang="en-US" sz="2400">
                <a:solidFill>
                  <a:srgbClr val="000000"/>
                </a:solidFill>
                <a:latin typeface="Calibri"/>
              </a:rPr>
              <a:t>Sport-specific exercise; running, no pads</a:t>
            </a:r>
            <a:r>
              <a:rPr lang="en-US" sz="2400">
                <a:solidFill>
                  <a:srgbClr val="000000"/>
                </a:solidFill>
                <a:latin typeface="Calibri"/>
              </a:rPr>
              <a:t> </a:t>
            </a:r>
            <a:endParaRPr/>
          </a:p>
          <a:p>
            <a:pPr>
              <a:lnSpc>
                <a:spcPct val="100000"/>
              </a:lnSpc>
              <a:buFont typeface="Arial"/>
              <a:buChar char="•"/>
            </a:pPr>
            <a:r>
              <a:rPr b="1" lang="en-US" sz="2400">
                <a:solidFill>
                  <a:srgbClr val="000000"/>
                </a:solidFill>
                <a:latin typeface="Calibri"/>
              </a:rPr>
              <a:t>Step 4. </a:t>
            </a:r>
            <a:r>
              <a:rPr i="1" lang="en-US" sz="2400">
                <a:solidFill>
                  <a:srgbClr val="000000"/>
                </a:solidFill>
                <a:latin typeface="Calibri"/>
              </a:rPr>
              <a:t>Non-contact training drills, weights</a:t>
            </a:r>
            <a:endParaRPr/>
          </a:p>
          <a:p>
            <a:pPr>
              <a:lnSpc>
                <a:spcPct val="100000"/>
              </a:lnSpc>
              <a:buFont typeface="Arial"/>
              <a:buChar char="•"/>
            </a:pPr>
            <a:r>
              <a:rPr b="1" lang="en-US" sz="2400">
                <a:solidFill>
                  <a:srgbClr val="000000"/>
                </a:solidFill>
                <a:latin typeface="Calibri"/>
              </a:rPr>
              <a:t>Step 5. </a:t>
            </a:r>
            <a:r>
              <a:rPr i="1" lang="en-US" sz="2400">
                <a:solidFill>
                  <a:srgbClr val="000000"/>
                </a:solidFill>
                <a:latin typeface="Calibri"/>
              </a:rPr>
              <a:t>Full contact practice</a:t>
            </a:r>
            <a:r>
              <a:rPr lang="en-US" sz="2400">
                <a:solidFill>
                  <a:srgbClr val="000000"/>
                </a:solidFill>
                <a:latin typeface="Calibri"/>
              </a:rPr>
              <a:t> </a:t>
            </a:r>
            <a:endParaRPr/>
          </a:p>
          <a:p>
            <a:pPr>
              <a:lnSpc>
                <a:spcPct val="100000"/>
              </a:lnSpc>
              <a:buFont typeface="Arial"/>
              <a:buChar char="•"/>
            </a:pPr>
            <a:r>
              <a:rPr b="1" lang="en-US" sz="2400">
                <a:solidFill>
                  <a:srgbClr val="000000"/>
                </a:solidFill>
                <a:latin typeface="Calibri"/>
              </a:rPr>
              <a:t>Step 6. </a:t>
            </a:r>
            <a:r>
              <a:rPr i="1" lang="en-US" sz="2400">
                <a:solidFill>
                  <a:srgbClr val="000000"/>
                </a:solidFill>
                <a:latin typeface="Calibri"/>
              </a:rPr>
              <a:t>Return to play</a:t>
            </a:r>
            <a:r>
              <a:rPr lang="en-US" sz="2400">
                <a:solidFill>
                  <a:srgbClr val="000000"/>
                </a:solidFill>
                <a:latin typeface="Calibri"/>
              </a:rPr>
              <a:t>; </a:t>
            </a:r>
            <a:r>
              <a:rPr i="1" lang="en-US" sz="2400">
                <a:solidFill>
                  <a:srgbClr val="000000"/>
                </a:solidFill>
                <a:latin typeface="Calibri"/>
              </a:rPr>
              <a:t>must be cleared by physician</a:t>
            </a:r>
            <a:endParaRPr/>
          </a:p>
          <a:p>
            <a:pPr>
              <a:lnSpc>
                <a:spcPct val="100000"/>
              </a:lnSpc>
            </a:pPr>
            <a:endParaRPr/>
          </a:p>
        </p:txBody>
      </p:sp>
      <p:sp>
        <p:nvSpPr>
          <p:cNvPr id="245" name="CustomShape 3"/>
          <p:cNvSpPr/>
          <p:nvPr/>
        </p:nvSpPr>
        <p:spPr>
          <a:xfrm>
            <a:off x="72000" y="6581160"/>
            <a:ext cx="4876560" cy="272880"/>
          </a:xfrm>
          <a:prstGeom prst="rect">
            <a:avLst/>
          </a:prstGeom>
        </p:spPr>
        <p:txBody>
          <a:bodyPr bIns="45000" lIns="90000" rIns="90000" tIns="45000"/>
          <a:p>
            <a:pPr>
              <a:lnSpc>
                <a:spcPct val="100000"/>
              </a:lnSpc>
            </a:pPr>
            <a:r>
              <a:rPr lang="en-US" sz="1200">
                <a:solidFill>
                  <a:srgbClr val="000000"/>
                </a:solidFill>
                <a:latin typeface="Calibri"/>
              </a:rPr>
              <a:t>McCrory et al., 2009</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6" name="TextShape 1"/>
          <p:cNvSpPr txBox="1"/>
          <p:nvPr/>
        </p:nvSpPr>
        <p:spPr>
          <a:xfrm>
            <a:off x="2403360" y="0"/>
            <a:ext cx="8305560" cy="1142640"/>
          </a:xfrm>
          <a:prstGeom prst="rect">
            <a:avLst/>
          </a:prstGeom>
        </p:spPr>
        <p:txBody>
          <a:bodyPr anchor="ctr"/>
          <a:p>
            <a:pPr algn="ctr">
              <a:lnSpc>
                <a:spcPct val="100000"/>
              </a:lnSpc>
            </a:pPr>
            <a:r>
              <a:rPr lang="en-US" sz="4400">
                <a:solidFill>
                  <a:srgbClr val="000000"/>
                </a:solidFill>
                <a:latin typeface="Calibri Light"/>
              </a:rPr>
              <a:t>Points of Influence</a:t>
            </a:r>
            <a:endParaRPr/>
          </a:p>
        </p:txBody>
      </p:sp>
      <p:sp>
        <p:nvSpPr>
          <p:cNvPr id="247" name="CustomShape 2"/>
          <p:cNvSpPr/>
          <p:nvPr/>
        </p:nvSpPr>
        <p:spPr>
          <a:xfrm>
            <a:off x="1828800" y="1044360"/>
            <a:ext cx="4474800" cy="3107160"/>
          </a:xfrm>
          <a:prstGeom prst="rect">
            <a:avLst/>
          </a:prstGeom>
        </p:spPr>
        <p:txBody>
          <a:bodyPr bIns="45000" lIns="90000" rIns="90000" tIns="45000"/>
          <a:p>
            <a:pPr>
              <a:lnSpc>
                <a:spcPct val="100000"/>
              </a:lnSpc>
            </a:pPr>
            <a:r>
              <a:rPr lang="en-US">
                <a:solidFill>
                  <a:srgbClr val="000000"/>
                </a:solidFill>
                <a:latin typeface="Calibri"/>
              </a:rPr>
              <a:t>• </a:t>
            </a:r>
            <a:r>
              <a:rPr lang="en-US">
                <a:solidFill>
                  <a:srgbClr val="000000"/>
                </a:solidFill>
                <a:latin typeface="Calibri"/>
              </a:rPr>
              <a:t>watch for potential head injuries</a:t>
            </a:r>
            <a:endParaRPr/>
          </a:p>
          <a:p>
            <a:pPr>
              <a:lnSpc>
                <a:spcPct val="100000"/>
              </a:lnSpc>
            </a:pPr>
            <a:r>
              <a:rPr lang="en-US">
                <a:solidFill>
                  <a:srgbClr val="000000"/>
                </a:solidFill>
                <a:latin typeface="Calibri"/>
              </a:rPr>
              <a:t>• </a:t>
            </a:r>
            <a:r>
              <a:rPr lang="en-US">
                <a:solidFill>
                  <a:srgbClr val="000000"/>
                </a:solidFill>
                <a:latin typeface="Calibri"/>
              </a:rPr>
              <a:t>wear protective gear properly</a:t>
            </a:r>
            <a:endParaRPr/>
          </a:p>
          <a:p>
            <a:pPr>
              <a:lnSpc>
                <a:spcPct val="100000"/>
              </a:lnSpc>
            </a:pPr>
            <a:r>
              <a:rPr lang="en-US">
                <a:solidFill>
                  <a:srgbClr val="000000"/>
                </a:solidFill>
                <a:latin typeface="Calibri"/>
              </a:rPr>
              <a:t>• </a:t>
            </a:r>
            <a:r>
              <a:rPr lang="en-US">
                <a:solidFill>
                  <a:srgbClr val="000000"/>
                </a:solidFill>
                <a:latin typeface="Calibri"/>
              </a:rPr>
              <a:t>use caution in risky drills &amp; limit full contact practices to no more than 1-2x/week</a:t>
            </a:r>
            <a:endParaRPr/>
          </a:p>
          <a:p>
            <a:pPr>
              <a:lnSpc>
                <a:spcPct val="100000"/>
              </a:lnSpc>
            </a:pPr>
            <a:r>
              <a:rPr lang="en-US">
                <a:solidFill>
                  <a:srgbClr val="000000"/>
                </a:solidFill>
                <a:latin typeface="Calibri"/>
              </a:rPr>
              <a:t>• </a:t>
            </a:r>
            <a:r>
              <a:rPr b="1" lang="en-US" u="sng">
                <a:solidFill>
                  <a:srgbClr val="000000"/>
                </a:solidFill>
                <a:latin typeface="Calibri"/>
              </a:rPr>
              <a:t>sit out </a:t>
            </a:r>
            <a:r>
              <a:rPr lang="en-US">
                <a:solidFill>
                  <a:srgbClr val="000000"/>
                </a:solidFill>
                <a:latin typeface="Calibri"/>
              </a:rPr>
              <a:t>&amp; report players with symptoms</a:t>
            </a:r>
            <a:endParaRPr/>
          </a:p>
          <a:p>
            <a:pPr>
              <a:lnSpc>
                <a:spcPct val="100000"/>
              </a:lnSpc>
            </a:pPr>
            <a:r>
              <a:rPr lang="en-US">
                <a:solidFill>
                  <a:srgbClr val="000000"/>
                </a:solidFill>
                <a:latin typeface="Calibri"/>
              </a:rPr>
              <a:t>• </a:t>
            </a:r>
            <a:r>
              <a:rPr lang="en-US">
                <a:solidFill>
                  <a:srgbClr val="000000"/>
                </a:solidFill>
                <a:latin typeface="Calibri"/>
              </a:rPr>
              <a:t>listen to players’ locker room chatter</a:t>
            </a:r>
            <a:endParaRPr/>
          </a:p>
          <a:p>
            <a:pPr>
              <a:lnSpc>
                <a:spcPct val="100000"/>
              </a:lnSpc>
            </a:pPr>
            <a:r>
              <a:rPr lang="en-US">
                <a:solidFill>
                  <a:srgbClr val="000000"/>
                </a:solidFill>
                <a:latin typeface="Calibri"/>
              </a:rPr>
              <a:t>• </a:t>
            </a:r>
            <a:r>
              <a:rPr lang="en-US">
                <a:solidFill>
                  <a:srgbClr val="000000"/>
                </a:solidFill>
                <a:latin typeface="Calibri"/>
              </a:rPr>
              <a:t>no driving if symptoms suspected!</a:t>
            </a:r>
            <a:endParaRPr/>
          </a:p>
          <a:p>
            <a:pPr>
              <a:lnSpc>
                <a:spcPct val="100000"/>
              </a:lnSpc>
            </a:pPr>
            <a:r>
              <a:rPr lang="en-US">
                <a:solidFill>
                  <a:srgbClr val="000000"/>
                </a:solidFill>
                <a:latin typeface="Calibri"/>
              </a:rPr>
              <a:t>• </a:t>
            </a:r>
            <a:r>
              <a:rPr lang="en-US">
                <a:solidFill>
                  <a:srgbClr val="000000"/>
                </a:solidFill>
                <a:latin typeface="Calibri"/>
              </a:rPr>
              <a:t>hydration &amp; adequate conditioning</a:t>
            </a:r>
            <a:endParaRPr/>
          </a:p>
        </p:txBody>
      </p:sp>
      <p:sp>
        <p:nvSpPr>
          <p:cNvPr id="248" name="CustomShape 3"/>
          <p:cNvSpPr/>
          <p:nvPr/>
        </p:nvSpPr>
        <p:spPr>
          <a:xfrm>
            <a:off x="7535520" y="1827000"/>
            <a:ext cx="3733560" cy="2009880"/>
          </a:xfrm>
          <a:prstGeom prst="rect">
            <a:avLst/>
          </a:prstGeom>
        </p:spPr>
        <p:txBody>
          <a:bodyPr bIns="45000" lIns="90000" rIns="90000" tIns="45000"/>
          <a:p>
            <a:pPr>
              <a:lnSpc>
                <a:spcPct val="100000"/>
              </a:lnSpc>
              <a:buFont typeface="Arial"/>
              <a:buChar char="•"/>
            </a:pPr>
            <a:r>
              <a:rPr lang="en-US">
                <a:solidFill>
                  <a:srgbClr val="000000"/>
                </a:solidFill>
                <a:latin typeface="Calibri"/>
              </a:rPr>
              <a:t> </a:t>
            </a:r>
            <a:r>
              <a:rPr lang="en-US">
                <a:solidFill>
                  <a:srgbClr val="000000"/>
                </a:solidFill>
                <a:latin typeface="Calibri"/>
              </a:rPr>
              <a:t>conditioning (neck strengthening)</a:t>
            </a:r>
            <a:endParaRPr/>
          </a:p>
          <a:p>
            <a:pPr>
              <a:lnSpc>
                <a:spcPct val="100000"/>
              </a:lnSpc>
            </a:pPr>
            <a:r>
              <a:rPr lang="en-US">
                <a:solidFill>
                  <a:srgbClr val="000000"/>
                </a:solidFill>
                <a:latin typeface="Calibri"/>
              </a:rPr>
              <a:t>• </a:t>
            </a:r>
            <a:r>
              <a:rPr lang="en-US">
                <a:solidFill>
                  <a:srgbClr val="000000"/>
                </a:solidFill>
                <a:latin typeface="Calibri"/>
              </a:rPr>
              <a:t>cross-training</a:t>
            </a:r>
            <a:endParaRPr/>
          </a:p>
          <a:p>
            <a:pPr>
              <a:lnSpc>
                <a:spcPct val="100000"/>
              </a:lnSpc>
            </a:pPr>
            <a:r>
              <a:rPr lang="en-US">
                <a:solidFill>
                  <a:srgbClr val="000000"/>
                </a:solidFill>
                <a:latin typeface="Calibri"/>
              </a:rPr>
              <a:t>• </a:t>
            </a:r>
            <a:r>
              <a:rPr lang="en-US">
                <a:solidFill>
                  <a:srgbClr val="000000"/>
                </a:solidFill>
                <a:latin typeface="Calibri"/>
              </a:rPr>
              <a:t>agility training</a:t>
            </a:r>
            <a:endParaRPr/>
          </a:p>
          <a:p>
            <a:pPr>
              <a:lnSpc>
                <a:spcPct val="100000"/>
              </a:lnSpc>
            </a:pPr>
            <a:r>
              <a:rPr lang="en-US">
                <a:solidFill>
                  <a:srgbClr val="000000"/>
                </a:solidFill>
                <a:latin typeface="Calibri"/>
              </a:rPr>
              <a:t>• </a:t>
            </a:r>
            <a:r>
              <a:rPr lang="en-US">
                <a:solidFill>
                  <a:srgbClr val="000000"/>
                </a:solidFill>
                <a:latin typeface="Calibri"/>
              </a:rPr>
              <a:t>communication among coaches</a:t>
            </a:r>
            <a:endParaRPr/>
          </a:p>
          <a:p>
            <a:pPr>
              <a:lnSpc>
                <a:spcPct val="100000"/>
              </a:lnSpc>
            </a:pPr>
            <a:r>
              <a:rPr lang="en-US">
                <a:solidFill>
                  <a:srgbClr val="000000"/>
                </a:solidFill>
                <a:latin typeface="Calibri"/>
              </a:rPr>
              <a:t>• </a:t>
            </a:r>
            <a:r>
              <a:rPr lang="en-US">
                <a:solidFill>
                  <a:srgbClr val="000000"/>
                </a:solidFill>
                <a:latin typeface="Calibri"/>
              </a:rPr>
              <a:t>report head injuries</a:t>
            </a:r>
            <a:endParaRPr/>
          </a:p>
        </p:txBody>
      </p:sp>
      <p:sp>
        <p:nvSpPr>
          <p:cNvPr id="249" name="CustomShape 4"/>
          <p:cNvSpPr/>
          <p:nvPr/>
        </p:nvSpPr>
        <p:spPr>
          <a:xfrm>
            <a:off x="1828800" y="3276720"/>
            <a:ext cx="8435160" cy="647280"/>
          </a:xfrm>
          <a:prstGeom prst="rect">
            <a:avLst/>
          </a:prstGeom>
          <a:solidFill>
            <a:srgbClr val="000090"/>
          </a:solidFill>
        </p:spPr>
        <p:txBody>
          <a:bodyPr anchor="ctr" bIns="45000" lIns="90000" rIns="90000" tIns="45000"/>
          <a:p>
            <a:pPr>
              <a:lnSpc>
                <a:spcPct val="100000"/>
              </a:lnSpc>
            </a:pPr>
            <a:r>
              <a:rPr lang="en-US">
                <a:solidFill>
                  <a:srgbClr val="000000"/>
                </a:solidFill>
                <a:latin typeface="Calibri"/>
              </a:rPr>
              <a:t>Pre-</a:t>
            </a:r>
            <a:r>
              <a:rPr lang="en-US">
                <a:solidFill>
                  <a:srgbClr val="000000"/>
                </a:solidFill>
                <a:latin typeface="Arial"/>
              </a:rPr>
              <a:t>season</a:t>
            </a:r>
            <a:endParaRPr/>
          </a:p>
        </p:txBody>
      </p:sp>
      <p:sp>
        <p:nvSpPr>
          <p:cNvPr id="250" name="CustomShape 5"/>
          <p:cNvSpPr/>
          <p:nvPr/>
        </p:nvSpPr>
        <p:spPr>
          <a:xfrm>
            <a:off x="3124080" y="3581280"/>
            <a:ext cx="703440" cy="1080"/>
          </a:xfrm>
          <a:prstGeom prst="straightConnector1">
            <a:avLst/>
          </a:prstGeom>
          <a:ln w="12600">
            <a:solidFill>
              <a:srgbClr val="44546a"/>
            </a:solidFill>
            <a:miter/>
            <a:tailEnd len="med" type="triangle" w="med"/>
          </a:ln>
        </p:spPr>
      </p:sp>
      <p:sp>
        <p:nvSpPr>
          <p:cNvPr id="251" name="CustomShape 6"/>
          <p:cNvSpPr/>
          <p:nvPr/>
        </p:nvSpPr>
        <p:spPr>
          <a:xfrm>
            <a:off x="3714840" y="3429000"/>
            <a:ext cx="1209960" cy="364680"/>
          </a:xfrm>
          <a:prstGeom prst="rect">
            <a:avLst/>
          </a:prstGeom>
        </p:spPr>
        <p:txBody>
          <a:bodyPr bIns="45000" lIns="90000" rIns="90000" tIns="45000" wrap="none"/>
          <a:p>
            <a:pPr>
              <a:lnSpc>
                <a:spcPct val="100000"/>
              </a:lnSpc>
            </a:pPr>
            <a:r>
              <a:rPr lang="en-US">
                <a:solidFill>
                  <a:srgbClr val="000000"/>
                </a:solidFill>
                <a:latin typeface="Calibri"/>
              </a:rPr>
              <a:t>Practices</a:t>
            </a:r>
            <a:endParaRPr/>
          </a:p>
        </p:txBody>
      </p:sp>
      <p:sp>
        <p:nvSpPr>
          <p:cNvPr id="252" name="CustomShape 7"/>
          <p:cNvSpPr/>
          <p:nvPr/>
        </p:nvSpPr>
        <p:spPr>
          <a:xfrm>
            <a:off x="4876920" y="3580560"/>
            <a:ext cx="1092960" cy="360"/>
          </a:xfrm>
          <a:prstGeom prst="straightConnector1">
            <a:avLst/>
          </a:prstGeom>
          <a:ln w="12600">
            <a:solidFill>
              <a:srgbClr val="44546a"/>
            </a:solidFill>
            <a:miter/>
            <a:tailEnd len="med" type="triangle" w="med"/>
          </a:ln>
        </p:spPr>
      </p:sp>
      <p:sp>
        <p:nvSpPr>
          <p:cNvPr id="253" name="CustomShape 8"/>
          <p:cNvSpPr/>
          <p:nvPr/>
        </p:nvSpPr>
        <p:spPr>
          <a:xfrm>
            <a:off x="5869800" y="3429000"/>
            <a:ext cx="978120" cy="364680"/>
          </a:xfrm>
          <a:prstGeom prst="rect">
            <a:avLst/>
          </a:prstGeom>
        </p:spPr>
        <p:txBody>
          <a:bodyPr bIns="45000" lIns="90000" rIns="90000" tIns="45000" wrap="none"/>
          <a:p>
            <a:pPr>
              <a:lnSpc>
                <a:spcPct val="100000"/>
              </a:lnSpc>
            </a:pPr>
            <a:r>
              <a:rPr lang="en-US">
                <a:solidFill>
                  <a:srgbClr val="000000"/>
                </a:solidFill>
                <a:latin typeface="Calibri"/>
              </a:rPr>
              <a:t>Games</a:t>
            </a:r>
            <a:endParaRPr/>
          </a:p>
        </p:txBody>
      </p:sp>
      <p:sp>
        <p:nvSpPr>
          <p:cNvPr id="254" name="CustomShape 9"/>
          <p:cNvSpPr/>
          <p:nvPr/>
        </p:nvSpPr>
        <p:spPr>
          <a:xfrm>
            <a:off x="6781680" y="3580560"/>
            <a:ext cx="1235880" cy="8280"/>
          </a:xfrm>
          <a:prstGeom prst="straightConnector1">
            <a:avLst/>
          </a:prstGeom>
          <a:ln w="12600">
            <a:solidFill>
              <a:srgbClr val="44546a"/>
            </a:solidFill>
            <a:miter/>
            <a:tailEnd len="med" type="triangle" w="med"/>
          </a:ln>
        </p:spPr>
      </p:sp>
      <p:sp>
        <p:nvSpPr>
          <p:cNvPr id="255" name="CustomShape 10"/>
          <p:cNvSpPr/>
          <p:nvPr/>
        </p:nvSpPr>
        <p:spPr>
          <a:xfrm>
            <a:off x="7881120" y="3429000"/>
            <a:ext cx="1543680" cy="364680"/>
          </a:xfrm>
          <a:prstGeom prst="rect">
            <a:avLst/>
          </a:prstGeom>
        </p:spPr>
        <p:txBody>
          <a:bodyPr bIns="45000" lIns="90000" rIns="90000" tIns="45000" wrap="none"/>
          <a:p>
            <a:pPr>
              <a:lnSpc>
                <a:spcPct val="100000"/>
              </a:lnSpc>
            </a:pPr>
            <a:r>
              <a:rPr lang="en-US">
                <a:solidFill>
                  <a:srgbClr val="000000"/>
                </a:solidFill>
                <a:latin typeface="Calibri"/>
              </a:rPr>
              <a:t>Post-season</a:t>
            </a:r>
            <a:endParaRPr/>
          </a:p>
        </p:txBody>
      </p:sp>
      <p:sp>
        <p:nvSpPr>
          <p:cNvPr id="256" name="CustomShape 11"/>
          <p:cNvSpPr/>
          <p:nvPr/>
        </p:nvSpPr>
        <p:spPr>
          <a:xfrm>
            <a:off x="1828800" y="3965040"/>
            <a:ext cx="3049560" cy="3136680"/>
          </a:xfrm>
          <a:prstGeom prst="rect">
            <a:avLst/>
          </a:prstGeom>
        </p:spPr>
        <p:txBody>
          <a:bodyPr bIns="45000" lIns="90000" rIns="90000" tIns="45000"/>
          <a:p>
            <a:pPr>
              <a:lnSpc>
                <a:spcPct val="100000"/>
              </a:lnSpc>
            </a:pPr>
            <a:r>
              <a:rPr lang="en-US">
                <a:solidFill>
                  <a:srgbClr val="000000"/>
                </a:solidFill>
                <a:latin typeface="Calibri"/>
              </a:rPr>
              <a:t>• </a:t>
            </a:r>
            <a:r>
              <a:rPr lang="en-US">
                <a:solidFill>
                  <a:srgbClr val="000000"/>
                </a:solidFill>
                <a:latin typeface="Calibri"/>
              </a:rPr>
              <a:t>conditioning</a:t>
            </a:r>
            <a:endParaRPr/>
          </a:p>
          <a:p>
            <a:pPr>
              <a:lnSpc>
                <a:spcPct val="100000"/>
              </a:lnSpc>
            </a:pPr>
            <a:r>
              <a:rPr lang="en-US">
                <a:solidFill>
                  <a:srgbClr val="000000"/>
                </a:solidFill>
                <a:latin typeface="Calibri"/>
              </a:rPr>
              <a:t>• </a:t>
            </a:r>
            <a:r>
              <a:rPr lang="en-US">
                <a:solidFill>
                  <a:srgbClr val="000000"/>
                </a:solidFill>
                <a:latin typeface="Calibri"/>
              </a:rPr>
              <a:t>education</a:t>
            </a:r>
            <a:endParaRPr/>
          </a:p>
          <a:p>
            <a:pPr>
              <a:lnSpc>
                <a:spcPct val="100000"/>
              </a:lnSpc>
            </a:pPr>
            <a:r>
              <a:rPr lang="en-US">
                <a:solidFill>
                  <a:srgbClr val="000000"/>
                </a:solidFill>
                <a:latin typeface="Calibri"/>
              </a:rPr>
              <a:t>   </a:t>
            </a:r>
            <a:r>
              <a:rPr lang="en-US" sz="1400">
                <a:solidFill>
                  <a:srgbClr val="000000"/>
                </a:solidFill>
                <a:latin typeface="Calibri"/>
              </a:rPr>
              <a:t>- players</a:t>
            </a:r>
            <a:endParaRPr/>
          </a:p>
          <a:p>
            <a:pPr>
              <a:lnSpc>
                <a:spcPct val="100000"/>
              </a:lnSpc>
            </a:pPr>
            <a:r>
              <a:rPr lang="en-US" sz="1400">
                <a:solidFill>
                  <a:srgbClr val="000000"/>
                </a:solidFill>
                <a:latin typeface="Calibri"/>
              </a:rPr>
              <a:t>    </a:t>
            </a:r>
            <a:r>
              <a:rPr lang="en-US" sz="1400">
                <a:solidFill>
                  <a:srgbClr val="000000"/>
                </a:solidFill>
                <a:latin typeface="Calibri"/>
              </a:rPr>
              <a:t>- AD/coaches/trainers</a:t>
            </a:r>
            <a:endParaRPr/>
          </a:p>
          <a:p>
            <a:pPr>
              <a:lnSpc>
                <a:spcPct val="100000"/>
              </a:lnSpc>
            </a:pPr>
            <a:r>
              <a:rPr lang="en-US" sz="1400">
                <a:solidFill>
                  <a:srgbClr val="000000"/>
                </a:solidFill>
                <a:latin typeface="Calibri"/>
              </a:rPr>
              <a:t>    </a:t>
            </a:r>
            <a:r>
              <a:rPr lang="en-US" sz="1400">
                <a:solidFill>
                  <a:srgbClr val="000000"/>
                </a:solidFill>
                <a:latin typeface="Calibri"/>
              </a:rPr>
              <a:t>- referees</a:t>
            </a:r>
            <a:endParaRPr/>
          </a:p>
          <a:p>
            <a:pPr>
              <a:lnSpc>
                <a:spcPct val="100000"/>
              </a:lnSpc>
            </a:pPr>
            <a:r>
              <a:rPr lang="en-US" sz="1400">
                <a:solidFill>
                  <a:srgbClr val="000000"/>
                </a:solidFill>
                <a:latin typeface="Calibri"/>
              </a:rPr>
              <a:t>    </a:t>
            </a:r>
            <a:r>
              <a:rPr lang="en-US" sz="1400">
                <a:solidFill>
                  <a:srgbClr val="000000"/>
                </a:solidFill>
                <a:latin typeface="Calibri"/>
              </a:rPr>
              <a:t>- parents</a:t>
            </a:r>
            <a:endParaRPr/>
          </a:p>
          <a:p>
            <a:pPr>
              <a:lnSpc>
                <a:spcPct val="100000"/>
              </a:lnSpc>
            </a:pPr>
            <a:r>
              <a:rPr lang="en-US" sz="1400">
                <a:solidFill>
                  <a:srgbClr val="000000"/>
                </a:solidFill>
                <a:latin typeface="Calibri"/>
              </a:rPr>
              <a:t>    </a:t>
            </a:r>
            <a:r>
              <a:rPr lang="en-US" sz="1400">
                <a:solidFill>
                  <a:srgbClr val="000000"/>
                </a:solidFill>
                <a:latin typeface="Calibri"/>
              </a:rPr>
              <a:t>- teachers</a:t>
            </a:r>
            <a:endParaRPr/>
          </a:p>
          <a:p>
            <a:pPr>
              <a:lnSpc>
                <a:spcPct val="100000"/>
              </a:lnSpc>
            </a:pPr>
            <a:r>
              <a:rPr lang="en-US">
                <a:solidFill>
                  <a:srgbClr val="000000"/>
                </a:solidFill>
                <a:latin typeface="Calibri"/>
              </a:rPr>
              <a:t>• </a:t>
            </a:r>
            <a:r>
              <a:rPr lang="en-US">
                <a:solidFill>
                  <a:srgbClr val="000000"/>
                </a:solidFill>
                <a:latin typeface="Calibri"/>
              </a:rPr>
              <a:t>concussion waiver</a:t>
            </a:r>
            <a:endParaRPr/>
          </a:p>
          <a:p>
            <a:pPr>
              <a:lnSpc>
                <a:spcPct val="100000"/>
              </a:lnSpc>
            </a:pPr>
            <a:r>
              <a:rPr lang="en-US">
                <a:solidFill>
                  <a:srgbClr val="000000"/>
                </a:solidFill>
                <a:latin typeface="Calibri"/>
              </a:rPr>
              <a:t>• </a:t>
            </a:r>
            <a:r>
              <a:rPr lang="en-US">
                <a:solidFill>
                  <a:srgbClr val="000000"/>
                </a:solidFill>
                <a:latin typeface="Calibri"/>
              </a:rPr>
              <a:t>baseline testing</a:t>
            </a:r>
            <a:endParaRPr/>
          </a:p>
          <a:p>
            <a:pPr>
              <a:lnSpc>
                <a:spcPct val="100000"/>
              </a:lnSpc>
            </a:pPr>
            <a:r>
              <a:rPr lang="en-US">
                <a:solidFill>
                  <a:srgbClr val="000000"/>
                </a:solidFill>
                <a:latin typeface="Calibri"/>
              </a:rPr>
              <a:t>• </a:t>
            </a:r>
            <a:r>
              <a:rPr lang="en-US">
                <a:solidFill>
                  <a:srgbClr val="000000"/>
                </a:solidFill>
                <a:latin typeface="Calibri"/>
              </a:rPr>
              <a:t>concussion history</a:t>
            </a:r>
            <a:endParaRPr/>
          </a:p>
          <a:p>
            <a:pPr>
              <a:lnSpc>
                <a:spcPct val="100000"/>
              </a:lnSpc>
            </a:pPr>
            <a:r>
              <a:rPr lang="en-US">
                <a:solidFill>
                  <a:srgbClr val="000000"/>
                </a:solidFill>
                <a:latin typeface="Calibri"/>
              </a:rPr>
              <a:t>• </a:t>
            </a:r>
            <a:r>
              <a:rPr lang="en-US">
                <a:solidFill>
                  <a:srgbClr val="000000"/>
                </a:solidFill>
                <a:latin typeface="Calibri"/>
              </a:rPr>
              <a:t>recondition protective gear</a:t>
            </a:r>
            <a:endParaRPr/>
          </a:p>
        </p:txBody>
      </p:sp>
      <p:sp>
        <p:nvSpPr>
          <p:cNvPr id="257" name="CustomShape 12"/>
          <p:cNvSpPr/>
          <p:nvPr/>
        </p:nvSpPr>
        <p:spPr>
          <a:xfrm>
            <a:off x="5389560" y="3962520"/>
            <a:ext cx="5440680" cy="1736280"/>
          </a:xfrm>
          <a:prstGeom prst="rect">
            <a:avLst/>
          </a:prstGeom>
        </p:spPr>
        <p:txBody>
          <a:bodyPr bIns="45000" lIns="90000" rIns="90000" tIns="45000" wrap="none"/>
          <a:p>
            <a:pPr>
              <a:lnSpc>
                <a:spcPct val="100000"/>
              </a:lnSpc>
            </a:pPr>
            <a:r>
              <a:rPr lang="en-US">
                <a:solidFill>
                  <a:srgbClr val="000000"/>
                </a:solidFill>
                <a:latin typeface="Calibri"/>
              </a:rPr>
              <a:t>• </a:t>
            </a:r>
            <a:r>
              <a:rPr lang="en-US">
                <a:solidFill>
                  <a:srgbClr val="000000"/>
                </a:solidFill>
                <a:latin typeface="Calibri"/>
              </a:rPr>
              <a:t>trainers attending games</a:t>
            </a:r>
            <a:endParaRPr/>
          </a:p>
          <a:p>
            <a:pPr>
              <a:lnSpc>
                <a:spcPct val="100000"/>
              </a:lnSpc>
            </a:pPr>
            <a:r>
              <a:rPr lang="en-US">
                <a:solidFill>
                  <a:srgbClr val="000000"/>
                </a:solidFill>
                <a:latin typeface="Calibri"/>
              </a:rPr>
              <a:t>• “</a:t>
            </a:r>
            <a:r>
              <a:rPr lang="en-US">
                <a:solidFill>
                  <a:srgbClr val="000000"/>
                </a:solidFill>
                <a:latin typeface="Calibri"/>
              </a:rPr>
              <a:t>spotters” to identify potential head injuries</a:t>
            </a:r>
            <a:endParaRPr/>
          </a:p>
          <a:p>
            <a:pPr>
              <a:lnSpc>
                <a:spcPct val="100000"/>
              </a:lnSpc>
            </a:pPr>
            <a:r>
              <a:rPr lang="en-US">
                <a:solidFill>
                  <a:srgbClr val="000000"/>
                </a:solidFill>
                <a:latin typeface="Calibri"/>
              </a:rPr>
              <a:t>• </a:t>
            </a:r>
            <a:r>
              <a:rPr lang="en-US">
                <a:solidFill>
                  <a:srgbClr val="000000"/>
                </a:solidFill>
                <a:latin typeface="Calibri"/>
              </a:rPr>
              <a:t>players monitoring teammates for signs</a:t>
            </a:r>
            <a:endParaRPr/>
          </a:p>
          <a:p>
            <a:pPr>
              <a:lnSpc>
                <a:spcPct val="100000"/>
              </a:lnSpc>
            </a:pPr>
            <a:r>
              <a:rPr lang="en-US">
                <a:solidFill>
                  <a:srgbClr val="000000"/>
                </a:solidFill>
                <a:latin typeface="Calibri"/>
              </a:rPr>
              <a:t>• </a:t>
            </a:r>
            <a:r>
              <a:rPr lang="en-US">
                <a:solidFill>
                  <a:srgbClr val="000000"/>
                </a:solidFill>
                <a:latin typeface="Calibri"/>
              </a:rPr>
              <a:t>sideline overly-aggressive players</a:t>
            </a:r>
            <a:endParaRPr/>
          </a:p>
          <a:p>
            <a:pPr>
              <a:lnSpc>
                <a:spcPct val="100000"/>
              </a:lnSpc>
            </a:pPr>
            <a:r>
              <a:rPr lang="en-US">
                <a:solidFill>
                  <a:srgbClr val="000000"/>
                </a:solidFill>
                <a:latin typeface="Calibri"/>
              </a:rPr>
              <a:t>• </a:t>
            </a:r>
            <a:r>
              <a:rPr lang="en-US">
                <a:solidFill>
                  <a:srgbClr val="000000"/>
                </a:solidFill>
                <a:latin typeface="Calibri"/>
              </a:rPr>
              <a:t>support referee decisions</a:t>
            </a:r>
            <a:endParaRPr/>
          </a:p>
          <a:p>
            <a:pPr>
              <a:lnSpc>
                <a:spcPct val="100000"/>
              </a:lnSpc>
            </a:pPr>
            <a:r>
              <a:rPr lang="en-US">
                <a:solidFill>
                  <a:srgbClr val="000000"/>
                </a:solidFill>
                <a:latin typeface="Calibri"/>
              </a:rPr>
              <a:t>• </a:t>
            </a:r>
            <a:r>
              <a:rPr lang="en-US">
                <a:solidFill>
                  <a:srgbClr val="000000"/>
                </a:solidFill>
                <a:latin typeface="Calibri"/>
              </a:rPr>
              <a:t>model/encourage good sportsmanship</a:t>
            </a:r>
            <a:endParaRPr/>
          </a:p>
        </p:txBody>
      </p:sp>
    </p:spTree>
  </p:cSld>
  <p:timing>
    <p:tnLst>
      <p:par>
        <p:cTn dur="indefinite" id="3" nodeType="tmRoot" restart="never">
          <p:childTnLst>
            <p:seq>
              <p:cTn dur="indefinite" id="4" nodeType="mainSeq">
                <p:childTnLst>
                  <p:par>
                    <p:cTn fill="hold" id="5">
                      <p:stCondLst>
                        <p:cond delay="indefinite"/>
                      </p:stCondLst>
                      <p:childTnLst>
                        <p:par>
                          <p:cTn fill="hold" id="6">
                            <p:stCondLst>
                              <p:cond delay="0"/>
                            </p:stCondLst>
                            <p:childTnLst>
                              <p:par>
                                <p:cTn fill="hold" id="7" nodeType="clickEffect" presetClass="entr" presetID="1">
                                  <p:stCondLst>
                                    <p:cond delay="0"/>
                                  </p:stCondLst>
                                  <p:childTnLst>
                                    <p:set>
                                      <p:cBhvr>
                                        <p:cTn dur="1" fill="hold" id="8">
                                          <p:stCondLst>
                                            <p:cond delay="0"/>
                                          </p:stCondLst>
                                        </p:cTn>
                                        <p:tgtEl>
                                          <p:spTgt spid="256"/>
                                        </p:tgtEl>
                                        <p:attrNameLst>
                                          <p:attrName>style.visibility</p:attrName>
                                        </p:attrNameLst>
                                      </p:cBhvr>
                                      <p:to>
                                        <p:strVal val="visible"/>
                                      </p:to>
                                    </p:set>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1">
                                  <p:stCondLst>
                                    <p:cond delay="0"/>
                                  </p:stCondLst>
                                  <p:childTnLst>
                                    <p:set>
                                      <p:cBhvr>
                                        <p:cTn dur="1" fill="hold" id="12">
                                          <p:stCondLst>
                                            <p:cond delay="0"/>
                                          </p:stCondLst>
                                        </p:cTn>
                                        <p:tgtEl>
                                          <p:spTgt spid="25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Medical Personnel</a:t>
            </a:r>
            <a:r>
              <a:rPr lang="en-US" sz="4400">
                <a:solidFill>
                  <a:srgbClr val="000000"/>
                </a:solidFill>
                <a:latin typeface="Calibri Light"/>
              </a:rPr>
              <a:t>
</a:t>
            </a:r>
            <a:r>
              <a:rPr lang="en-US" sz="4400">
                <a:solidFill>
                  <a:srgbClr val="000000"/>
                </a:solidFill>
                <a:latin typeface="Calibri Light"/>
              </a:rPr>
              <a:t>Injured Athlete Action Plan</a:t>
            </a:r>
            <a:endParaRPr/>
          </a:p>
        </p:txBody>
      </p:sp>
      <p:sp>
        <p:nvSpPr>
          <p:cNvPr id="259" name="TextShape 2"/>
          <p:cNvSpPr txBox="1"/>
          <p:nvPr/>
        </p:nvSpPr>
        <p:spPr>
          <a:xfrm>
            <a:off x="838080" y="2081160"/>
            <a:ext cx="10515240" cy="4673520"/>
          </a:xfrm>
          <a:prstGeom prst="rect">
            <a:avLst/>
          </a:prstGeom>
        </p:spPr>
        <p:txBody>
          <a:bodyPr/>
          <a:p>
            <a:pPr>
              <a:lnSpc>
                <a:spcPct val="90000"/>
              </a:lnSpc>
              <a:buFont typeface="Arial"/>
              <a:buChar char="•"/>
            </a:pPr>
            <a:r>
              <a:rPr lang="en-US" sz="2800">
                <a:solidFill>
                  <a:srgbClr val="000000"/>
                </a:solidFill>
                <a:latin typeface="Calibri"/>
              </a:rPr>
              <a:t>Off the field</a:t>
            </a:r>
            <a:endParaRPr/>
          </a:p>
          <a:p>
            <a:pPr lvl="1">
              <a:lnSpc>
                <a:spcPct val="100000"/>
              </a:lnSpc>
              <a:buFont typeface="Arial"/>
              <a:buChar char="•"/>
            </a:pPr>
            <a:r>
              <a:rPr lang="en-US" sz="2000">
                <a:solidFill>
                  <a:srgbClr val="000000"/>
                </a:solidFill>
                <a:latin typeface="Calibri"/>
              </a:rPr>
              <a:t>stay current with mTBI literature</a:t>
            </a:r>
            <a:endParaRPr/>
          </a:p>
          <a:p>
            <a:pPr>
              <a:lnSpc>
                <a:spcPct val="90000"/>
              </a:lnSpc>
              <a:buFont typeface="Arial"/>
              <a:buChar char="•"/>
            </a:pPr>
            <a:r>
              <a:rPr lang="en-US" sz="2800">
                <a:solidFill>
                  <a:srgbClr val="000000"/>
                </a:solidFill>
                <a:latin typeface="Calibri"/>
              </a:rPr>
              <a:t>On the field</a:t>
            </a:r>
            <a:endParaRPr/>
          </a:p>
          <a:p>
            <a:pPr lvl="1">
              <a:lnSpc>
                <a:spcPct val="100000"/>
              </a:lnSpc>
              <a:buFont typeface="Arial"/>
              <a:buChar char="•"/>
            </a:pPr>
            <a:r>
              <a:rPr lang="en-US" sz="2000">
                <a:solidFill>
                  <a:srgbClr val="000000"/>
                </a:solidFill>
                <a:latin typeface="Calibri"/>
              </a:rPr>
              <a:t>Check ABC’s</a:t>
            </a:r>
            <a:endParaRPr/>
          </a:p>
          <a:p>
            <a:pPr lvl="1">
              <a:lnSpc>
                <a:spcPct val="100000"/>
              </a:lnSpc>
              <a:buFont typeface="Arial"/>
              <a:buChar char="•"/>
            </a:pPr>
            <a:r>
              <a:rPr lang="en-US" sz="2000">
                <a:solidFill>
                  <a:srgbClr val="000000"/>
                </a:solidFill>
                <a:latin typeface="Calibri"/>
              </a:rPr>
              <a:t>Initial disposition   </a:t>
            </a:r>
            <a:r>
              <a:rPr lang="en-US" sz="1600">
                <a:solidFill>
                  <a:srgbClr val="000000"/>
                </a:solidFill>
                <a:latin typeface="Calibri"/>
              </a:rPr>
              <a:t>(emergency transport </a:t>
            </a:r>
            <a:r>
              <a:rPr i="1" lang="en-US" sz="1400">
                <a:solidFill>
                  <a:srgbClr val="000000"/>
                </a:solidFill>
                <a:latin typeface="Calibri"/>
              </a:rPr>
              <a:t>vs. </a:t>
            </a:r>
            <a:r>
              <a:rPr lang="en-US" sz="1600">
                <a:solidFill>
                  <a:srgbClr val="000000"/>
                </a:solidFill>
                <a:latin typeface="Calibri"/>
              </a:rPr>
              <a:t>sideline evaluation)</a:t>
            </a:r>
            <a:endParaRPr/>
          </a:p>
          <a:p>
            <a:pPr lvl="1">
              <a:lnSpc>
                <a:spcPct val="100000"/>
              </a:lnSpc>
              <a:buFont typeface="Arial"/>
              <a:buChar char="•"/>
            </a:pPr>
            <a:r>
              <a:rPr lang="en-US" sz="2000">
                <a:solidFill>
                  <a:srgbClr val="000000"/>
                </a:solidFill>
                <a:latin typeface="Calibri"/>
              </a:rPr>
              <a:t>Focused neurological assessment </a:t>
            </a:r>
            <a:endParaRPr/>
          </a:p>
          <a:p>
            <a:pPr lvl="1">
              <a:buFont typeface="Arial"/>
              <a:buChar char="•"/>
            </a:pPr>
            <a:r>
              <a:rPr lang="en-US" sz="2000">
                <a:solidFill>
                  <a:srgbClr val="000000"/>
                </a:solidFill>
                <a:latin typeface="Calibri"/>
              </a:rPr>
              <a:t>Cervical Spine</a:t>
            </a:r>
            <a:endParaRPr/>
          </a:p>
          <a:p>
            <a:pPr lvl="1">
              <a:buFont typeface="Arial"/>
              <a:buChar char="•"/>
            </a:pPr>
            <a:r>
              <a:rPr lang="en-US" sz="2000">
                <a:solidFill>
                  <a:srgbClr val="000000"/>
                </a:solidFill>
                <a:latin typeface="Calibri"/>
              </a:rPr>
              <a:t>Mental status</a:t>
            </a:r>
            <a:endParaRPr/>
          </a:p>
          <a:p>
            <a:pPr lvl="1">
              <a:buFont typeface="Arial"/>
              <a:buChar char="•"/>
            </a:pPr>
            <a:r>
              <a:rPr lang="en-US" sz="2000">
                <a:solidFill>
                  <a:srgbClr val="000000"/>
                </a:solidFill>
                <a:latin typeface="Calibri"/>
              </a:rPr>
              <a:t>Neurological deficit</a:t>
            </a:r>
            <a:endParaRPr/>
          </a:p>
          <a:p>
            <a:pPr lvl="1">
              <a:lnSpc>
                <a:spcPct val="100000"/>
              </a:lnSpc>
              <a:buFont typeface="Arial"/>
              <a:buChar char="•"/>
            </a:pPr>
            <a:r>
              <a:rPr lang="en-US" sz="2000">
                <a:solidFill>
                  <a:srgbClr val="000000"/>
                </a:solidFill>
                <a:latin typeface="Calibri"/>
              </a:rPr>
              <a:t>Detailed history, physical exam, cognitive exam</a:t>
            </a:r>
            <a:endParaRPr/>
          </a:p>
          <a:p>
            <a:pPr lvl="1">
              <a:buFont typeface="Arial"/>
              <a:buChar char="•"/>
            </a:pPr>
            <a:r>
              <a:rPr lang="en-US" sz="2000">
                <a:solidFill>
                  <a:srgbClr val="000000"/>
                </a:solidFill>
                <a:latin typeface="Calibri"/>
              </a:rPr>
              <a:t>Signs and symptoms of current condition including number and severity of previous concussions and when they took place</a:t>
            </a:r>
            <a:endParaRPr/>
          </a:p>
          <a:p>
            <a:pPr lvl="1">
              <a:lnSpc>
                <a:spcPct val="100000"/>
              </a:lnSpc>
              <a:buFont typeface="Arial"/>
              <a:buChar char="•"/>
            </a:pPr>
            <a:r>
              <a:rPr lang="en-US" sz="2600">
                <a:solidFill>
                  <a:srgbClr val="000000"/>
                </a:solidFill>
                <a:latin typeface="Calibri"/>
              </a:rPr>
              <a:t>Assess…</a:t>
            </a:r>
            <a:endParaRPr/>
          </a:p>
          <a:p>
            <a:r>
              <a:rPr lang="en-US" sz="2000">
                <a:solidFill>
                  <a:srgbClr val="000000"/>
                </a:solidFill>
                <a:latin typeface="Calibri"/>
              </a:rPr>
              <a:t>	</a:t>
            </a:r>
            <a:r>
              <a:rPr lang="en-US" sz="2000">
                <a:solidFill>
                  <a:srgbClr val="000000"/>
                </a:solidFill>
                <a:latin typeface="Calibri"/>
              </a:rPr>
              <a:t>	</a:t>
            </a:r>
            <a:r>
              <a:rPr lang="en-US" sz="2000">
                <a:solidFill>
                  <a:srgbClr val="000000"/>
                </a:solidFill>
                <a:latin typeface="Calibri"/>
              </a:rPr>
              <a:t>	</a:t>
            </a:r>
            <a:r>
              <a:rPr lang="en-US" sz="2000">
                <a:solidFill>
                  <a:srgbClr val="000000"/>
                </a:solidFill>
                <a:latin typeface="Calibri"/>
              </a:rPr>
              <a:t>… </a:t>
            </a:r>
            <a:r>
              <a:rPr lang="en-US" sz="2000">
                <a:solidFill>
                  <a:srgbClr val="000000"/>
                </a:solidFill>
                <a:latin typeface="Calibri"/>
              </a:rPr>
              <a:t>re-assess…</a:t>
            </a:r>
            <a:endParaRPr/>
          </a:p>
          <a:p>
            <a:r>
              <a:rPr lang="en-US" sz="2000">
                <a:solidFill>
                  <a:srgbClr val="000000"/>
                </a:solidFill>
                <a:latin typeface="Calibri"/>
              </a:rPr>
              <a:t>	</a:t>
            </a:r>
            <a:r>
              <a:rPr lang="en-US" sz="2000">
                <a:solidFill>
                  <a:srgbClr val="000000"/>
                </a:solidFill>
                <a:latin typeface="Calibri"/>
              </a:rPr>
              <a:t>	</a:t>
            </a:r>
            <a:r>
              <a:rPr lang="en-US" sz="2000">
                <a:solidFill>
                  <a:srgbClr val="000000"/>
                </a:solidFill>
                <a:latin typeface="Calibri"/>
              </a:rPr>
              <a:t>	</a:t>
            </a:r>
            <a:r>
              <a:rPr lang="en-US" sz="2000">
                <a:solidFill>
                  <a:srgbClr val="000000"/>
                </a:solidFill>
                <a:latin typeface="Calibri"/>
              </a:rPr>
              <a:t>	</a:t>
            </a:r>
            <a:r>
              <a:rPr lang="en-US" sz="2000">
                <a:solidFill>
                  <a:srgbClr val="000000"/>
                </a:solidFill>
                <a:latin typeface="Calibri"/>
              </a:rPr>
              <a:t>	</a:t>
            </a:r>
            <a:r>
              <a:rPr lang="en-US" sz="2000">
                <a:solidFill>
                  <a:srgbClr val="000000"/>
                </a:solidFill>
                <a:latin typeface="Calibri"/>
              </a:rPr>
              <a:t>... and re-assess AGAIN!</a:t>
            </a:r>
            <a:endParaRPr/>
          </a:p>
          <a:p>
            <a:pPr>
              <a:lnSpc>
                <a:spcPct val="90000"/>
              </a:lnSpc>
            </a:pP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838080" y="365040"/>
            <a:ext cx="10515240" cy="1325160"/>
          </a:xfrm>
          <a:prstGeom prst="rect">
            <a:avLst/>
          </a:prstGeom>
        </p:spPr>
        <p:txBody>
          <a:bodyPr anchor="ctr"/>
          <a:p>
            <a:pPr algn="ctr">
              <a:lnSpc>
                <a:spcPct val="100000"/>
              </a:lnSpc>
            </a:pPr>
            <a:r>
              <a:rPr lang="en-US" sz="5400">
                <a:solidFill>
                  <a:srgbClr val="000000"/>
                </a:solidFill>
                <a:latin typeface="Calibri Light"/>
              </a:rPr>
              <a:t>Furthermore</a:t>
            </a:r>
            <a:endParaRPr/>
          </a:p>
        </p:txBody>
      </p:sp>
      <p:sp>
        <p:nvSpPr>
          <p:cNvPr id="261" name="TextShape 2"/>
          <p:cNvSpPr txBox="1"/>
          <p:nvPr/>
        </p:nvSpPr>
        <p:spPr>
          <a:xfrm>
            <a:off x="838080" y="1825560"/>
            <a:ext cx="10515240" cy="4350960"/>
          </a:xfrm>
          <a:prstGeom prst="rect">
            <a:avLst/>
          </a:prstGeom>
        </p:spPr>
        <p:txBody>
          <a:bodyPr/>
          <a:p>
            <a:pPr>
              <a:lnSpc>
                <a:spcPct val="90000"/>
              </a:lnSpc>
              <a:buFont typeface="Arial"/>
              <a:buChar char="•"/>
            </a:pPr>
            <a:r>
              <a:rPr lang="en-US" sz="2800">
                <a:solidFill>
                  <a:srgbClr val="000000"/>
                </a:solidFill>
                <a:latin typeface="Calibri"/>
              </a:rPr>
              <a:t>Any evidence of deterioration, no matter how mild the injury, justifies immediate transport to a Trauma Center or Emergency Department for evaluation</a:t>
            </a:r>
            <a:endParaRPr/>
          </a:p>
          <a:p>
            <a:pPr lvl="1">
              <a:lnSpc>
                <a:spcPct val="100000"/>
              </a:lnSpc>
              <a:buFont typeface="Arial"/>
              <a:buChar char="•"/>
            </a:pPr>
            <a:r>
              <a:rPr lang="en-US" sz="2400">
                <a:solidFill>
                  <a:srgbClr val="000000"/>
                </a:solidFill>
                <a:latin typeface="Calibri"/>
              </a:rPr>
              <a:t>Subdural hematomas tend to present with no initial signs, but then a rapid deterioration occurs </a:t>
            </a:r>
            <a:endParaRPr/>
          </a:p>
          <a:p>
            <a:pPr lvl="1">
              <a:lnSpc>
                <a:spcPct val="100000"/>
              </a:lnSpc>
              <a:buFont typeface="Arial"/>
              <a:buChar char="•"/>
            </a:pPr>
            <a:r>
              <a:rPr lang="en-US" sz="2400">
                <a:solidFill>
                  <a:srgbClr val="000000"/>
                </a:solidFill>
                <a:latin typeface="Calibri"/>
              </a:rPr>
              <a:t>Consider trauma activation?</a:t>
            </a:r>
            <a:endParaRPr/>
          </a:p>
          <a:p>
            <a:pPr>
              <a:lnSpc>
                <a:spcPct val="90000"/>
              </a:lnSpc>
              <a:buFont typeface="Arial"/>
              <a:buChar char="•"/>
            </a:pPr>
            <a:r>
              <a:rPr lang="en-US" sz="2800">
                <a:solidFill>
                  <a:srgbClr val="000000"/>
                </a:solidFill>
                <a:latin typeface="Calibri"/>
              </a:rPr>
              <a:t>Re-assess any player who may have sustained a head injury at the end of the game, before they leave the field</a:t>
            </a:r>
            <a:endParaRPr/>
          </a:p>
          <a:p>
            <a:pPr>
              <a:lnSpc>
                <a:spcPct val="90000"/>
              </a:lnSpc>
              <a:buFont typeface="Arial"/>
              <a:buChar char="•"/>
            </a:pPr>
            <a:r>
              <a:rPr lang="en-US" sz="2800">
                <a:solidFill>
                  <a:srgbClr val="000000"/>
                </a:solidFill>
                <a:latin typeface="Calibri"/>
              </a:rPr>
              <a:t>Watch for signs/symptoms in any players</a:t>
            </a:r>
            <a:endParaRPr/>
          </a:p>
          <a:p>
            <a:pPr>
              <a:lnSpc>
                <a:spcPct val="100000"/>
              </a:lnSpc>
            </a:pP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TextShape 1"/>
          <p:cNvSpPr txBox="1"/>
          <p:nvPr/>
        </p:nvSpPr>
        <p:spPr>
          <a:xfrm>
            <a:off x="1523880" y="304920"/>
            <a:ext cx="8229240" cy="1142640"/>
          </a:xfrm>
          <a:prstGeom prst="rect">
            <a:avLst/>
          </a:prstGeom>
        </p:spPr>
        <p:txBody>
          <a:bodyPr anchor="ctr"/>
          <a:p>
            <a:pPr algn="ctr">
              <a:lnSpc>
                <a:spcPct val="100000"/>
              </a:lnSpc>
            </a:pPr>
            <a:r>
              <a:rPr lang="en-US" sz="4400">
                <a:solidFill>
                  <a:srgbClr val="000000"/>
                </a:solidFill>
                <a:latin typeface="Calibri Light"/>
              </a:rPr>
              <a:t>Injured Athlete Algorithm</a:t>
            </a:r>
            <a:endParaRPr/>
          </a:p>
        </p:txBody>
      </p:sp>
      <p:sp>
        <p:nvSpPr>
          <p:cNvPr id="263" name="CustomShape 2"/>
          <p:cNvSpPr/>
          <p:nvPr/>
        </p:nvSpPr>
        <p:spPr>
          <a:xfrm>
            <a:off x="3503160" y="1881720"/>
            <a:ext cx="759600" cy="509760"/>
          </a:xfrm>
          <a:prstGeom prst="straightConnector1">
            <a:avLst/>
          </a:prstGeom>
          <a:ln w="38160">
            <a:solidFill>
              <a:srgbClr val="000090"/>
            </a:solidFill>
            <a:round/>
            <a:tailEnd len="med" type="triangle" w="med"/>
          </a:ln>
        </p:spPr>
      </p:sp>
      <p:sp>
        <p:nvSpPr>
          <p:cNvPr id="264" name="CustomShape 3"/>
          <p:cNvSpPr/>
          <p:nvPr/>
        </p:nvSpPr>
        <p:spPr>
          <a:xfrm>
            <a:off x="3657600" y="1371600"/>
            <a:ext cx="761400" cy="540000"/>
          </a:xfrm>
          <a:prstGeom prst="straightConnector1">
            <a:avLst/>
          </a:prstGeom>
          <a:ln w="38160">
            <a:solidFill>
              <a:srgbClr val="000090"/>
            </a:solidFill>
            <a:round/>
            <a:tailEnd len="med" type="triangle" w="med"/>
          </a:ln>
        </p:spPr>
      </p:sp>
      <p:sp>
        <p:nvSpPr>
          <p:cNvPr id="265" name="CustomShape 4"/>
          <p:cNvSpPr/>
          <p:nvPr/>
        </p:nvSpPr>
        <p:spPr>
          <a:xfrm>
            <a:off x="1523880" y="1905120"/>
            <a:ext cx="2057040" cy="912600"/>
          </a:xfrm>
          <a:prstGeom prst="rect">
            <a:avLst/>
          </a:prstGeom>
        </p:spPr>
        <p:txBody>
          <a:bodyPr bIns="45000" lIns="90000" rIns="90000" tIns="45000"/>
          <a:p>
            <a:pPr algn="ctr">
              <a:lnSpc>
                <a:spcPct val="100000"/>
              </a:lnSpc>
            </a:pPr>
            <a:r>
              <a:rPr lang="en-US">
                <a:solidFill>
                  <a:srgbClr val="ff0000"/>
                </a:solidFill>
                <a:latin typeface="Calibri"/>
              </a:rPr>
              <a:t>Complains of signs or symptoms</a:t>
            </a:r>
            <a:endParaRPr/>
          </a:p>
        </p:txBody>
      </p:sp>
      <p:sp>
        <p:nvSpPr>
          <p:cNvPr id="266" name="CustomShape 5"/>
          <p:cNvSpPr/>
          <p:nvPr/>
        </p:nvSpPr>
        <p:spPr>
          <a:xfrm>
            <a:off x="3809880" y="1905120"/>
            <a:ext cx="2143800" cy="912600"/>
          </a:xfrm>
          <a:prstGeom prst="rect">
            <a:avLst/>
          </a:prstGeom>
        </p:spPr>
        <p:txBody>
          <a:bodyPr bIns="45000" lIns="90000" rIns="90000" tIns="45000"/>
          <a:p>
            <a:pPr algn="ctr">
              <a:lnSpc>
                <a:spcPct val="100000"/>
              </a:lnSpc>
            </a:pPr>
            <a:r>
              <a:rPr lang="en-US">
                <a:solidFill>
                  <a:srgbClr val="000000"/>
                </a:solidFill>
                <a:latin typeface="Calibri"/>
              </a:rPr>
              <a:t>Not complaining of signs or symptoms</a:t>
            </a:r>
            <a:endParaRPr/>
          </a:p>
        </p:txBody>
      </p:sp>
      <p:sp>
        <p:nvSpPr>
          <p:cNvPr id="267" name="CustomShape 6"/>
          <p:cNvSpPr/>
          <p:nvPr/>
        </p:nvSpPr>
        <p:spPr>
          <a:xfrm>
            <a:off x="2666160" y="3115080"/>
            <a:ext cx="600120" cy="2520"/>
          </a:xfrm>
          <a:prstGeom prst="straightConnector1">
            <a:avLst/>
          </a:prstGeom>
          <a:ln w="38160">
            <a:solidFill>
              <a:srgbClr val="000090"/>
            </a:solidFill>
            <a:round/>
            <a:tailEnd len="med" type="triangle" w="med"/>
          </a:ln>
        </p:spPr>
      </p:sp>
      <p:sp>
        <p:nvSpPr>
          <p:cNvPr id="268" name="CustomShape 7"/>
          <p:cNvSpPr/>
          <p:nvPr/>
        </p:nvSpPr>
        <p:spPr>
          <a:xfrm>
            <a:off x="1269360" y="3124440"/>
            <a:ext cx="3673800" cy="1461240"/>
          </a:xfrm>
          <a:prstGeom prst="rect">
            <a:avLst/>
          </a:prstGeom>
        </p:spPr>
        <p:txBody>
          <a:bodyPr bIns="45000" lIns="90000" rIns="90000" tIns="45000"/>
          <a:p>
            <a:pPr>
              <a:lnSpc>
                <a:spcPct val="100000"/>
              </a:lnSpc>
            </a:pPr>
            <a:r>
              <a:rPr lang="en-US">
                <a:solidFill>
                  <a:srgbClr val="000000"/>
                </a:solidFill>
                <a:latin typeface="Calibri"/>
              </a:rPr>
              <a:t>Athlete should not return to play, should be assessed medically, should not be left alone, and should not drive a motor vehicle</a:t>
            </a:r>
            <a:endParaRPr/>
          </a:p>
        </p:txBody>
      </p:sp>
      <p:sp>
        <p:nvSpPr>
          <p:cNvPr id="269" name="CustomShape 8"/>
          <p:cNvSpPr/>
          <p:nvPr/>
        </p:nvSpPr>
        <p:spPr>
          <a:xfrm>
            <a:off x="2666160" y="5072760"/>
            <a:ext cx="805320" cy="3240"/>
          </a:xfrm>
          <a:prstGeom prst="straightConnector1">
            <a:avLst/>
          </a:prstGeom>
          <a:ln w="38160">
            <a:solidFill>
              <a:srgbClr val="000090"/>
            </a:solidFill>
            <a:round/>
            <a:tailEnd len="med" type="triangle" w="med"/>
          </a:ln>
        </p:spPr>
      </p:sp>
      <p:sp>
        <p:nvSpPr>
          <p:cNvPr id="270" name="CustomShape 9"/>
          <p:cNvSpPr/>
          <p:nvPr/>
        </p:nvSpPr>
        <p:spPr>
          <a:xfrm>
            <a:off x="1523880" y="5029200"/>
            <a:ext cx="4977000" cy="2087280"/>
          </a:xfrm>
          <a:prstGeom prst="rect">
            <a:avLst/>
          </a:prstGeom>
        </p:spPr>
        <p:txBody>
          <a:bodyPr bIns="45000" lIns="90000" rIns="90000" tIns="45000"/>
          <a:p>
            <a:pPr>
              <a:lnSpc>
                <a:spcPct val="90000"/>
              </a:lnSpc>
            </a:pPr>
            <a:r>
              <a:rPr lang="en-US">
                <a:solidFill>
                  <a:srgbClr val="000000"/>
                </a:solidFill>
                <a:latin typeface="Calibri"/>
              </a:rPr>
              <a:t>Follow return-to-play policy:</a:t>
            </a:r>
            <a:endParaRPr/>
          </a:p>
          <a:p>
            <a:pPr>
              <a:lnSpc>
                <a:spcPct val="90000"/>
              </a:lnSpc>
            </a:pPr>
            <a:r>
              <a:rPr b="1" lang="en-US" sz="1600">
                <a:solidFill>
                  <a:srgbClr val="000000"/>
                </a:solidFill>
                <a:latin typeface="Calibri"/>
              </a:rPr>
              <a:t>  </a:t>
            </a:r>
            <a:r>
              <a:rPr b="1" lang="en-US" sz="1600">
                <a:solidFill>
                  <a:srgbClr val="000000"/>
                </a:solidFill>
                <a:latin typeface="Calibri"/>
              </a:rPr>
              <a:t>Step 1. </a:t>
            </a:r>
            <a:r>
              <a:rPr i="1" lang="en-US" sz="1600">
                <a:solidFill>
                  <a:srgbClr val="000000"/>
                </a:solidFill>
                <a:latin typeface="Calibri"/>
              </a:rPr>
              <a:t>No Activity</a:t>
            </a:r>
            <a:r>
              <a:rPr b="1" lang="en-US" sz="1600">
                <a:solidFill>
                  <a:srgbClr val="000000"/>
                </a:solidFill>
                <a:latin typeface="Calibri"/>
              </a:rPr>
              <a:t> </a:t>
            </a:r>
            <a:endParaRPr/>
          </a:p>
          <a:p>
            <a:pPr>
              <a:lnSpc>
                <a:spcPct val="90000"/>
              </a:lnSpc>
            </a:pPr>
            <a:r>
              <a:rPr b="1" lang="en-US" sz="1600">
                <a:solidFill>
                  <a:srgbClr val="000000"/>
                </a:solidFill>
                <a:latin typeface="Calibri"/>
              </a:rPr>
              <a:t>  </a:t>
            </a:r>
            <a:r>
              <a:rPr b="1" lang="en-US" sz="1600">
                <a:solidFill>
                  <a:srgbClr val="000000"/>
                </a:solidFill>
                <a:latin typeface="Calibri"/>
              </a:rPr>
              <a:t>Step 2. </a:t>
            </a:r>
            <a:r>
              <a:rPr i="1" lang="en-US" sz="1600">
                <a:solidFill>
                  <a:srgbClr val="000000"/>
                </a:solidFill>
                <a:latin typeface="Calibri"/>
              </a:rPr>
              <a:t>Light aerobic exercise</a:t>
            </a:r>
            <a:endParaRPr/>
          </a:p>
          <a:p>
            <a:pPr>
              <a:lnSpc>
                <a:spcPct val="90000"/>
              </a:lnSpc>
            </a:pPr>
            <a:r>
              <a:rPr b="1" lang="en-US" sz="1600">
                <a:solidFill>
                  <a:srgbClr val="000000"/>
                </a:solidFill>
                <a:latin typeface="Calibri"/>
              </a:rPr>
              <a:t>  </a:t>
            </a:r>
            <a:r>
              <a:rPr b="1" lang="en-US" sz="1600">
                <a:solidFill>
                  <a:srgbClr val="000000"/>
                </a:solidFill>
                <a:latin typeface="Calibri"/>
              </a:rPr>
              <a:t>Step 3. </a:t>
            </a:r>
            <a:r>
              <a:rPr i="1" lang="en-US" sz="1600">
                <a:solidFill>
                  <a:srgbClr val="000000"/>
                </a:solidFill>
                <a:latin typeface="Calibri"/>
              </a:rPr>
              <a:t>Sport-specific exercise; running, no pads</a:t>
            </a:r>
            <a:r>
              <a:rPr lang="en-US" sz="1600">
                <a:solidFill>
                  <a:srgbClr val="000000"/>
                </a:solidFill>
                <a:latin typeface="Calibri"/>
              </a:rPr>
              <a:t> </a:t>
            </a:r>
            <a:endParaRPr/>
          </a:p>
          <a:p>
            <a:pPr>
              <a:lnSpc>
                <a:spcPct val="90000"/>
              </a:lnSpc>
            </a:pPr>
            <a:r>
              <a:rPr b="1" lang="en-US" sz="1600">
                <a:solidFill>
                  <a:srgbClr val="000000"/>
                </a:solidFill>
                <a:latin typeface="Calibri"/>
              </a:rPr>
              <a:t>  </a:t>
            </a:r>
            <a:r>
              <a:rPr b="1" lang="en-US" sz="1600">
                <a:solidFill>
                  <a:srgbClr val="000000"/>
                </a:solidFill>
                <a:latin typeface="Calibri"/>
              </a:rPr>
              <a:t>Step 4. </a:t>
            </a:r>
            <a:r>
              <a:rPr i="1" lang="en-US" sz="1600">
                <a:solidFill>
                  <a:srgbClr val="000000"/>
                </a:solidFill>
                <a:latin typeface="Calibri"/>
              </a:rPr>
              <a:t>Non-contact training drills, weights</a:t>
            </a:r>
            <a:endParaRPr/>
          </a:p>
          <a:p>
            <a:pPr>
              <a:lnSpc>
                <a:spcPct val="90000"/>
              </a:lnSpc>
            </a:pPr>
            <a:r>
              <a:rPr b="1" lang="en-US" sz="1600">
                <a:solidFill>
                  <a:srgbClr val="000000"/>
                </a:solidFill>
                <a:latin typeface="Calibri"/>
              </a:rPr>
              <a:t>  </a:t>
            </a:r>
            <a:r>
              <a:rPr b="1" lang="en-US" sz="1600">
                <a:solidFill>
                  <a:srgbClr val="000000"/>
                </a:solidFill>
                <a:latin typeface="Calibri"/>
              </a:rPr>
              <a:t>Step 5. </a:t>
            </a:r>
            <a:r>
              <a:rPr i="1" lang="en-US" sz="1600">
                <a:solidFill>
                  <a:srgbClr val="000000"/>
                </a:solidFill>
                <a:latin typeface="Calibri"/>
              </a:rPr>
              <a:t>Full contact practice</a:t>
            </a:r>
            <a:r>
              <a:rPr lang="en-US" sz="1600">
                <a:solidFill>
                  <a:srgbClr val="000000"/>
                </a:solidFill>
                <a:latin typeface="Calibri"/>
              </a:rPr>
              <a:t> </a:t>
            </a:r>
            <a:endParaRPr/>
          </a:p>
          <a:p>
            <a:pPr>
              <a:lnSpc>
                <a:spcPct val="90000"/>
              </a:lnSpc>
            </a:pPr>
            <a:r>
              <a:rPr b="1" lang="en-US" sz="1600">
                <a:solidFill>
                  <a:srgbClr val="000000"/>
                </a:solidFill>
                <a:latin typeface="Calibri"/>
              </a:rPr>
              <a:t>  </a:t>
            </a:r>
            <a:r>
              <a:rPr b="1" lang="en-US" sz="1600">
                <a:solidFill>
                  <a:srgbClr val="000000"/>
                </a:solidFill>
                <a:latin typeface="Calibri"/>
              </a:rPr>
              <a:t>Step 6. </a:t>
            </a:r>
            <a:r>
              <a:rPr i="1" lang="en-US" sz="1600">
                <a:solidFill>
                  <a:srgbClr val="000000"/>
                </a:solidFill>
                <a:latin typeface="Calibri"/>
              </a:rPr>
              <a:t>Clearance by licensed medical personnel</a:t>
            </a:r>
            <a:endParaRPr/>
          </a:p>
        </p:txBody>
      </p:sp>
      <p:sp>
        <p:nvSpPr>
          <p:cNvPr id="271" name="CustomShape 10"/>
          <p:cNvSpPr/>
          <p:nvPr/>
        </p:nvSpPr>
        <p:spPr>
          <a:xfrm>
            <a:off x="5867280" y="2209680"/>
            <a:ext cx="914040" cy="360"/>
          </a:xfrm>
          <a:prstGeom prst="straightConnector1">
            <a:avLst/>
          </a:prstGeom>
          <a:ln w="38160">
            <a:solidFill>
              <a:srgbClr val="000090"/>
            </a:solidFill>
            <a:round/>
            <a:tailEnd len="med" type="triangle" w="med"/>
          </a:ln>
        </p:spPr>
      </p:sp>
      <p:sp>
        <p:nvSpPr>
          <p:cNvPr id="272" name="CustomShape 11"/>
          <p:cNvSpPr/>
          <p:nvPr/>
        </p:nvSpPr>
        <p:spPr>
          <a:xfrm>
            <a:off x="6508080" y="1859400"/>
            <a:ext cx="2977920" cy="577800"/>
          </a:xfrm>
          <a:prstGeom prst="rect">
            <a:avLst/>
          </a:prstGeom>
        </p:spPr>
        <p:txBody>
          <a:bodyPr bIns="45000" lIns="90000" rIns="90000" tIns="45000" wrap="none"/>
          <a:p>
            <a:pPr algn="ctr">
              <a:lnSpc>
                <a:spcPct val="100000"/>
              </a:lnSpc>
            </a:pPr>
            <a:r>
              <a:rPr lang="en-US">
                <a:solidFill>
                  <a:srgbClr val="000000"/>
                </a:solidFill>
                <a:latin typeface="Calibri"/>
              </a:rPr>
              <a:t>Use side-line test </a:t>
            </a:r>
            <a:r>
              <a:rPr lang="en-US" sz="1400">
                <a:solidFill>
                  <a:srgbClr val="000000"/>
                </a:solidFill>
                <a:latin typeface="Calibri"/>
              </a:rPr>
              <a:t>(SCAT3, </a:t>
            </a:r>
            <a:endParaRPr/>
          </a:p>
          <a:p>
            <a:pPr algn="ctr">
              <a:lnSpc>
                <a:spcPct val="100000"/>
              </a:lnSpc>
            </a:pPr>
            <a:r>
              <a:rPr lang="en-US" sz="1400">
                <a:solidFill>
                  <a:srgbClr val="000000"/>
                </a:solidFill>
                <a:latin typeface="Calibri"/>
              </a:rPr>
              <a:t>concussion manager app., </a:t>
            </a:r>
            <a:r>
              <a:rPr i="1" lang="en-US" sz="1200">
                <a:solidFill>
                  <a:srgbClr val="000000"/>
                </a:solidFill>
                <a:latin typeface="Calibri"/>
              </a:rPr>
              <a:t>etc.</a:t>
            </a:r>
            <a:r>
              <a:rPr lang="en-US" sz="1400">
                <a:solidFill>
                  <a:srgbClr val="000000"/>
                </a:solidFill>
                <a:latin typeface="Calibri"/>
              </a:rPr>
              <a:t>)</a:t>
            </a:r>
            <a:endParaRPr/>
          </a:p>
        </p:txBody>
      </p:sp>
      <p:sp>
        <p:nvSpPr>
          <p:cNvPr id="273" name="CustomShape 12"/>
          <p:cNvSpPr/>
          <p:nvPr/>
        </p:nvSpPr>
        <p:spPr>
          <a:xfrm>
            <a:off x="7816680" y="2514600"/>
            <a:ext cx="1046880" cy="882000"/>
          </a:xfrm>
          <a:prstGeom prst="straightConnector1">
            <a:avLst/>
          </a:prstGeom>
          <a:ln w="38160">
            <a:solidFill>
              <a:srgbClr val="000090"/>
            </a:solidFill>
            <a:round/>
            <a:tailEnd len="med" type="triangle" w="med"/>
          </a:ln>
        </p:spPr>
      </p:sp>
      <p:sp>
        <p:nvSpPr>
          <p:cNvPr id="274" name="CustomShape 13"/>
          <p:cNvSpPr/>
          <p:nvPr/>
        </p:nvSpPr>
        <p:spPr>
          <a:xfrm>
            <a:off x="5847840" y="3429000"/>
            <a:ext cx="1188360" cy="364680"/>
          </a:xfrm>
          <a:prstGeom prst="rect">
            <a:avLst/>
          </a:prstGeom>
        </p:spPr>
        <p:txBody>
          <a:bodyPr bIns="45000" lIns="90000" rIns="90000" tIns="45000" wrap="none"/>
          <a:p>
            <a:pPr>
              <a:lnSpc>
                <a:spcPct val="100000"/>
              </a:lnSpc>
            </a:pPr>
            <a:r>
              <a:rPr lang="en-US">
                <a:solidFill>
                  <a:srgbClr val="ff0000"/>
                </a:solidFill>
                <a:latin typeface="Calibri"/>
              </a:rPr>
              <a:t>Fails test</a:t>
            </a:r>
            <a:endParaRPr/>
          </a:p>
        </p:txBody>
      </p:sp>
      <p:sp>
        <p:nvSpPr>
          <p:cNvPr id="275" name="CustomShape 14"/>
          <p:cNvSpPr/>
          <p:nvPr/>
        </p:nvSpPr>
        <p:spPr>
          <a:xfrm>
            <a:off x="5981760" y="3589560"/>
            <a:ext cx="1104840" cy="7920"/>
          </a:xfrm>
          <a:prstGeom prst="straightConnector1">
            <a:avLst/>
          </a:prstGeom>
          <a:ln w="38160">
            <a:solidFill>
              <a:srgbClr val="000090"/>
            </a:solidFill>
            <a:round/>
            <a:tailEnd len="med" type="triangle" w="med"/>
          </a:ln>
        </p:spPr>
      </p:sp>
      <p:sp>
        <p:nvSpPr>
          <p:cNvPr id="276" name="CustomShape 15"/>
          <p:cNvSpPr/>
          <p:nvPr/>
        </p:nvSpPr>
        <p:spPr>
          <a:xfrm>
            <a:off x="7848720" y="2590920"/>
            <a:ext cx="360" cy="1294920"/>
          </a:xfrm>
          <a:prstGeom prst="straightConnector1">
            <a:avLst/>
          </a:prstGeom>
          <a:ln w="38160">
            <a:solidFill>
              <a:srgbClr val="000090"/>
            </a:solidFill>
            <a:round/>
            <a:tailEnd len="med" type="triangle" w="med"/>
          </a:ln>
        </p:spPr>
      </p:sp>
      <p:sp>
        <p:nvSpPr>
          <p:cNvPr id="277" name="CustomShape 16"/>
          <p:cNvSpPr/>
          <p:nvPr/>
        </p:nvSpPr>
        <p:spPr>
          <a:xfrm>
            <a:off x="7111440" y="3886200"/>
            <a:ext cx="1455120" cy="364680"/>
          </a:xfrm>
          <a:prstGeom prst="rect">
            <a:avLst/>
          </a:prstGeom>
        </p:spPr>
        <p:txBody>
          <a:bodyPr bIns="45000" lIns="90000" rIns="90000" tIns="45000" wrap="none"/>
          <a:p>
            <a:pPr>
              <a:lnSpc>
                <a:spcPct val="100000"/>
              </a:lnSpc>
            </a:pPr>
            <a:r>
              <a:rPr lang="en-US">
                <a:solidFill>
                  <a:srgbClr val="000000"/>
                </a:solidFill>
                <a:latin typeface="Calibri"/>
              </a:rPr>
              <a:t>Passes test</a:t>
            </a:r>
            <a:endParaRPr/>
          </a:p>
        </p:txBody>
      </p:sp>
      <p:sp>
        <p:nvSpPr>
          <p:cNvPr id="278" name="CustomShape 17"/>
          <p:cNvSpPr/>
          <p:nvPr/>
        </p:nvSpPr>
        <p:spPr>
          <a:xfrm>
            <a:off x="7848000" y="4191120"/>
            <a:ext cx="360" cy="1980720"/>
          </a:xfrm>
          <a:prstGeom prst="straightConnector1">
            <a:avLst/>
          </a:prstGeom>
          <a:ln w="38160">
            <a:solidFill>
              <a:srgbClr val="000090"/>
            </a:solidFill>
            <a:round/>
            <a:tailEnd len="med" type="triangle" w="med"/>
          </a:ln>
        </p:spPr>
      </p:sp>
      <p:sp>
        <p:nvSpPr>
          <p:cNvPr id="279" name="CustomShape 18"/>
          <p:cNvSpPr/>
          <p:nvPr/>
        </p:nvSpPr>
        <p:spPr>
          <a:xfrm>
            <a:off x="7115760" y="6211800"/>
            <a:ext cx="1635120" cy="912600"/>
          </a:xfrm>
          <a:prstGeom prst="rect">
            <a:avLst/>
          </a:prstGeom>
        </p:spPr>
        <p:txBody>
          <a:bodyPr bIns="45000" lIns="90000" rIns="90000" tIns="45000"/>
          <a:p>
            <a:pPr algn="ctr">
              <a:lnSpc>
                <a:spcPct val="100000"/>
              </a:lnSpc>
            </a:pPr>
            <a:r>
              <a:rPr lang="en-US">
                <a:solidFill>
                  <a:srgbClr val="000000"/>
                </a:solidFill>
                <a:latin typeface="Calibri"/>
              </a:rPr>
              <a:t>Athlete may return to play</a:t>
            </a:r>
            <a:endParaRPr/>
          </a:p>
        </p:txBody>
      </p:sp>
      <p:sp>
        <p:nvSpPr>
          <p:cNvPr id="280" name="CustomShape 19"/>
          <p:cNvSpPr/>
          <p:nvPr/>
        </p:nvSpPr>
        <p:spPr>
          <a:xfrm>
            <a:off x="5815440" y="6526080"/>
            <a:ext cx="1371240" cy="7560"/>
          </a:xfrm>
          <a:prstGeom prst="straightConnector1">
            <a:avLst/>
          </a:prstGeom>
          <a:ln w="38160">
            <a:solidFill>
              <a:srgbClr val="000090"/>
            </a:solidFill>
            <a:round/>
            <a:tailEnd len="med" type="triangle" w="med"/>
          </a:ln>
        </p:spPr>
      </p:sp>
      <p:sp>
        <p:nvSpPr>
          <p:cNvPr id="281" name="CustomShape 20"/>
          <p:cNvSpPr/>
          <p:nvPr/>
        </p:nvSpPr>
        <p:spPr>
          <a:xfrm>
            <a:off x="7895880" y="4789800"/>
            <a:ext cx="1378440" cy="577800"/>
          </a:xfrm>
          <a:prstGeom prst="rect">
            <a:avLst/>
          </a:prstGeom>
        </p:spPr>
        <p:txBody>
          <a:bodyPr bIns="45000" lIns="90000" rIns="90000" tIns="45000"/>
          <a:p>
            <a:pPr>
              <a:lnSpc>
                <a:spcPct val="100000"/>
              </a:lnSpc>
            </a:pPr>
            <a:r>
              <a:rPr lang="en-US" sz="3200">
                <a:solidFill>
                  <a:srgbClr val="000000"/>
                </a:solidFill>
                <a:latin typeface="Calibri"/>
              </a:rPr>
              <a:t>??</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National Federation of High Schools (NFHS)</a:t>
            </a:r>
            <a:endParaRPr/>
          </a:p>
        </p:txBody>
      </p:sp>
      <p:sp>
        <p:nvSpPr>
          <p:cNvPr id="283" name="TextShape 2"/>
          <p:cNvSpPr txBox="1"/>
          <p:nvPr/>
        </p:nvSpPr>
        <p:spPr>
          <a:xfrm>
            <a:off x="838080" y="1825560"/>
            <a:ext cx="10515240" cy="4350960"/>
          </a:xfrm>
          <a:prstGeom prst="rect">
            <a:avLst/>
          </a:prstGeom>
        </p:spPr>
        <p:txBody>
          <a:bodyPr/>
          <a:p>
            <a:pPr>
              <a:lnSpc>
                <a:spcPct val="90000"/>
              </a:lnSpc>
              <a:buFont typeface="Arial"/>
              <a:buChar char="•"/>
            </a:pPr>
            <a:r>
              <a:rPr lang="en-US" sz="2800">
                <a:solidFill>
                  <a:srgbClr val="000000"/>
                </a:solidFill>
                <a:latin typeface="Calibri"/>
              </a:rPr>
              <a:t>Concussion Policy:</a:t>
            </a:r>
            <a:endParaRPr/>
          </a:p>
          <a:p>
            <a:pPr>
              <a:lnSpc>
                <a:spcPct val="90000"/>
              </a:lnSpc>
              <a:buFont typeface="Arial"/>
              <a:buChar char="•"/>
            </a:pPr>
            <a:r>
              <a:rPr lang="en-US" sz="2800">
                <a:solidFill>
                  <a:srgbClr val="000000"/>
                </a:solidFill>
                <a:latin typeface="Calibri"/>
              </a:rPr>
              <a:t>Any player who shows signs, symptoms or behaviors associated with concussion must be removed from the game and shall not return </a:t>
            </a:r>
            <a:r>
              <a:rPr i="1" lang="en-US" sz="2800">
                <a:solidFill>
                  <a:srgbClr val="000000"/>
                </a:solidFill>
                <a:latin typeface="Calibri"/>
              </a:rPr>
              <a:t>until cleared by a health care professional trained in concussion management</a:t>
            </a:r>
            <a:endParaRPr/>
          </a:p>
          <a:p>
            <a:pPr>
              <a:lnSpc>
                <a:spcPct val="90000"/>
              </a:lnSpc>
              <a:buFont typeface="Arial"/>
              <a:buChar char="•"/>
            </a:pPr>
            <a:r>
              <a:rPr lang="en-US" sz="2800">
                <a:solidFill>
                  <a:srgbClr val="000000"/>
                </a:solidFill>
                <a:latin typeface="Calibri"/>
              </a:rPr>
              <a:t>Officials must remove the player who shows signs of concussion, including </a:t>
            </a:r>
            <a:r>
              <a:rPr i="1" lang="en-US" sz="2800">
                <a:solidFill>
                  <a:srgbClr val="000000"/>
                </a:solidFill>
                <a:latin typeface="Calibri"/>
              </a:rPr>
              <a:t>“loss of consciousness, headache, dizziness, confusion, balance problems, etc”</a:t>
            </a:r>
            <a:endParaRPr/>
          </a:p>
          <a:p>
            <a:pPr>
              <a:lnSpc>
                <a:spcPct val="90000"/>
              </a:lnSpc>
              <a:buFont typeface="Arial"/>
              <a:buChar char="•"/>
            </a:pPr>
            <a:r>
              <a:rPr lang="en-US" sz="2800">
                <a:solidFill>
                  <a:srgbClr val="000000"/>
                </a:solidFill>
                <a:latin typeface="Calibri"/>
              </a:rPr>
              <a:t>“</a:t>
            </a:r>
            <a:r>
              <a:rPr lang="en-US" sz="2800">
                <a:solidFill>
                  <a:srgbClr val="000000"/>
                </a:solidFill>
                <a:latin typeface="Calibri"/>
              </a:rPr>
              <a:t>Given that the vast majority of concussions do not include a loss of consciousness, but that athletes often show obvious evidence of concussion, the NFHS Sports Medicine Advisory Committee strongly believes that officials must continue to be empowered to remove these athletes from play, thus protecting them from further injury”</a:t>
            </a:r>
            <a:endParaRPr/>
          </a:p>
          <a:p>
            <a:pPr>
              <a:lnSpc>
                <a:spcPct val="90000"/>
              </a:lnSpc>
              <a:buFont typeface="Arial"/>
              <a:buChar char="•"/>
            </a:pPr>
            <a:r>
              <a:rPr i="1" lang="en-US" sz="2800">
                <a:solidFill>
                  <a:srgbClr val="000000"/>
                </a:solidFill>
                <a:latin typeface="Calibri"/>
              </a:rPr>
              <a:t>All State Associations follow NFHS rules</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4"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Save our Sports</a:t>
            </a:r>
            <a:endParaRPr/>
          </a:p>
        </p:txBody>
      </p:sp>
      <p:sp>
        <p:nvSpPr>
          <p:cNvPr id="285" name="TextShape 2"/>
          <p:cNvSpPr txBox="1"/>
          <p:nvPr/>
        </p:nvSpPr>
        <p:spPr>
          <a:xfrm>
            <a:off x="838080" y="1825560"/>
            <a:ext cx="10515240" cy="4350960"/>
          </a:xfrm>
          <a:prstGeom prst="rect">
            <a:avLst/>
          </a:prstGeom>
        </p:spPr>
        <p:txBody>
          <a:bodyPr/>
          <a:p>
            <a:pPr>
              <a:lnSpc>
                <a:spcPct val="80000"/>
              </a:lnSpc>
            </a:pPr>
            <a:r>
              <a:rPr b="1" lang="en-US" sz="2800" u="sng">
                <a:solidFill>
                  <a:srgbClr val="000000"/>
                </a:solidFill>
                <a:latin typeface="Calibri"/>
              </a:rPr>
              <a:t>10 Point Plan for Safer Sports</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Encourage mandatory brain trauma education for coaches, athletic trainers, parents and athletes</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Develop better methods of concussion detection and diagnosis</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Develop better methods of concussion management</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Reevaluate how the game is practiced</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Reevaluate protective equipment</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Reevaluate techniques of play</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Reevaluate the rules</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Reevaluate rule enforcement and the role of referees</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Reconsider the culture of the game</a:t>
            </a:r>
            <a:endParaRPr/>
          </a:p>
          <a:p>
            <a:pPr>
              <a:lnSpc>
                <a:spcPct val="80000"/>
              </a:lnSpc>
              <a:buFont typeface="Calibri Light"/>
              <a:buAutoNum type="arabicPeriod"/>
            </a:pPr>
            <a:r>
              <a:rPr lang="en-US" sz="2800">
                <a:solidFill>
                  <a:srgbClr val="000000"/>
                </a:solidFill>
                <a:latin typeface="Calibri"/>
              </a:rPr>
              <a:t> </a:t>
            </a:r>
            <a:r>
              <a:rPr lang="en-US" sz="2800">
                <a:solidFill>
                  <a:srgbClr val="000000"/>
                </a:solidFill>
                <a:latin typeface="Calibri"/>
              </a:rPr>
              <a:t>Consider minimum medical resources</a:t>
            </a:r>
            <a:endParaRPr/>
          </a:p>
          <a:p>
            <a:pPr>
              <a:lnSpc>
                <a:spcPct val="90000"/>
              </a:lnSpc>
            </a:pPr>
            <a:endParaRPr/>
          </a:p>
        </p:txBody>
      </p:sp>
      <p:pic>
        <p:nvPicPr>
          <p:cNvPr descr="" id="286" name="Content Placeholder 5"/>
          <p:cNvPicPr/>
          <p:nvPr/>
        </p:nvPicPr>
        <p:blipFill>
          <a:blip r:embed="rId1"/>
          <a:stretch>
            <a:fillRect/>
          </a:stretch>
        </p:blipFill>
        <p:spPr>
          <a:xfrm>
            <a:off x="8229600" y="5715000"/>
            <a:ext cx="2361960" cy="1060200"/>
          </a:xfrm>
          <a:prstGeom prst="rect">
            <a:avLst/>
          </a:prstGeom>
          <a:ln>
            <a:solidFill>
              <a:srgbClr val="0000cc"/>
            </a:solidFill>
          </a:ln>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Education Resources</a:t>
            </a:r>
            <a:endParaRPr/>
          </a:p>
        </p:txBody>
      </p:sp>
      <p:sp>
        <p:nvSpPr>
          <p:cNvPr id="288" name="TextShape 2"/>
          <p:cNvSpPr txBox="1"/>
          <p:nvPr/>
        </p:nvSpPr>
        <p:spPr>
          <a:xfrm>
            <a:off x="838080" y="1825560"/>
            <a:ext cx="10515240" cy="4350960"/>
          </a:xfrm>
          <a:prstGeom prst="rect">
            <a:avLst/>
          </a:prstGeom>
        </p:spPr>
        <p:txBody>
          <a:bodyPr/>
          <a:p>
            <a:pPr>
              <a:lnSpc>
                <a:spcPct val="90000"/>
              </a:lnSpc>
              <a:buFont typeface="Arial"/>
              <a:buChar char="•"/>
            </a:pPr>
            <a:r>
              <a:rPr lang="en-US" sz="2400">
                <a:solidFill>
                  <a:srgbClr val="000000"/>
                </a:solidFill>
                <a:latin typeface="Calibri"/>
              </a:rPr>
              <a:t>Boston University Center for the Study of Traumatic Encephalopathy</a:t>
            </a:r>
            <a:endParaRPr/>
          </a:p>
          <a:p>
            <a:pPr>
              <a:lnSpc>
                <a:spcPct val="100000"/>
              </a:lnSpc>
            </a:pPr>
            <a:r>
              <a:rPr lang="en-US" sz="2400">
                <a:solidFill>
                  <a:srgbClr val="000000"/>
                </a:solidFill>
                <a:latin typeface="Calibri"/>
              </a:rPr>
              <a:t>	</a:t>
            </a:r>
            <a:r>
              <a:rPr lang="en-US" sz="1400">
                <a:solidFill>
                  <a:srgbClr val="00b0f0"/>
                </a:solidFill>
                <a:latin typeface="Calibri"/>
              </a:rPr>
              <a:t>- </a:t>
            </a:r>
            <a:r>
              <a:rPr lang="en-US" sz="1400" u="sng">
                <a:solidFill>
                  <a:srgbClr val="00b0f0"/>
                </a:solidFill>
                <a:latin typeface="Calibri"/>
              </a:rPr>
              <a:t>http://www.bu.edu/cste/</a:t>
            </a:r>
            <a:endParaRPr/>
          </a:p>
          <a:p>
            <a:pPr>
              <a:lnSpc>
                <a:spcPct val="90000"/>
              </a:lnSpc>
              <a:buFont typeface="Arial"/>
              <a:buChar char="•"/>
            </a:pPr>
            <a:r>
              <a:rPr lang="en-US" sz="2400">
                <a:solidFill>
                  <a:srgbClr val="000000"/>
                </a:solidFill>
                <a:latin typeface="Calibri"/>
              </a:rPr>
              <a:t>Sports Legacy Institute</a:t>
            </a:r>
            <a:endParaRPr/>
          </a:p>
          <a:p>
            <a:pPr>
              <a:lnSpc>
                <a:spcPct val="100000"/>
              </a:lnSpc>
            </a:pPr>
            <a:r>
              <a:rPr lang="en-US" sz="2400">
                <a:solidFill>
                  <a:srgbClr val="000000"/>
                </a:solidFill>
                <a:latin typeface="Calibri"/>
              </a:rPr>
              <a:t>	</a:t>
            </a:r>
            <a:r>
              <a:rPr lang="en-US" sz="1500">
                <a:solidFill>
                  <a:srgbClr val="00b0f0"/>
                </a:solidFill>
                <a:latin typeface="Calibri"/>
              </a:rPr>
              <a:t>- </a:t>
            </a:r>
            <a:r>
              <a:rPr lang="en-US" sz="1500" u="sng">
                <a:solidFill>
                  <a:srgbClr val="00b0f0"/>
                </a:solidFill>
                <a:latin typeface="Calibri"/>
              </a:rPr>
              <a:t>http://www.sportslegacy.org</a:t>
            </a:r>
            <a:endParaRPr/>
          </a:p>
          <a:p>
            <a:pPr>
              <a:lnSpc>
                <a:spcPct val="90000"/>
              </a:lnSpc>
              <a:buFont typeface="Arial"/>
              <a:buChar char="•"/>
            </a:pPr>
            <a:r>
              <a:rPr lang="en-US" sz="2400">
                <a:solidFill>
                  <a:srgbClr val="000000"/>
                </a:solidFill>
                <a:latin typeface="Calibri"/>
              </a:rPr>
              <a:t>Centers for Disease Control &amp; Prevention - “Heads Up” program</a:t>
            </a:r>
            <a:endParaRPr/>
          </a:p>
          <a:p>
            <a:pPr>
              <a:lnSpc>
                <a:spcPct val="100000"/>
              </a:lnSpc>
            </a:pPr>
            <a:r>
              <a:rPr lang="en-US" sz="2400">
                <a:solidFill>
                  <a:srgbClr val="00b0f0"/>
                </a:solidFill>
                <a:latin typeface="Calibri"/>
                <a:ea typeface="Lucida Grande"/>
              </a:rPr>
              <a:t>	</a:t>
            </a:r>
            <a:r>
              <a:rPr lang="en-US" sz="2400">
                <a:solidFill>
                  <a:srgbClr val="00b0f0"/>
                </a:solidFill>
                <a:latin typeface="Calibri"/>
                <a:ea typeface="Lucida Grande"/>
              </a:rPr>
              <a:t>-</a:t>
            </a:r>
            <a:r>
              <a:rPr lang="en-US" sz="1400">
                <a:solidFill>
                  <a:srgbClr val="00b0f0"/>
                </a:solidFill>
                <a:latin typeface="Calibri"/>
                <a:ea typeface="Lucida Grande"/>
              </a:rPr>
              <a:t> </a:t>
            </a:r>
            <a:r>
              <a:rPr lang="en-US" sz="1400" u="sng">
                <a:solidFill>
                  <a:srgbClr val="00b0f0"/>
                </a:solidFill>
                <a:latin typeface="Calibri"/>
                <a:ea typeface="Lucida Grande"/>
              </a:rPr>
              <a:t>http://www.cdc.gov/concussion/HeadsUp/Training/HeadsUpConcussion.html</a:t>
            </a:r>
            <a:r>
              <a:rPr lang="en-US" sz="1400">
                <a:solidFill>
                  <a:srgbClr val="00b0f0"/>
                </a:solidFill>
                <a:latin typeface="Calibri"/>
                <a:ea typeface="Lucida Grande"/>
              </a:rPr>
              <a:t> </a:t>
            </a:r>
            <a:endParaRPr/>
          </a:p>
          <a:p>
            <a:pPr>
              <a:lnSpc>
                <a:spcPct val="100000"/>
              </a:lnSpc>
            </a:pPr>
            <a:r>
              <a:rPr lang="en-US" sz="1600">
                <a:solidFill>
                  <a:srgbClr val="00b0f0"/>
                </a:solidFill>
                <a:latin typeface="Calibri"/>
                <a:ea typeface="Lucida Grande"/>
              </a:rPr>
              <a:t>	</a:t>
            </a:r>
            <a:r>
              <a:rPr lang="en-US" sz="1600">
                <a:solidFill>
                  <a:srgbClr val="00b0f0"/>
                </a:solidFill>
                <a:latin typeface="Calibri"/>
                <a:ea typeface="Lucida Grande"/>
              </a:rPr>
              <a:t>-</a:t>
            </a:r>
            <a:r>
              <a:rPr lang="en-US" sz="1400">
                <a:solidFill>
                  <a:srgbClr val="00b0f0"/>
                </a:solidFill>
                <a:latin typeface="Calibri"/>
                <a:ea typeface="Lucida Grande"/>
              </a:rPr>
              <a:t> </a:t>
            </a:r>
            <a:r>
              <a:rPr lang="en-US" sz="1400" u="sng">
                <a:solidFill>
                  <a:srgbClr val="00b0f0"/>
                </a:solidFill>
                <a:latin typeface="Calibri"/>
                <a:ea typeface="Lucida Grande"/>
              </a:rPr>
              <a:t>http://www.preventingconcussions.org</a:t>
            </a:r>
            <a:r>
              <a:rPr lang="en-US" sz="1400">
                <a:solidFill>
                  <a:srgbClr val="000000"/>
                </a:solidFill>
                <a:latin typeface="Calibri"/>
                <a:ea typeface="Lucida Grande"/>
              </a:rPr>
              <a:t>   (free continuing education course)</a:t>
            </a:r>
            <a:endParaRPr/>
          </a:p>
          <a:p>
            <a:pPr>
              <a:lnSpc>
                <a:spcPct val="90000"/>
              </a:lnSpc>
              <a:buFont typeface="Arial"/>
              <a:buChar char="•"/>
            </a:pPr>
            <a:r>
              <a:rPr lang="en-US" sz="2400">
                <a:solidFill>
                  <a:srgbClr val="000000"/>
                </a:solidFill>
                <a:latin typeface="Calibri"/>
                <a:ea typeface="Lucida Grande"/>
              </a:rPr>
              <a:t>National Federation of State High School Associations</a:t>
            </a:r>
            <a:endParaRPr/>
          </a:p>
          <a:p>
            <a:pPr>
              <a:lnSpc>
                <a:spcPct val="90000"/>
              </a:lnSpc>
              <a:buFont typeface="Arial"/>
              <a:buChar char="•"/>
            </a:pPr>
            <a:r>
              <a:rPr lang="en-US" sz="1400" u="sng">
                <a:solidFill>
                  <a:srgbClr val="00b0f0"/>
                </a:solidFill>
                <a:latin typeface="Calibri"/>
                <a:ea typeface="Lucida Grande"/>
              </a:rPr>
              <a:t>- http://www.nfhslearn.com/electiveDetail.aspx?courseID=15000</a:t>
            </a:r>
            <a:r>
              <a:rPr lang="en-US" sz="1400">
                <a:solidFill>
                  <a:srgbClr val="00b0f0"/>
                </a:solidFill>
                <a:latin typeface="Calibri"/>
                <a:ea typeface="Lucida Grande"/>
              </a:rPr>
              <a:t>  </a:t>
            </a:r>
            <a:r>
              <a:rPr lang="en-US" sz="1400">
                <a:solidFill>
                  <a:srgbClr val="000000"/>
                </a:solidFill>
                <a:latin typeface="Calibri"/>
                <a:ea typeface="Lucida Grande"/>
              </a:rPr>
              <a:t>(free on-line course)</a:t>
            </a:r>
            <a:endParaRPr/>
          </a:p>
          <a:p>
            <a:pPr>
              <a:lnSpc>
                <a:spcPct val="90000"/>
              </a:lnSpc>
              <a:buFont typeface="Arial"/>
              <a:buChar char="•"/>
            </a:pPr>
            <a:r>
              <a:rPr lang="en-US" sz="2400">
                <a:solidFill>
                  <a:srgbClr val="0f273d"/>
                </a:solidFill>
                <a:latin typeface="Calibri"/>
                <a:ea typeface="Lucida Grande"/>
              </a:rPr>
              <a:t>ImPACT training workshops</a:t>
            </a:r>
            <a:endParaRPr/>
          </a:p>
          <a:p>
            <a:r>
              <a:rPr lang="en-US" sz="2000">
                <a:solidFill>
                  <a:srgbClr val="0f273d"/>
                </a:solidFill>
                <a:latin typeface="Calibri"/>
                <a:ea typeface="Lucida Grande"/>
              </a:rPr>
              <a:t>- In-person </a:t>
            </a:r>
            <a:endParaRPr/>
          </a:p>
          <a:p>
            <a:r>
              <a:rPr lang="en-US" sz="1400">
                <a:solidFill>
                  <a:srgbClr val="8497b0"/>
                </a:solidFill>
                <a:latin typeface="Calibri"/>
                <a:ea typeface="Lucida Grande"/>
              </a:rPr>
              <a:t>- </a:t>
            </a:r>
            <a:r>
              <a:rPr lang="en-US" sz="1400" u="sng">
                <a:solidFill>
                  <a:srgbClr val="8497b0"/>
                </a:solidFill>
                <a:latin typeface="Calibri"/>
                <a:ea typeface="Lucida Grande"/>
              </a:rPr>
              <a:t>http://impacttest.com/training/workshops</a:t>
            </a:r>
            <a:r>
              <a:rPr lang="en-US" sz="1400">
                <a:solidFill>
                  <a:srgbClr val="8497b0"/>
                </a:solidFill>
                <a:latin typeface="Calibri"/>
                <a:ea typeface="Lucida Grande"/>
              </a:rPr>
              <a:t>   </a:t>
            </a:r>
            <a:r>
              <a:rPr lang="en-US" sz="1400">
                <a:solidFill>
                  <a:srgbClr val="000000"/>
                </a:solidFill>
                <a:latin typeface="Calibri"/>
                <a:ea typeface="Lucida Grande"/>
              </a:rPr>
              <a:t>(fee-based on-line courses)</a:t>
            </a:r>
            <a:endParaRPr/>
          </a:p>
          <a:p>
            <a:pPr>
              <a:lnSpc>
                <a:spcPct val="90000"/>
              </a:lnSpc>
              <a:buFont typeface="Arial"/>
              <a:buChar char="•"/>
            </a:pPr>
            <a:r>
              <a:rPr lang="en-US" sz="2200">
                <a:solidFill>
                  <a:srgbClr val="000000"/>
                </a:solidFill>
                <a:latin typeface="Calibri"/>
                <a:ea typeface="Lucida Grande"/>
              </a:rPr>
              <a:t>NCAA video </a:t>
            </a:r>
            <a:r>
              <a:rPr lang="en-US">
                <a:solidFill>
                  <a:srgbClr val="000000"/>
                </a:solidFill>
                <a:latin typeface="Calibri"/>
                <a:ea typeface="Lucida Grande"/>
              </a:rPr>
              <a:t>(is well-suited for educating student athletes)</a:t>
            </a:r>
            <a:endParaRPr/>
          </a:p>
          <a:p>
            <a:r>
              <a:rPr lang="en-US" sz="1400">
                <a:solidFill>
                  <a:srgbClr val="8497b0"/>
                </a:solidFill>
                <a:latin typeface="Calibri"/>
                <a:ea typeface="Lucida Grande"/>
              </a:rPr>
              <a:t>- </a:t>
            </a:r>
            <a:r>
              <a:rPr lang="en-US" sz="1400" u="sng">
                <a:solidFill>
                  <a:srgbClr val="8497b0"/>
                </a:solidFill>
                <a:latin typeface="Calibri"/>
                <a:ea typeface="Lucida Grande"/>
              </a:rPr>
              <a:t>http://s3.amazonaws.com/ncaa/web_video/health_and_safety/concussion/concussion.html </a:t>
            </a:r>
            <a:endParaRPr/>
          </a:p>
          <a:p>
            <a:endParaRPr/>
          </a:p>
          <a:p>
            <a:endParaRPr/>
          </a:p>
          <a:p>
            <a:pPr>
              <a:lnSpc>
                <a:spcPct val="90000"/>
              </a:lnSpc>
            </a:pP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Thank You’s &amp; Contacts for More Information</a:t>
            </a:r>
            <a:endParaRPr/>
          </a:p>
        </p:txBody>
      </p:sp>
      <p:sp>
        <p:nvSpPr>
          <p:cNvPr id="290" name="TextShape 2"/>
          <p:cNvSpPr txBox="1"/>
          <p:nvPr/>
        </p:nvSpPr>
        <p:spPr>
          <a:xfrm>
            <a:off x="838080" y="1825560"/>
            <a:ext cx="5181120" cy="4350960"/>
          </a:xfrm>
          <a:prstGeom prst="rect">
            <a:avLst/>
          </a:prstGeom>
        </p:spPr>
        <p:txBody>
          <a:bodyPr/>
          <a:p>
            <a:pPr>
              <a:lnSpc>
                <a:spcPct val="90000"/>
              </a:lnSpc>
              <a:buFont typeface="Arial"/>
              <a:buChar char="•"/>
            </a:pPr>
            <a:r>
              <a:rPr lang="en-US" sz="2800">
                <a:solidFill>
                  <a:srgbClr val="000000"/>
                </a:solidFill>
                <a:latin typeface="Calibri"/>
              </a:rPr>
              <a:t>Jordan Taylor, Ph.D. (candidate), M.Ed., CSCS</a:t>
            </a:r>
            <a:endParaRPr/>
          </a:p>
          <a:p>
            <a:pPr>
              <a:lnSpc>
                <a:spcPct val="100000"/>
              </a:lnSpc>
            </a:pPr>
            <a:r>
              <a:rPr lang="en-US" sz="2800">
                <a:solidFill>
                  <a:srgbClr val="000000"/>
                </a:solidFill>
                <a:latin typeface="Calibri"/>
              </a:rPr>
              <a:t>University of Kansas Medical Center</a:t>
            </a:r>
            <a:endParaRPr/>
          </a:p>
          <a:p>
            <a:pPr>
              <a:lnSpc>
                <a:spcPct val="100000"/>
              </a:lnSpc>
            </a:pPr>
            <a:r>
              <a:rPr lang="en-US" sz="2800" u="sng">
                <a:solidFill>
                  <a:srgbClr val="0563c1"/>
                </a:solidFill>
                <a:latin typeface="Calibri"/>
                <a:hlinkClick r:id="rId1"/>
              </a:rPr>
              <a:t>jtaylor@kumc.edu</a:t>
            </a:r>
            <a:endParaRPr/>
          </a:p>
          <a:p>
            <a:pPr>
              <a:lnSpc>
                <a:spcPct val="100000"/>
              </a:lnSpc>
            </a:pPr>
            <a:r>
              <a:rPr lang="en-US" sz="2800">
                <a:solidFill>
                  <a:srgbClr val="000000"/>
                </a:solidFill>
                <a:latin typeface="Calibri"/>
              </a:rPr>
              <a:t>785-215-4556 or 913-588-2732</a:t>
            </a:r>
            <a:endParaRPr/>
          </a:p>
          <a:p>
            <a:pPr>
              <a:lnSpc>
                <a:spcPct val="90000"/>
              </a:lnSpc>
            </a:pPr>
            <a:endParaRPr/>
          </a:p>
          <a:p>
            <a:pPr>
              <a:lnSpc>
                <a:spcPct val="90000"/>
              </a:lnSpc>
              <a:buFont typeface="Arial"/>
              <a:buChar char="•"/>
            </a:pPr>
            <a:r>
              <a:rPr lang="en-US" sz="2800">
                <a:solidFill>
                  <a:srgbClr val="000000"/>
                </a:solidFill>
                <a:latin typeface="Calibri"/>
              </a:rPr>
              <a:t>Nancy Berman, Ph.D.</a:t>
            </a:r>
            <a:endParaRPr/>
          </a:p>
          <a:p>
            <a:pPr>
              <a:lnSpc>
                <a:spcPct val="100000"/>
              </a:lnSpc>
            </a:pPr>
            <a:r>
              <a:rPr lang="en-US" sz="2800">
                <a:solidFill>
                  <a:srgbClr val="000000"/>
                </a:solidFill>
                <a:latin typeface="Calibri"/>
              </a:rPr>
              <a:t>University of Kansas Medical Center</a:t>
            </a:r>
            <a:endParaRPr/>
          </a:p>
          <a:p>
            <a:pPr>
              <a:lnSpc>
                <a:spcPct val="100000"/>
              </a:lnSpc>
            </a:pPr>
            <a:r>
              <a:rPr lang="en-US" sz="2800" u="sng">
                <a:solidFill>
                  <a:srgbClr val="0563c1"/>
                </a:solidFill>
                <a:latin typeface="Calibri"/>
                <a:hlinkClick r:id="rId2"/>
              </a:rPr>
              <a:t>nberman@kumc.edu</a:t>
            </a:r>
            <a:endParaRPr/>
          </a:p>
          <a:p>
            <a:pPr>
              <a:lnSpc>
                <a:spcPct val="100000"/>
              </a:lnSpc>
            </a:pPr>
            <a:r>
              <a:rPr lang="en-US" sz="2800">
                <a:solidFill>
                  <a:srgbClr val="000000"/>
                </a:solidFill>
                <a:latin typeface="Calibri"/>
              </a:rPr>
              <a:t>913-588-2712</a:t>
            </a:r>
            <a:endParaRPr/>
          </a:p>
          <a:p>
            <a:pPr>
              <a:lnSpc>
                <a:spcPct val="90000"/>
              </a:lnSpc>
            </a:pPr>
            <a:endParaRPr/>
          </a:p>
          <a:p>
            <a:pPr>
              <a:lnSpc>
                <a:spcPct val="90000"/>
              </a:lnSpc>
              <a:buFont typeface="Arial"/>
              <a:buChar char="•"/>
            </a:pPr>
            <a:r>
              <a:rPr lang="en-US" sz="2800">
                <a:solidFill>
                  <a:srgbClr val="000000"/>
                </a:solidFill>
                <a:latin typeface="Calibri"/>
              </a:rPr>
              <a:t>Jeff Radel, Ph.D. </a:t>
            </a:r>
            <a:endParaRPr/>
          </a:p>
          <a:p>
            <a:pPr>
              <a:lnSpc>
                <a:spcPct val="100000"/>
              </a:lnSpc>
            </a:pPr>
            <a:r>
              <a:rPr lang="en-US" sz="2800">
                <a:solidFill>
                  <a:srgbClr val="000000"/>
                </a:solidFill>
                <a:latin typeface="Calibri"/>
              </a:rPr>
              <a:t>University of Kansas Medical Center</a:t>
            </a:r>
            <a:endParaRPr/>
          </a:p>
          <a:p>
            <a:pPr>
              <a:lnSpc>
                <a:spcPct val="100000"/>
              </a:lnSpc>
            </a:pPr>
            <a:r>
              <a:rPr lang="en-US" sz="2800" u="sng">
                <a:solidFill>
                  <a:srgbClr val="0563c1"/>
                </a:solidFill>
                <a:latin typeface="Calibri"/>
                <a:hlinkClick r:id="rId3"/>
              </a:rPr>
              <a:t>jradel@kumc.edu</a:t>
            </a:r>
            <a:endParaRPr/>
          </a:p>
          <a:p>
            <a:pPr>
              <a:lnSpc>
                <a:spcPct val="100000"/>
              </a:lnSpc>
            </a:pPr>
            <a:r>
              <a:rPr lang="en-US" sz="2800">
                <a:solidFill>
                  <a:srgbClr val="000000"/>
                </a:solidFill>
                <a:latin typeface="Calibri"/>
              </a:rPr>
              <a:t>913-588-7195</a:t>
            </a:r>
            <a:endParaRPr/>
          </a:p>
          <a:p>
            <a:pPr>
              <a:lnSpc>
                <a:spcPct val="100000"/>
              </a:lnSpc>
            </a:pPr>
            <a:endParaRPr/>
          </a:p>
        </p:txBody>
      </p:sp>
      <p:sp>
        <p:nvSpPr>
          <p:cNvPr id="291" name="TextShape 3"/>
          <p:cNvSpPr txBox="1"/>
          <p:nvPr/>
        </p:nvSpPr>
        <p:spPr>
          <a:xfrm>
            <a:off x="6172200" y="1825560"/>
            <a:ext cx="5181120" cy="4350960"/>
          </a:xfrm>
          <a:prstGeom prst="rect">
            <a:avLst/>
          </a:prstGeom>
        </p:spPr>
        <p:txBody>
          <a:bodyPr anchor="ctr"/>
          <a:p>
            <a:pPr>
              <a:lnSpc>
                <a:spcPct val="100000"/>
              </a:lnSpc>
              <a:buFont typeface="Arial"/>
              <a:buChar char="•"/>
            </a:pPr>
            <a:r>
              <a:rPr lang="en-US" sz="1200">
                <a:solidFill>
                  <a:srgbClr val="8b8b8b"/>
                </a:solidFill>
                <a:latin typeface="Calibri"/>
              </a:rPr>
              <a:t>Jeremy Patterson, Ph.D.</a:t>
            </a:r>
            <a:endParaRPr/>
          </a:p>
          <a:p>
            <a:pPr>
              <a:lnSpc>
                <a:spcPct val="100000"/>
              </a:lnSpc>
            </a:pPr>
            <a:r>
              <a:rPr lang="en-US" sz="1200">
                <a:solidFill>
                  <a:srgbClr val="8b8b8b"/>
                </a:solidFill>
                <a:latin typeface="Calibri"/>
              </a:rPr>
              <a:t>Wichita State University</a:t>
            </a:r>
            <a:endParaRPr/>
          </a:p>
          <a:p>
            <a:pPr>
              <a:lnSpc>
                <a:spcPct val="100000"/>
              </a:lnSpc>
            </a:pPr>
            <a:r>
              <a:rPr lang="en-US" sz="1200" u="sng">
                <a:solidFill>
                  <a:srgbClr val="0563c1"/>
                </a:solidFill>
                <a:latin typeface="Calibri"/>
                <a:hlinkClick r:id="rId4"/>
              </a:rPr>
              <a:t>jeremy.patterson@wichita.edu</a:t>
            </a:r>
            <a:endParaRPr/>
          </a:p>
          <a:p>
            <a:pPr>
              <a:lnSpc>
                <a:spcPct val="100000"/>
              </a:lnSpc>
            </a:pPr>
            <a:r>
              <a:rPr lang="en-US" sz="1200">
                <a:solidFill>
                  <a:srgbClr val="8b8b8b"/>
                </a:solidFill>
                <a:latin typeface="Calibri"/>
              </a:rPr>
              <a:t>316-978-5440</a:t>
            </a:r>
            <a:endParaRPr/>
          </a:p>
          <a:p>
            <a:pPr>
              <a:lnSpc>
                <a:spcPct val="100000"/>
              </a:lnSpc>
            </a:pPr>
            <a:endParaRPr/>
          </a:p>
          <a:p>
            <a:pPr>
              <a:lnSpc>
                <a:spcPct val="100000"/>
              </a:lnSpc>
              <a:buFont typeface="Arial"/>
              <a:buChar char="•"/>
            </a:pPr>
            <a:r>
              <a:rPr lang="en-US" sz="1200">
                <a:solidFill>
                  <a:srgbClr val="8b8b8b"/>
                </a:solidFill>
                <a:latin typeface="Calibri"/>
              </a:rPr>
              <a:t>Chase Curtiss, M.Ed.</a:t>
            </a:r>
            <a:endParaRPr/>
          </a:p>
          <a:p>
            <a:pPr>
              <a:lnSpc>
                <a:spcPct val="100000"/>
              </a:lnSpc>
            </a:pPr>
            <a:r>
              <a:rPr lang="en-US" sz="1200">
                <a:solidFill>
                  <a:srgbClr val="8b8b8b"/>
                </a:solidFill>
                <a:latin typeface="Calibri"/>
              </a:rPr>
              <a:t>CEO of Capacity Sports</a:t>
            </a:r>
            <a:endParaRPr/>
          </a:p>
          <a:p>
            <a:pPr>
              <a:lnSpc>
                <a:spcPct val="100000"/>
              </a:lnSpc>
            </a:pPr>
            <a:r>
              <a:rPr lang="en-US" sz="1200" u="sng">
                <a:solidFill>
                  <a:srgbClr val="0563c1"/>
                </a:solidFill>
                <a:latin typeface="Calibri"/>
                <a:hlinkClick r:id="rId5"/>
              </a:rPr>
              <a:t>chase@capacitysports.com</a:t>
            </a:r>
            <a:endParaRPr/>
          </a:p>
          <a:p>
            <a:pPr>
              <a:lnSpc>
                <a:spcPct val="100000"/>
              </a:lnSpc>
            </a:pPr>
            <a:r>
              <a:rPr lang="en-US" sz="1200">
                <a:solidFill>
                  <a:srgbClr val="8b8b8b"/>
                </a:solidFill>
                <a:latin typeface="Calibri"/>
              </a:rPr>
              <a:t>918-728-1688</a:t>
            </a:r>
            <a:endParaRPr/>
          </a:p>
          <a:p>
            <a:pPr>
              <a:lnSpc>
                <a:spcPct val="100000"/>
              </a:lnSpc>
            </a:pPr>
            <a:endParaRPr/>
          </a:p>
          <a:p>
            <a:pPr>
              <a:lnSpc>
                <a:spcPct val="100000"/>
              </a:lnSpc>
              <a:buFont typeface="Arial"/>
              <a:buChar char="•"/>
            </a:pPr>
            <a:r>
              <a:rPr lang="en-US" sz="1200">
                <a:solidFill>
                  <a:srgbClr val="8b8b8b"/>
                </a:solidFill>
                <a:latin typeface="Calibri"/>
              </a:rPr>
              <a:t>Chi-ming Huang, Ph.D.</a:t>
            </a:r>
            <a:endParaRPr/>
          </a:p>
          <a:p>
            <a:pPr>
              <a:lnSpc>
                <a:spcPct val="100000"/>
              </a:lnSpc>
            </a:pPr>
            <a:r>
              <a:rPr lang="en-US" sz="1200">
                <a:solidFill>
                  <a:srgbClr val="8b8b8b"/>
                </a:solidFill>
                <a:latin typeface="Calibri"/>
              </a:rPr>
              <a:t>University of Missouri Kansas City</a:t>
            </a:r>
            <a:endParaRPr/>
          </a:p>
          <a:p>
            <a:pPr>
              <a:lnSpc>
                <a:spcPct val="100000"/>
              </a:lnSpc>
            </a:pPr>
            <a:r>
              <a:rPr lang="en-US" sz="1200" u="sng">
                <a:solidFill>
                  <a:srgbClr val="0563c1"/>
                </a:solidFill>
                <a:latin typeface="Calibri"/>
                <a:hlinkClick r:id="rId6"/>
              </a:rPr>
              <a:t>HuangC@umkc.edu</a:t>
            </a:r>
            <a:endParaRPr/>
          </a:p>
          <a:p>
            <a:pPr>
              <a:lnSpc>
                <a:spcPct val="100000"/>
              </a:lnSpc>
            </a:pPr>
            <a:r>
              <a:rPr lang="en-US" sz="1200">
                <a:solidFill>
                  <a:srgbClr val="8b8b8b"/>
                </a:solidFill>
                <a:latin typeface="Calibri"/>
              </a:rPr>
              <a:t>816-235-2582</a:t>
            </a:r>
            <a:endParaRPr/>
          </a:p>
          <a:p>
            <a:pPr>
              <a:lnSpc>
                <a:spcPct val="100000"/>
              </a:lnSpc>
            </a:pP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Adult vs. Adolescent Brain</a:t>
            </a:r>
            <a:endParaRPr/>
          </a:p>
        </p:txBody>
      </p:sp>
      <p:sp>
        <p:nvSpPr>
          <p:cNvPr id="196" name="TextShape 2"/>
          <p:cNvSpPr txBox="1"/>
          <p:nvPr/>
        </p:nvSpPr>
        <p:spPr>
          <a:xfrm>
            <a:off x="838080" y="1825560"/>
            <a:ext cx="10515240" cy="4350960"/>
          </a:xfrm>
          <a:prstGeom prst="rect">
            <a:avLst/>
          </a:prstGeom>
        </p:spPr>
        <p:txBody>
          <a:bodyPr/>
          <a:p>
            <a:pPr>
              <a:lnSpc>
                <a:spcPct val="90000"/>
              </a:lnSpc>
              <a:buFont typeface="Arial"/>
              <a:buChar char="•"/>
            </a:pPr>
            <a:r>
              <a:rPr lang="en-US" sz="2400">
                <a:solidFill>
                  <a:srgbClr val="000000"/>
                </a:solidFill>
                <a:latin typeface="Calibri"/>
              </a:rPr>
              <a:t>Recent media coverage of sports-related concussions is of retired professional football players</a:t>
            </a:r>
            <a:endParaRPr/>
          </a:p>
          <a:p>
            <a:pPr>
              <a:lnSpc>
                <a:spcPct val="90000"/>
              </a:lnSpc>
              <a:buFont typeface="Arial"/>
              <a:buChar char="•"/>
            </a:pPr>
            <a:r>
              <a:rPr lang="en-US" sz="2400">
                <a:solidFill>
                  <a:srgbClr val="000000"/>
                </a:solidFill>
                <a:latin typeface="Calibri"/>
              </a:rPr>
              <a:t>Adolescent brains are more likely to have</a:t>
            </a:r>
            <a:r>
              <a:rPr lang="en-US" sz="2800">
                <a:solidFill>
                  <a:srgbClr val="000000"/>
                </a:solidFill>
                <a:latin typeface="Calibri"/>
              </a:rPr>
              <a:t>:</a:t>
            </a:r>
            <a:endParaRPr/>
          </a:p>
          <a:p>
            <a:pPr lvl="1">
              <a:lnSpc>
                <a:spcPct val="100000"/>
              </a:lnSpc>
              <a:buFont typeface="Arial"/>
              <a:buChar char="•"/>
            </a:pPr>
            <a:r>
              <a:rPr lang="en-US" sz="2000">
                <a:solidFill>
                  <a:srgbClr val="000000"/>
                </a:solidFill>
                <a:latin typeface="Calibri"/>
              </a:rPr>
              <a:t>Diffuse injury to brain tissues</a:t>
            </a:r>
            <a:endParaRPr/>
          </a:p>
          <a:p>
            <a:pPr lvl="1">
              <a:lnSpc>
                <a:spcPct val="100000"/>
              </a:lnSpc>
              <a:buFont typeface="Arial"/>
              <a:buChar char="•"/>
            </a:pPr>
            <a:r>
              <a:rPr lang="en-US" sz="2000">
                <a:solidFill>
                  <a:srgbClr val="000000"/>
                </a:solidFill>
                <a:latin typeface="Calibri"/>
              </a:rPr>
              <a:t>Prolonged brain swelling</a:t>
            </a:r>
            <a:endParaRPr/>
          </a:p>
          <a:p>
            <a:pPr lvl="1">
              <a:lnSpc>
                <a:spcPct val="100000"/>
              </a:lnSpc>
              <a:buFont typeface="Arial"/>
              <a:buChar char="•"/>
            </a:pPr>
            <a:r>
              <a:rPr lang="en-US" sz="2000">
                <a:solidFill>
                  <a:srgbClr val="000000"/>
                </a:solidFill>
                <a:latin typeface="Calibri"/>
              </a:rPr>
              <a:t>Slower recovery</a:t>
            </a:r>
            <a:endParaRPr/>
          </a:p>
          <a:p>
            <a:pPr lvl="1">
              <a:lnSpc>
                <a:spcPct val="100000"/>
              </a:lnSpc>
              <a:buFont typeface="Arial"/>
              <a:buChar char="•"/>
            </a:pPr>
            <a:r>
              <a:rPr lang="en-US" sz="2000">
                <a:solidFill>
                  <a:srgbClr val="000000"/>
                </a:solidFill>
                <a:latin typeface="Calibri"/>
              </a:rPr>
              <a:t>Neurological deficits following re-injury</a:t>
            </a:r>
            <a:endParaRPr/>
          </a:p>
          <a:p>
            <a:pPr lvl="1">
              <a:lnSpc>
                <a:spcPct val="100000"/>
              </a:lnSpc>
              <a:buFont typeface="Arial"/>
              <a:buChar char="•"/>
            </a:pPr>
            <a:r>
              <a:rPr lang="en-US" sz="2000">
                <a:solidFill>
                  <a:srgbClr val="000000"/>
                </a:solidFill>
                <a:latin typeface="Calibri"/>
              </a:rPr>
              <a:t>Greater potential for lingering problems with learning, memory, judgment, and social behavior</a:t>
            </a:r>
            <a:endParaRPr/>
          </a:p>
          <a:p>
            <a:pPr lvl="1">
              <a:lnSpc>
                <a:spcPct val="100000"/>
              </a:lnSpc>
              <a:buFont typeface="Arial"/>
              <a:buChar char="•"/>
            </a:pPr>
            <a:r>
              <a:rPr lang="en-US" sz="2000">
                <a:solidFill>
                  <a:srgbClr val="000000"/>
                </a:solidFill>
                <a:latin typeface="Calibri"/>
              </a:rPr>
              <a:t>Challenges related to other high school activities – academic, social, etc.</a:t>
            </a:r>
            <a:endParaRPr/>
          </a:p>
          <a:p>
            <a:pPr>
              <a:lnSpc>
                <a:spcPct val="90000"/>
              </a:lnSpc>
              <a:buFont typeface="Arial"/>
              <a:buChar char="•"/>
            </a:pPr>
            <a:r>
              <a:rPr lang="en-US" sz="2400">
                <a:solidFill>
                  <a:srgbClr val="000000"/>
                </a:solidFill>
                <a:latin typeface="Calibri"/>
              </a:rPr>
              <a:t>Keep in mind that an “adult” pattern of brain connections doesn’t mature until 18-24 years of age</a:t>
            </a:r>
            <a:endParaRPr/>
          </a:p>
          <a:p>
            <a:pPr>
              <a:lnSpc>
                <a:spcPct val="100000"/>
              </a:lnSpc>
            </a:pPr>
            <a:endParaRPr/>
          </a:p>
        </p:txBody>
      </p:sp>
      <p:sp>
        <p:nvSpPr>
          <p:cNvPr id="197" name="CustomShape 3"/>
          <p:cNvSpPr/>
          <p:nvPr/>
        </p:nvSpPr>
        <p:spPr>
          <a:xfrm>
            <a:off x="0" y="6581160"/>
            <a:ext cx="3428640" cy="272880"/>
          </a:xfrm>
          <a:prstGeom prst="rect">
            <a:avLst/>
          </a:prstGeom>
        </p:spPr>
        <p:txBody>
          <a:bodyPr bIns="45000" lIns="90000" rIns="90000" tIns="45000"/>
          <a:p>
            <a:pPr>
              <a:lnSpc>
                <a:spcPct val="100000"/>
              </a:lnSpc>
            </a:pPr>
            <a:r>
              <a:rPr lang="en-US" sz="1200">
                <a:solidFill>
                  <a:srgbClr val="000000"/>
                </a:solidFill>
                <a:latin typeface="Calibri"/>
              </a:rPr>
              <a:t>Collins, 2010</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Severity vs. Number</a:t>
            </a:r>
            <a:endParaRPr/>
          </a:p>
        </p:txBody>
      </p:sp>
      <p:sp>
        <p:nvSpPr>
          <p:cNvPr id="199" name="TextShape 2"/>
          <p:cNvSpPr txBox="1"/>
          <p:nvPr/>
        </p:nvSpPr>
        <p:spPr>
          <a:xfrm>
            <a:off x="838080" y="1825560"/>
            <a:ext cx="10515240" cy="4350960"/>
          </a:xfrm>
          <a:prstGeom prst="rect">
            <a:avLst/>
          </a:prstGeom>
        </p:spPr>
        <p:txBody>
          <a:bodyPr/>
          <a:p>
            <a:pPr>
              <a:lnSpc>
                <a:spcPct val="90000"/>
              </a:lnSpc>
              <a:buFont typeface="Arial"/>
              <a:buChar char="•"/>
            </a:pPr>
            <a:r>
              <a:rPr lang="en-US" sz="2800">
                <a:solidFill>
                  <a:srgbClr val="000000"/>
                </a:solidFill>
                <a:latin typeface="Calibri"/>
              </a:rPr>
              <a:t>Blows to the head</a:t>
            </a:r>
            <a:endParaRPr/>
          </a:p>
          <a:p>
            <a:pPr lvl="1">
              <a:lnSpc>
                <a:spcPct val="90000"/>
              </a:lnSpc>
              <a:buFont typeface="Arial"/>
              <a:buChar char="•"/>
            </a:pPr>
            <a:r>
              <a:rPr lang="en-US" sz="2000">
                <a:solidFill>
                  <a:srgbClr val="000000"/>
                </a:solidFill>
                <a:latin typeface="Calibri"/>
              </a:rPr>
              <a:t>All are serious!</a:t>
            </a:r>
            <a:endParaRPr/>
          </a:p>
          <a:p>
            <a:pPr lvl="1">
              <a:lnSpc>
                <a:spcPct val="90000"/>
              </a:lnSpc>
              <a:buFont typeface="Arial"/>
              <a:buChar char="•"/>
            </a:pPr>
            <a:r>
              <a:rPr lang="en-US" sz="2000">
                <a:solidFill>
                  <a:srgbClr val="000000"/>
                </a:solidFill>
                <a:latin typeface="Calibri"/>
              </a:rPr>
              <a:t>That includes “dings” and “having your bell rung”</a:t>
            </a:r>
            <a:endParaRPr/>
          </a:p>
          <a:p>
            <a:pPr lvl="1">
              <a:lnSpc>
                <a:spcPct val="90000"/>
              </a:lnSpc>
              <a:buFont typeface="Arial"/>
              <a:buChar char="•"/>
            </a:pPr>
            <a:r>
              <a:rPr lang="en-US" sz="2000">
                <a:solidFill>
                  <a:srgbClr val="000000"/>
                </a:solidFill>
                <a:latin typeface="Calibri"/>
              </a:rPr>
              <a:t>&lt; 10% of concussions occur with loss of consciousness</a:t>
            </a:r>
            <a:endParaRPr/>
          </a:p>
          <a:p>
            <a:pPr>
              <a:lnSpc>
                <a:spcPct val="90000"/>
              </a:lnSpc>
              <a:buFont typeface="Arial"/>
              <a:buChar char="•"/>
            </a:pPr>
            <a:r>
              <a:rPr lang="en-US" sz="2800">
                <a:solidFill>
                  <a:srgbClr val="000000"/>
                </a:solidFill>
                <a:latin typeface="Calibri"/>
              </a:rPr>
              <a:t>Repeated hits may lead to:</a:t>
            </a:r>
            <a:endParaRPr/>
          </a:p>
          <a:p>
            <a:pPr lvl="1">
              <a:lnSpc>
                <a:spcPct val="80000"/>
              </a:lnSpc>
              <a:buFont typeface="Arial"/>
              <a:buChar char="•"/>
            </a:pPr>
            <a:r>
              <a:rPr lang="en-US" sz="2000">
                <a:solidFill>
                  <a:srgbClr val="000000"/>
                </a:solidFill>
                <a:latin typeface="Calibri"/>
              </a:rPr>
              <a:t>Slowed thought processes, memory problems, behavior changes</a:t>
            </a:r>
            <a:endParaRPr/>
          </a:p>
          <a:p>
            <a:pPr lvl="1">
              <a:lnSpc>
                <a:spcPct val="80000"/>
              </a:lnSpc>
              <a:buFont typeface="Arial"/>
              <a:buChar char="•"/>
            </a:pPr>
            <a:r>
              <a:rPr lang="en-US" sz="2000">
                <a:solidFill>
                  <a:srgbClr val="000000"/>
                </a:solidFill>
                <a:latin typeface="Calibri"/>
              </a:rPr>
              <a:t>Long-term effects may include depression or suicide</a:t>
            </a:r>
            <a:endParaRPr/>
          </a:p>
          <a:p>
            <a:endParaRPr/>
          </a:p>
          <a:p>
            <a:pPr>
              <a:lnSpc>
                <a:spcPct val="80000"/>
              </a:lnSpc>
              <a:buFont typeface="Arial"/>
              <a:buChar char="•"/>
            </a:pPr>
            <a:r>
              <a:rPr lang="en-US" sz="2400">
                <a:solidFill>
                  <a:srgbClr val="000000"/>
                </a:solidFill>
                <a:latin typeface="Calibri"/>
              </a:rPr>
              <a:t>We don’t know how hard, how often, or for how long before repetitive injuries become a problem</a:t>
            </a:r>
            <a:endParaRPr/>
          </a:p>
          <a:p>
            <a:pPr>
              <a:lnSpc>
                <a:spcPct val="80000"/>
              </a:lnSpc>
            </a:pPr>
            <a:endParaRPr/>
          </a:p>
          <a:p>
            <a:pPr>
              <a:lnSpc>
                <a:spcPct val="80000"/>
              </a:lnSpc>
              <a:buFont typeface="Arial"/>
              <a:buChar char="•"/>
            </a:pPr>
            <a:r>
              <a:rPr lang="en-US" sz="2400">
                <a:solidFill>
                  <a:srgbClr val="000000"/>
                </a:solidFill>
                <a:latin typeface="Calibri"/>
              </a:rPr>
              <a:t>Most (~80%) of concussed athletes will be fully recovered within 3 weeks</a:t>
            </a:r>
            <a:endParaRPr/>
          </a:p>
          <a:p>
            <a:pPr>
              <a:lnSpc>
                <a:spcPct val="100000"/>
              </a:lnSpc>
            </a:pPr>
            <a:endParaRPr/>
          </a:p>
        </p:txBody>
      </p:sp>
      <p:sp>
        <p:nvSpPr>
          <p:cNvPr id="200" name="CustomShape 3"/>
          <p:cNvSpPr/>
          <p:nvPr/>
        </p:nvSpPr>
        <p:spPr>
          <a:xfrm>
            <a:off x="0" y="6581160"/>
            <a:ext cx="4571640" cy="272880"/>
          </a:xfrm>
          <a:prstGeom prst="rect">
            <a:avLst/>
          </a:prstGeom>
        </p:spPr>
        <p:txBody>
          <a:bodyPr bIns="45000" lIns="90000" rIns="90000" tIns="45000"/>
          <a:p>
            <a:pPr>
              <a:lnSpc>
                <a:spcPct val="100000"/>
              </a:lnSpc>
            </a:pPr>
            <a:r>
              <a:rPr lang="en-US" sz="1200">
                <a:solidFill>
                  <a:srgbClr val="000000"/>
                </a:solidFill>
                <a:latin typeface="Calibri"/>
              </a:rPr>
              <a:t>Weir et al., 2009</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Male vs. Female</a:t>
            </a:r>
            <a:endParaRPr/>
          </a:p>
        </p:txBody>
      </p:sp>
      <p:sp>
        <p:nvSpPr>
          <p:cNvPr id="202" name="TextShape 2"/>
          <p:cNvSpPr txBox="1"/>
          <p:nvPr/>
        </p:nvSpPr>
        <p:spPr>
          <a:xfrm>
            <a:off x="838080" y="1825560"/>
            <a:ext cx="10515240" cy="4350960"/>
          </a:xfrm>
          <a:prstGeom prst="rect">
            <a:avLst/>
          </a:prstGeom>
        </p:spPr>
        <p:txBody>
          <a:bodyPr/>
          <a:p>
            <a:pPr>
              <a:lnSpc>
                <a:spcPct val="90000"/>
              </a:lnSpc>
              <a:buFont typeface="Arial"/>
              <a:buChar char="•"/>
            </a:pPr>
            <a:r>
              <a:rPr lang="en-US" sz="2800">
                <a:solidFill>
                  <a:srgbClr val="000000"/>
                </a:solidFill>
                <a:latin typeface="Calibri"/>
              </a:rPr>
              <a:t>Sex appears to affect rates &amp; outcome  </a:t>
            </a:r>
            <a:endParaRPr/>
          </a:p>
          <a:p>
            <a:pPr>
              <a:lnSpc>
                <a:spcPct val="90000"/>
              </a:lnSpc>
              <a:buFont typeface="Arial"/>
              <a:buChar char="•"/>
            </a:pPr>
            <a:r>
              <a:rPr lang="en-US" sz="2800">
                <a:solidFill>
                  <a:srgbClr val="000000"/>
                </a:solidFill>
                <a:latin typeface="Calibri"/>
              </a:rPr>
              <a:t>Females are:</a:t>
            </a:r>
            <a:endParaRPr/>
          </a:p>
          <a:p>
            <a:pPr lvl="1">
              <a:lnSpc>
                <a:spcPct val="100000"/>
              </a:lnSpc>
              <a:buFont typeface="Arial"/>
              <a:buChar char="•"/>
            </a:pPr>
            <a:r>
              <a:rPr lang="en-US" sz="2400">
                <a:solidFill>
                  <a:srgbClr val="000000"/>
                </a:solidFill>
                <a:latin typeface="Calibri"/>
              </a:rPr>
              <a:t>twice as likely to sustain a concussion </a:t>
            </a:r>
            <a:endParaRPr/>
          </a:p>
          <a:p>
            <a:pPr lvl="1">
              <a:lnSpc>
                <a:spcPct val="100000"/>
              </a:lnSpc>
              <a:buFont typeface="Arial"/>
              <a:buChar char="•"/>
            </a:pPr>
            <a:r>
              <a:rPr lang="en-US" sz="2400">
                <a:solidFill>
                  <a:srgbClr val="000000"/>
                </a:solidFill>
                <a:latin typeface="Calibri"/>
              </a:rPr>
              <a:t>also are more likely to report sleep disturbances and headaches</a:t>
            </a:r>
            <a:endParaRPr/>
          </a:p>
          <a:p>
            <a:pPr lvl="1">
              <a:lnSpc>
                <a:spcPct val="100000"/>
              </a:lnSpc>
              <a:buFont typeface="Arial"/>
              <a:buChar char="•"/>
            </a:pPr>
            <a:r>
              <a:rPr lang="en-US" sz="2400">
                <a:solidFill>
                  <a:srgbClr val="000000"/>
                </a:solidFill>
                <a:latin typeface="Calibri"/>
              </a:rPr>
              <a:t>more likely to have post-concussive syndrome at one, three, and six months post-injury</a:t>
            </a:r>
            <a:endParaRPr/>
          </a:p>
          <a:p>
            <a:pPr lvl="1">
              <a:lnSpc>
                <a:spcPct val="100000"/>
              </a:lnSpc>
              <a:buFont typeface="Arial"/>
              <a:buChar char="•"/>
            </a:pPr>
            <a:r>
              <a:rPr lang="en-US" sz="2400">
                <a:solidFill>
                  <a:srgbClr val="000000"/>
                </a:solidFill>
                <a:latin typeface="Calibri"/>
              </a:rPr>
              <a:t>less likely to be in school one year after injury</a:t>
            </a:r>
            <a:endParaRPr/>
          </a:p>
          <a:p>
            <a:pPr>
              <a:lnSpc>
                <a:spcPct val="100000"/>
              </a:lnSpc>
            </a:pPr>
            <a:endParaRPr/>
          </a:p>
        </p:txBody>
      </p:sp>
      <p:sp>
        <p:nvSpPr>
          <p:cNvPr id="203" name="CustomShape 3"/>
          <p:cNvSpPr/>
          <p:nvPr/>
        </p:nvSpPr>
        <p:spPr>
          <a:xfrm>
            <a:off x="0" y="6581160"/>
            <a:ext cx="4952520" cy="272880"/>
          </a:xfrm>
          <a:prstGeom prst="rect">
            <a:avLst/>
          </a:prstGeom>
        </p:spPr>
        <p:txBody>
          <a:bodyPr bIns="45000" lIns="90000" rIns="90000" tIns="45000"/>
          <a:p>
            <a:pPr>
              <a:lnSpc>
                <a:spcPct val="100000"/>
              </a:lnSpc>
            </a:pPr>
            <a:r>
              <a:rPr lang="en-US" sz="1200">
                <a:solidFill>
                  <a:srgbClr val="000000"/>
                </a:solidFill>
                <a:latin typeface="Calibri"/>
              </a:rPr>
              <a:t>Lincoln, et al., 2011</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High School Sports Concussions</a:t>
            </a:r>
            <a:endParaRPr/>
          </a:p>
        </p:txBody>
      </p:sp>
      <p:pic>
        <p:nvPicPr>
          <p:cNvPr descr="" id="205" name="Content Placeholder 3"/>
          <p:cNvPicPr/>
          <p:nvPr/>
        </p:nvPicPr>
        <p:blipFill>
          <a:blip r:embed="rId1">
            <a:lum contrast="10000"/>
          </a:blip>
          <a:stretch>
            <a:fillRect/>
          </a:stretch>
        </p:blipFill>
        <p:spPr>
          <a:xfrm>
            <a:off x="2597400" y="1935000"/>
            <a:ext cx="6997320" cy="4389120"/>
          </a:xfrm>
          <a:prstGeom prst="rect">
            <a:avLst/>
          </a:prstGeom>
        </p:spPr>
      </p:pic>
      <p:sp>
        <p:nvSpPr>
          <p:cNvPr id="206" name="CustomShape 2"/>
          <p:cNvSpPr/>
          <p:nvPr/>
        </p:nvSpPr>
        <p:spPr>
          <a:xfrm>
            <a:off x="3048120" y="3200400"/>
            <a:ext cx="761760" cy="228240"/>
          </a:xfrm>
          <a:prstGeom prst="rect">
            <a:avLst/>
          </a:prstGeom>
          <a:solidFill>
            <a:srgbClr val="ff0000"/>
          </a:solidFill>
          <a:ln w="28440">
            <a:solidFill>
              <a:srgbClr val="ff0000"/>
            </a:solidFill>
            <a:round/>
          </a:ln>
        </p:spPr>
      </p:sp>
      <p:sp>
        <p:nvSpPr>
          <p:cNvPr id="207" name="CustomShape 3"/>
          <p:cNvSpPr/>
          <p:nvPr/>
        </p:nvSpPr>
        <p:spPr>
          <a:xfrm>
            <a:off x="3048120" y="4419720"/>
            <a:ext cx="761760" cy="228240"/>
          </a:xfrm>
          <a:prstGeom prst="rect">
            <a:avLst/>
          </a:prstGeom>
          <a:solidFill>
            <a:srgbClr val="ff0000"/>
          </a:solidFill>
          <a:ln w="28440">
            <a:solidFill>
              <a:srgbClr val="ff0000"/>
            </a:solidFill>
            <a:round/>
          </a:ln>
        </p:spPr>
      </p:sp>
      <p:sp>
        <p:nvSpPr>
          <p:cNvPr id="208" name="CustomShape 4"/>
          <p:cNvSpPr/>
          <p:nvPr/>
        </p:nvSpPr>
        <p:spPr>
          <a:xfrm>
            <a:off x="3048120" y="3733920"/>
            <a:ext cx="761760" cy="228240"/>
          </a:xfrm>
          <a:prstGeom prst="rect">
            <a:avLst/>
          </a:prstGeom>
          <a:solidFill>
            <a:srgbClr val="0000ff"/>
          </a:solidFill>
          <a:ln w="28440">
            <a:solidFill>
              <a:srgbClr val="0000ff"/>
            </a:solidFill>
            <a:round/>
          </a:ln>
        </p:spPr>
      </p:sp>
      <p:sp>
        <p:nvSpPr>
          <p:cNvPr id="209" name="CustomShape 5"/>
          <p:cNvSpPr/>
          <p:nvPr/>
        </p:nvSpPr>
        <p:spPr>
          <a:xfrm>
            <a:off x="3048120" y="4952880"/>
            <a:ext cx="761760" cy="228240"/>
          </a:xfrm>
          <a:prstGeom prst="rect">
            <a:avLst/>
          </a:prstGeom>
          <a:solidFill>
            <a:srgbClr val="0000ff"/>
          </a:solidFill>
          <a:ln w="28440">
            <a:solidFill>
              <a:srgbClr val="0000ff"/>
            </a:solidFill>
            <a:round/>
          </a:ln>
        </p:spPr>
      </p:sp>
      <p:sp>
        <p:nvSpPr>
          <p:cNvPr id="210" name="CustomShape 6"/>
          <p:cNvSpPr/>
          <p:nvPr/>
        </p:nvSpPr>
        <p:spPr>
          <a:xfrm>
            <a:off x="5715000" y="2666880"/>
            <a:ext cx="2986560" cy="380520"/>
          </a:xfrm>
          <a:prstGeom prst="rect">
            <a:avLst>
              <a:gd fmla="val -64692" name="adj1"/>
              <a:gd fmla="val 108460" name="adj2"/>
            </a:avLst>
          </a:prstGeom>
          <a:solidFill>
            <a:srgbClr val="ff0000"/>
          </a:solidFill>
          <a:ln w="12600">
            <a:solidFill>
              <a:srgbClr val="ff0000"/>
            </a:solidFill>
            <a:miter/>
          </a:ln>
        </p:spPr>
        <p:txBody>
          <a:bodyPr anchor="ctr" bIns="45000" lIns="90000" rIns="90000" tIns="45000"/>
          <a:p>
            <a:pPr algn="ctr">
              <a:lnSpc>
                <a:spcPct val="100000"/>
              </a:lnSpc>
            </a:pPr>
            <a:r>
              <a:rPr lang="en-US">
                <a:solidFill>
                  <a:srgbClr val="000000"/>
                </a:solidFill>
                <a:latin typeface="Calibri"/>
              </a:rPr>
              <a:t>60% higher rate than boys</a:t>
            </a:r>
            <a:endParaRPr/>
          </a:p>
        </p:txBody>
      </p:sp>
      <p:sp>
        <p:nvSpPr>
          <p:cNvPr id="211" name="CustomShape 7"/>
          <p:cNvSpPr/>
          <p:nvPr/>
        </p:nvSpPr>
        <p:spPr>
          <a:xfrm>
            <a:off x="7315200" y="3124080"/>
            <a:ext cx="3047760" cy="380520"/>
          </a:xfrm>
          <a:prstGeom prst="rect">
            <a:avLst>
              <a:gd fmla="val -59615" name="adj1"/>
              <a:gd fmla="val 117117" name="adj2"/>
            </a:avLst>
          </a:prstGeom>
          <a:solidFill>
            <a:srgbClr val="0000ff"/>
          </a:solidFill>
          <a:ln w="12600">
            <a:solidFill>
              <a:srgbClr val="0000ff"/>
            </a:solidFill>
            <a:miter/>
          </a:ln>
        </p:spPr>
        <p:txBody>
          <a:bodyPr anchor="ctr" bIns="45000" lIns="90000" rIns="90000" tIns="45000"/>
          <a:p>
            <a:pPr algn="ctr">
              <a:lnSpc>
                <a:spcPct val="100000"/>
              </a:lnSpc>
            </a:pPr>
            <a:r>
              <a:rPr lang="en-US">
                <a:solidFill>
                  <a:srgbClr val="000000"/>
                </a:solidFill>
                <a:latin typeface="Calibri"/>
              </a:rPr>
              <a:t>180% higher rate than boys</a:t>
            </a:r>
            <a:endParaRPr/>
          </a:p>
        </p:txBody>
      </p:sp>
      <p:sp>
        <p:nvSpPr>
          <p:cNvPr id="212" name="CustomShape 8"/>
          <p:cNvSpPr/>
          <p:nvPr/>
        </p:nvSpPr>
        <p:spPr>
          <a:xfrm>
            <a:off x="1695600" y="6248520"/>
            <a:ext cx="8413200" cy="790200"/>
          </a:xfrm>
          <a:prstGeom prst="rect">
            <a:avLst/>
          </a:prstGeom>
        </p:spPr>
        <p:txBody>
          <a:bodyPr bIns="45000" lIns="90000" rIns="90000" tIns="45000" wrap="none"/>
          <a:p>
            <a:pPr>
              <a:lnSpc>
                <a:spcPct val="100000"/>
              </a:lnSpc>
              <a:buFont charset="2" typeface="Wingdings"/>
              <a:buChar char=""/>
            </a:pPr>
            <a:r>
              <a:rPr lang="en-US" sz="1600">
                <a:solidFill>
                  <a:srgbClr val="000000"/>
                </a:solidFill>
                <a:latin typeface="Calibri"/>
              </a:rPr>
              <a:t>Are rates for girls really higher, or are girls more likely to report brain injuries?</a:t>
            </a:r>
            <a:endParaRPr/>
          </a:p>
          <a:p>
            <a:pPr>
              <a:lnSpc>
                <a:spcPct val="100000"/>
              </a:lnSpc>
              <a:buFont charset="2" typeface="Wingdings"/>
              <a:buChar char=""/>
            </a:pPr>
            <a:r>
              <a:rPr lang="en-US" sz="1600">
                <a:solidFill>
                  <a:srgbClr val="000000"/>
                </a:solidFill>
                <a:latin typeface="Calibri"/>
              </a:rPr>
              <a:t>Girls also appear to require a longer recovery than boys. Same issues?</a:t>
            </a:r>
            <a:endParaRPr/>
          </a:p>
          <a:p>
            <a:pPr>
              <a:lnSpc>
                <a:spcPct val="100000"/>
              </a:lnSpc>
            </a:pP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TextShape 1"/>
          <p:cNvSpPr txBox="1"/>
          <p:nvPr/>
        </p:nvSpPr>
        <p:spPr>
          <a:xfrm>
            <a:off x="1981080" y="152280"/>
            <a:ext cx="8229240" cy="1142640"/>
          </a:xfrm>
          <a:prstGeom prst="rect">
            <a:avLst/>
          </a:prstGeom>
        </p:spPr>
        <p:txBody>
          <a:bodyPr anchor="ctr"/>
          <a:p>
            <a:pPr>
              <a:lnSpc>
                <a:spcPct val="90000"/>
              </a:lnSpc>
            </a:pPr>
            <a:r>
              <a:rPr lang="en-US" sz="4400">
                <a:solidFill>
                  <a:srgbClr val="000000"/>
                </a:solidFill>
                <a:latin typeface="Calibri Light"/>
              </a:rPr>
              <a:t>High School Sports Concussions</a:t>
            </a:r>
            <a:endParaRPr/>
          </a:p>
        </p:txBody>
      </p:sp>
      <p:pic>
        <p:nvPicPr>
          <p:cNvPr descr="" id="214" name="Content Placeholder 3"/>
          <p:cNvPicPr/>
          <p:nvPr/>
        </p:nvPicPr>
        <p:blipFill>
          <a:blip r:embed="rId1">
            <a:lum contrast="10000"/>
          </a:blip>
          <a:stretch>
            <a:fillRect/>
          </a:stretch>
        </p:blipFill>
        <p:spPr>
          <a:xfrm>
            <a:off x="2590920" y="1295280"/>
            <a:ext cx="6997320" cy="4389120"/>
          </a:xfrm>
          <a:prstGeom prst="rect">
            <a:avLst/>
          </a:prstGeom>
        </p:spPr>
      </p:pic>
      <p:sp>
        <p:nvSpPr>
          <p:cNvPr id="215" name="CustomShape 2"/>
          <p:cNvSpPr/>
          <p:nvPr/>
        </p:nvSpPr>
        <p:spPr>
          <a:xfrm>
            <a:off x="2590920" y="1600200"/>
            <a:ext cx="2514240" cy="456840"/>
          </a:xfrm>
          <a:prstGeom prst="rect">
            <a:avLst/>
          </a:prstGeom>
          <a:solidFill>
            <a:srgbClr val="ff0000"/>
          </a:solidFill>
          <a:ln w="28440">
            <a:solidFill>
              <a:srgbClr val="ff0000"/>
            </a:solidFill>
            <a:round/>
          </a:ln>
        </p:spPr>
      </p:sp>
      <p:sp>
        <p:nvSpPr>
          <p:cNvPr id="216" name="CustomShape 3"/>
          <p:cNvSpPr/>
          <p:nvPr/>
        </p:nvSpPr>
        <p:spPr>
          <a:xfrm>
            <a:off x="2286000" y="5562720"/>
            <a:ext cx="7924320" cy="2284200"/>
          </a:xfrm>
          <a:prstGeom prst="rect">
            <a:avLst/>
          </a:prstGeom>
          <a:solidFill>
            <a:srgbClr val="ff0000"/>
          </a:solidFill>
          <a:ln>
            <a:solidFill>
              <a:srgbClr val="ff0000"/>
            </a:solidFill>
          </a:ln>
        </p:spPr>
        <p:txBody>
          <a:bodyPr bIns="45000" lIns="90000" rIns="90000" tIns="45000"/>
          <a:p>
            <a:pPr lvl="7">
              <a:lnSpc>
                <a:spcPct val="100000"/>
              </a:lnSpc>
              <a:buSzPct val="45000"/>
              <a:buFont typeface="StarSymbol"/>
              <a:buChar char=""/>
            </a:pPr>
            <a:r>
              <a:rPr lang="en-US">
                <a:solidFill>
                  <a:srgbClr val="000000"/>
                </a:solidFill>
                <a:latin typeface="Calibri"/>
              </a:rPr>
              <a:t>• </a:t>
            </a:r>
            <a:r>
              <a:rPr lang="en-US">
                <a:solidFill>
                  <a:srgbClr val="000000"/>
                </a:solidFill>
                <a:latin typeface="Calibri"/>
              </a:rPr>
              <a:t>from 1996-1999; rate is likely to be higher now due to changes in the sport</a:t>
            </a:r>
            <a:endParaRPr/>
          </a:p>
          <a:p>
            <a:pPr lvl="7">
              <a:lnSpc>
                <a:spcPct val="100000"/>
              </a:lnSpc>
              <a:buSzPct val="45000"/>
              <a:buFont typeface="StarSymbol"/>
              <a:buChar char=""/>
            </a:pPr>
            <a:r>
              <a:rPr lang="en-US">
                <a:solidFill>
                  <a:srgbClr val="000000"/>
                </a:solidFill>
                <a:latin typeface="Calibri"/>
              </a:rPr>
              <a:t>• </a:t>
            </a:r>
            <a:r>
              <a:rPr lang="en-US">
                <a:solidFill>
                  <a:srgbClr val="000000"/>
                </a:solidFill>
                <a:latin typeface="Calibri"/>
              </a:rPr>
              <a:t>only sport where more injuries occur in practices than in competitions</a:t>
            </a:r>
            <a:endParaRPr/>
          </a:p>
          <a:p>
            <a:pPr lvl="7">
              <a:lnSpc>
                <a:spcPct val="100000"/>
              </a:lnSpc>
              <a:buSzPct val="45000"/>
              <a:buFont typeface="StarSymbol"/>
              <a:buChar char=""/>
            </a:pPr>
            <a:r>
              <a:rPr lang="en-US">
                <a:solidFill>
                  <a:srgbClr val="000000"/>
                </a:solidFill>
                <a:latin typeface="Calibri"/>
              </a:rPr>
              <a:t>• </a:t>
            </a:r>
            <a:r>
              <a:rPr lang="en-US">
                <a:solidFill>
                  <a:srgbClr val="000000"/>
                </a:solidFill>
                <a:latin typeface="Calibri"/>
              </a:rPr>
              <a:t>highest risk sport when calculated as individual participant risk</a:t>
            </a:r>
            <a:endParaRPr/>
          </a:p>
          <a:p>
            <a:pPr lvl="7">
              <a:lnSpc>
                <a:spcPct val="100000"/>
              </a:lnSpc>
              <a:buSzPct val="45000"/>
              <a:buFont typeface="StarSymbol"/>
              <a:buChar char=""/>
            </a:pPr>
            <a:r>
              <a:rPr lang="en-US">
                <a:solidFill>
                  <a:srgbClr val="000000"/>
                </a:solidFill>
                <a:latin typeface="Calibri"/>
              </a:rPr>
              <a:t>• </a:t>
            </a:r>
            <a:r>
              <a:rPr lang="en-US">
                <a:solidFill>
                  <a:srgbClr val="000000"/>
                </a:solidFill>
                <a:latin typeface="Calibri"/>
              </a:rPr>
              <a:t>A cheerleader has a 67% chance of experiencing a concussion</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Diagnosis</a:t>
            </a:r>
            <a:endParaRPr/>
          </a:p>
        </p:txBody>
      </p:sp>
      <p:sp>
        <p:nvSpPr>
          <p:cNvPr id="218" name="TextShape 2"/>
          <p:cNvSpPr txBox="1"/>
          <p:nvPr/>
        </p:nvSpPr>
        <p:spPr>
          <a:xfrm>
            <a:off x="838080" y="1825560"/>
            <a:ext cx="10515240" cy="4350960"/>
          </a:xfrm>
          <a:prstGeom prst="rect">
            <a:avLst/>
          </a:prstGeom>
        </p:spPr>
        <p:txBody>
          <a:bodyPr/>
          <a:p>
            <a:pPr>
              <a:lnSpc>
                <a:spcPct val="90000"/>
              </a:lnSpc>
              <a:buFont typeface="Arial"/>
              <a:buChar char="•"/>
            </a:pPr>
            <a:r>
              <a:rPr lang="en-US" sz="2800">
                <a:solidFill>
                  <a:srgbClr val="000000"/>
                </a:solidFill>
                <a:latin typeface="Calibri"/>
              </a:rPr>
              <a:t>How does a doctor diagnose a concussion?</a:t>
            </a:r>
            <a:endParaRPr/>
          </a:p>
          <a:p>
            <a:pPr lvl="1">
              <a:lnSpc>
                <a:spcPct val="100000"/>
              </a:lnSpc>
              <a:buFont typeface="Arial"/>
              <a:buChar char="•"/>
            </a:pPr>
            <a:r>
              <a:rPr lang="en-US" sz="2400">
                <a:solidFill>
                  <a:srgbClr val="000000"/>
                </a:solidFill>
                <a:latin typeface="Calibri"/>
              </a:rPr>
              <a:t>Symptom reporting</a:t>
            </a:r>
            <a:endParaRPr/>
          </a:p>
          <a:p>
            <a:pPr lvl="1">
              <a:buFont typeface="Arial"/>
              <a:buChar char="•"/>
            </a:pPr>
            <a:r>
              <a:rPr lang="en-US" sz="2000">
                <a:solidFill>
                  <a:srgbClr val="000000"/>
                </a:solidFill>
                <a:latin typeface="Calibri"/>
              </a:rPr>
              <a:t>Athlete</a:t>
            </a:r>
            <a:endParaRPr/>
          </a:p>
          <a:p>
            <a:pPr lvl="1">
              <a:buFont typeface="Arial"/>
              <a:buChar char="•"/>
            </a:pPr>
            <a:r>
              <a:rPr lang="en-US" sz="2000">
                <a:solidFill>
                  <a:srgbClr val="000000"/>
                </a:solidFill>
                <a:latin typeface="Calibri"/>
              </a:rPr>
              <a:t>Parent</a:t>
            </a:r>
            <a:endParaRPr/>
          </a:p>
          <a:p>
            <a:pPr lvl="1">
              <a:buFont typeface="Arial"/>
              <a:buChar char="•"/>
            </a:pPr>
            <a:r>
              <a:rPr lang="en-US" sz="2000">
                <a:solidFill>
                  <a:srgbClr val="000000"/>
                </a:solidFill>
                <a:latin typeface="Calibri"/>
              </a:rPr>
              <a:t>Coach or trainer</a:t>
            </a:r>
            <a:endParaRPr/>
          </a:p>
          <a:p>
            <a:pPr lvl="1">
              <a:buFont typeface="Arial"/>
              <a:buChar char="•"/>
            </a:pPr>
            <a:r>
              <a:rPr i="1" lang="en-US" sz="2000">
                <a:solidFill>
                  <a:srgbClr val="000000"/>
                </a:solidFill>
                <a:latin typeface="Wingdings"/>
              </a:rPr>
              <a:t></a:t>
            </a:r>
            <a:r>
              <a:rPr i="1" lang="en-US" sz="2000">
                <a:solidFill>
                  <a:srgbClr val="000000"/>
                </a:solidFill>
                <a:latin typeface="Calibri"/>
              </a:rPr>
              <a:t> </a:t>
            </a:r>
            <a:r>
              <a:rPr i="1" lang="en-US" sz="2000">
                <a:solidFill>
                  <a:srgbClr val="000000"/>
                </a:solidFill>
                <a:latin typeface="Calibri"/>
              </a:rPr>
              <a:t>Other players!</a:t>
            </a:r>
            <a:endParaRPr/>
          </a:p>
          <a:p>
            <a:pPr lvl="1">
              <a:lnSpc>
                <a:spcPct val="100000"/>
              </a:lnSpc>
              <a:buFont typeface="Arial"/>
              <a:buChar char="•"/>
            </a:pPr>
            <a:r>
              <a:rPr lang="en-US" sz="2400">
                <a:solidFill>
                  <a:srgbClr val="000000"/>
                </a:solidFill>
                <a:latin typeface="Calibri"/>
              </a:rPr>
              <a:t>Physical Signs </a:t>
            </a:r>
            <a:r>
              <a:rPr i="1" lang="en-US">
                <a:solidFill>
                  <a:srgbClr val="000000"/>
                </a:solidFill>
                <a:latin typeface="Calibri"/>
              </a:rPr>
              <a:t>(balance!)</a:t>
            </a:r>
            <a:endParaRPr/>
          </a:p>
          <a:p>
            <a:pPr lvl="1">
              <a:lnSpc>
                <a:spcPct val="100000"/>
              </a:lnSpc>
              <a:buFont typeface="Arial"/>
              <a:buChar char="•"/>
            </a:pPr>
            <a:r>
              <a:rPr lang="en-US" sz="2400">
                <a:solidFill>
                  <a:srgbClr val="000000"/>
                </a:solidFill>
                <a:latin typeface="Calibri"/>
              </a:rPr>
              <a:t>Behavioral Changes</a:t>
            </a:r>
            <a:endParaRPr/>
          </a:p>
          <a:p>
            <a:pPr lvl="1">
              <a:lnSpc>
                <a:spcPct val="100000"/>
              </a:lnSpc>
              <a:buFont typeface="Arial"/>
              <a:buChar char="•"/>
            </a:pPr>
            <a:r>
              <a:rPr lang="en-US" sz="2400">
                <a:solidFill>
                  <a:srgbClr val="000000"/>
                </a:solidFill>
                <a:latin typeface="Calibri"/>
              </a:rPr>
              <a:t>Cognitive Impairment</a:t>
            </a:r>
            <a:endParaRPr/>
          </a:p>
          <a:p>
            <a:pPr lvl="1">
              <a:lnSpc>
                <a:spcPct val="100000"/>
              </a:lnSpc>
              <a:buFont typeface="Arial"/>
              <a:buChar char="•"/>
            </a:pPr>
            <a:r>
              <a:rPr lang="en-US" sz="2400">
                <a:solidFill>
                  <a:srgbClr val="000000"/>
                </a:solidFill>
                <a:latin typeface="Calibri"/>
              </a:rPr>
              <a:t>Sleep Disturbances</a:t>
            </a:r>
            <a:endParaRPr/>
          </a:p>
          <a:p>
            <a:pPr>
              <a:lnSpc>
                <a:spcPct val="90000"/>
              </a:lnSpc>
              <a:buFont typeface="Arial"/>
              <a:buChar char="•"/>
            </a:pPr>
            <a:r>
              <a:rPr lang="en-US" sz="2800">
                <a:solidFill>
                  <a:srgbClr val="000000"/>
                </a:solidFill>
                <a:latin typeface="Calibri"/>
              </a:rPr>
              <a:t>Neuroimaging?</a:t>
            </a:r>
            <a:endParaRPr/>
          </a:p>
          <a:p>
            <a:pPr lvl="1">
              <a:lnSpc>
                <a:spcPct val="100000"/>
              </a:lnSpc>
              <a:buFont typeface="Arial"/>
              <a:buChar char="•"/>
            </a:pPr>
            <a:r>
              <a:rPr lang="en-US" sz="2000">
                <a:solidFill>
                  <a:srgbClr val="000000"/>
                </a:solidFill>
                <a:latin typeface="Calibri"/>
              </a:rPr>
              <a:t>Functional MRI (fMRI; activity)</a:t>
            </a:r>
            <a:endParaRPr/>
          </a:p>
          <a:p>
            <a:pPr lvl="1">
              <a:lnSpc>
                <a:spcPct val="100000"/>
              </a:lnSpc>
              <a:buFont typeface="Arial"/>
              <a:buChar char="•"/>
            </a:pPr>
            <a:r>
              <a:rPr lang="en-US" sz="2000">
                <a:solidFill>
                  <a:srgbClr val="000000"/>
                </a:solidFill>
                <a:latin typeface="Calibri"/>
              </a:rPr>
              <a:t>Diffusion Tensor Imaging (DTI; axonal connections)</a:t>
            </a:r>
            <a:endParaRPr/>
          </a:p>
          <a:p>
            <a:pPr lvl="1">
              <a:lnSpc>
                <a:spcPct val="100000"/>
              </a:lnSpc>
              <a:buFont typeface="Arial"/>
              <a:buChar char="•"/>
            </a:pPr>
            <a:r>
              <a:rPr lang="en-US" sz="2000">
                <a:solidFill>
                  <a:srgbClr val="000000"/>
                </a:solidFill>
                <a:latin typeface="Calibri"/>
              </a:rPr>
              <a:t>Susceptibility-weighted imaging (SWI/BOLD; blood flow)</a:t>
            </a:r>
            <a:endParaRPr/>
          </a:p>
          <a:p>
            <a:pPr>
              <a:lnSpc>
                <a:spcPct val="90000"/>
              </a:lnSpc>
            </a:pPr>
            <a:endParaRPr/>
          </a:p>
        </p:txBody>
      </p:sp>
      <p:pic>
        <p:nvPicPr>
          <p:cNvPr descr="" id="219" name="Picture 3"/>
          <p:cNvPicPr/>
          <p:nvPr/>
        </p:nvPicPr>
        <p:blipFill>
          <a:blip r:embed="rId1"/>
          <a:stretch>
            <a:fillRect/>
          </a:stretch>
        </p:blipFill>
        <p:spPr>
          <a:xfrm>
            <a:off x="6709680" y="2184480"/>
            <a:ext cx="3891960" cy="320040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Concussion Management: Physical</a:t>
            </a:r>
            <a:endParaRPr/>
          </a:p>
        </p:txBody>
      </p:sp>
      <p:sp>
        <p:nvSpPr>
          <p:cNvPr id="221" name="TextShape 2"/>
          <p:cNvSpPr txBox="1"/>
          <p:nvPr/>
        </p:nvSpPr>
        <p:spPr>
          <a:xfrm>
            <a:off x="838080" y="1825560"/>
            <a:ext cx="10515240" cy="4350960"/>
          </a:xfrm>
          <a:prstGeom prst="rect">
            <a:avLst/>
          </a:prstGeom>
        </p:spPr>
        <p:txBody>
          <a:bodyPr/>
          <a:p>
            <a:pPr>
              <a:lnSpc>
                <a:spcPct val="90000"/>
              </a:lnSpc>
              <a:buFont typeface="Arial"/>
              <a:buChar char="•"/>
            </a:pPr>
            <a:r>
              <a:rPr lang="en-US" sz="2800">
                <a:solidFill>
                  <a:srgbClr val="000000"/>
                </a:solidFill>
                <a:latin typeface="Calibri"/>
              </a:rPr>
              <a:t>Recognition of signs and symptoms</a:t>
            </a:r>
            <a:endParaRPr/>
          </a:p>
          <a:p>
            <a:pPr>
              <a:lnSpc>
                <a:spcPct val="90000"/>
              </a:lnSpc>
              <a:buFont typeface="Arial"/>
              <a:buChar char="•"/>
            </a:pPr>
            <a:r>
              <a:rPr lang="en-US" sz="2800">
                <a:solidFill>
                  <a:srgbClr val="000000"/>
                </a:solidFill>
                <a:latin typeface="Calibri"/>
              </a:rPr>
              <a:t>Loss of consciousness or amnesia do not always occur with concussion </a:t>
            </a:r>
            <a:endParaRPr/>
          </a:p>
          <a:p>
            <a:pPr>
              <a:lnSpc>
                <a:spcPct val="90000"/>
              </a:lnSpc>
              <a:buFont typeface="Arial"/>
              <a:buChar char="•"/>
            </a:pPr>
            <a:r>
              <a:rPr lang="en-US" sz="2800">
                <a:solidFill>
                  <a:srgbClr val="000000"/>
                </a:solidFill>
                <a:latin typeface="Calibri"/>
              </a:rPr>
              <a:t>Under reporting</a:t>
            </a:r>
            <a:endParaRPr/>
          </a:p>
          <a:p>
            <a:pPr lvl="1">
              <a:lnSpc>
                <a:spcPct val="100000"/>
              </a:lnSpc>
              <a:buFont typeface="Arial"/>
              <a:buChar char="•"/>
            </a:pPr>
            <a:r>
              <a:rPr lang="en-US" sz="2400">
                <a:solidFill>
                  <a:srgbClr val="000000"/>
                </a:solidFill>
                <a:latin typeface="Calibri"/>
              </a:rPr>
              <a:t>65% of football players do not report</a:t>
            </a:r>
            <a:endParaRPr/>
          </a:p>
          <a:p>
            <a:pPr lvl="1">
              <a:lnSpc>
                <a:spcPct val="100000"/>
              </a:lnSpc>
              <a:buFont typeface="Arial"/>
              <a:buChar char="•"/>
            </a:pPr>
            <a:r>
              <a:rPr lang="en-US" sz="2400">
                <a:solidFill>
                  <a:srgbClr val="000000"/>
                </a:solidFill>
                <a:latin typeface="Calibri"/>
              </a:rPr>
              <a:t>&gt; 50% of hockey players do not report</a:t>
            </a:r>
            <a:endParaRPr/>
          </a:p>
          <a:p>
            <a:pPr>
              <a:lnSpc>
                <a:spcPct val="90000"/>
              </a:lnSpc>
              <a:buFont typeface="Arial"/>
              <a:buChar char="•"/>
            </a:pPr>
            <a:r>
              <a:rPr lang="en-US" sz="2800">
                <a:solidFill>
                  <a:srgbClr val="000000"/>
                </a:solidFill>
                <a:latin typeface="Calibri"/>
              </a:rPr>
              <a:t>Why not?</a:t>
            </a:r>
            <a:endParaRPr/>
          </a:p>
          <a:p>
            <a:pPr lvl="1">
              <a:lnSpc>
                <a:spcPct val="100000"/>
              </a:lnSpc>
              <a:buFont typeface="Arial"/>
              <a:buChar char="•"/>
            </a:pPr>
            <a:r>
              <a:rPr lang="en-US" sz="2400">
                <a:solidFill>
                  <a:srgbClr val="000000"/>
                </a:solidFill>
                <a:latin typeface="Calibri"/>
              </a:rPr>
              <a:t>They want to continue playing</a:t>
            </a:r>
            <a:endParaRPr/>
          </a:p>
          <a:p>
            <a:pPr lvl="1">
              <a:lnSpc>
                <a:spcPct val="100000"/>
              </a:lnSpc>
              <a:buFont typeface="Arial"/>
              <a:buChar char="•"/>
            </a:pPr>
            <a:r>
              <a:rPr lang="en-US" sz="2400">
                <a:solidFill>
                  <a:srgbClr val="000000"/>
                </a:solidFill>
                <a:latin typeface="Calibri"/>
              </a:rPr>
              <a:t>Don’t want to let team/coach/parents down</a:t>
            </a:r>
            <a:endParaRPr/>
          </a:p>
          <a:p>
            <a:pPr lvl="1">
              <a:lnSpc>
                <a:spcPct val="100000"/>
              </a:lnSpc>
              <a:buFont typeface="Arial"/>
              <a:buChar char="•"/>
            </a:pPr>
            <a:r>
              <a:rPr lang="en-US" sz="2400">
                <a:solidFill>
                  <a:srgbClr val="000000"/>
                </a:solidFill>
                <a:latin typeface="Calibri"/>
              </a:rPr>
              <a:t>Don’t understand the consequences of continued play</a:t>
            </a:r>
            <a:endParaRPr/>
          </a:p>
          <a:p>
            <a:pPr lvl="1">
              <a:lnSpc>
                <a:spcPct val="100000"/>
              </a:lnSpc>
              <a:buFont typeface="Arial"/>
              <a:buChar char="•"/>
            </a:pPr>
            <a:r>
              <a:rPr lang="en-US" sz="2400">
                <a:solidFill>
                  <a:srgbClr val="000000"/>
                </a:solidFill>
                <a:latin typeface="Calibri"/>
              </a:rPr>
              <a:t>Don’t recognize/don’t show signs or symptoms</a:t>
            </a:r>
            <a:endParaRPr/>
          </a:p>
          <a:p>
            <a:pPr>
              <a:lnSpc>
                <a:spcPct val="100000"/>
              </a:lnSpc>
            </a:pPr>
            <a:endParaRPr/>
          </a:p>
        </p:txBody>
      </p:sp>
      <p:pic>
        <p:nvPicPr>
          <p:cNvPr descr="" id="222" name="Picture 3"/>
          <p:cNvPicPr/>
          <p:nvPr/>
        </p:nvPicPr>
        <p:blipFill>
          <a:blip r:embed="rId1"/>
          <a:stretch>
            <a:fillRect/>
          </a:stretch>
        </p:blipFill>
        <p:spPr>
          <a:xfrm>
            <a:off x="7772400" y="3048120"/>
            <a:ext cx="2161800" cy="1904760"/>
          </a:xfrm>
          <a:prstGeom prst="rect">
            <a:avLst/>
          </a:prstGeom>
          <a:ln>
            <a:solidFill>
              <a:srgbClr val="0000cc"/>
            </a:solid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