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_rels/notesSlide16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_rels/presentation.xml.rels" ContentType="application/vnd.openxmlformats-package.relationships+xml"/>
  <Override PartName="/ppt/media/image11.jpeg" ContentType="image/jpeg"/>
  <Override PartName="/ppt/media/image4.jpeg" ContentType="image/jpeg"/>
  <Override PartName="/ppt/media/image1.jpeg" ContentType="image/jpeg"/>
  <Override PartName="/ppt/media/image8.jpeg" ContentType="image/jpeg"/>
  <Override PartName="/ppt/media/image5.jpeg" ContentType="image/jpeg"/>
  <Override PartName="/ppt/media/image2.jpeg" ContentType="image/jpeg"/>
  <Override PartName="/ppt/media/image9.jpeg" ContentType="image/jpeg"/>
  <Override PartName="/ppt/media/image6.jpeg" ContentType="image/jpeg"/>
  <Override PartName="/ppt/media/image10.jpeg" ContentType="image/jpeg"/>
  <Override PartName="/ppt/media/image3.jpeg" ContentType="image/jpeg"/>
  <Override PartName="/ppt/media/image7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/>
  <p:notesSz cx="7053262" cy="9309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16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214191E1-3191-4191-A181-31E1B121D12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011101-F171-4181-9121-4121816131F1}" type="slidenum">
              <a:rPr lang="en-US">
                <a:solidFill>
                  <a:srgbClr val="2f2b2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06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01B1B1-91C1-41B1-9121-2101B12161C1}" type="slidenum">
              <a:rPr lang="en-US">
                <a:solidFill>
                  <a:srgbClr val="2f2b2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619760" cy="5306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619760" cy="5306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619760" cy="5306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619760" cy="5306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rgbClr val="675e47"/>
          </a:solidFill>
        </p:spPr>
      </p:sp>
      <p:sp>
        <p:nvSpPr>
          <p:cNvPr id="1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rgbClr val="a9a57c"/>
          </a:solidFill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1905120"/>
            <a:ext cx="7543440" cy="25934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6600">
                <a:solidFill>
                  <a:srgbClr val="675e47"/>
                </a:solidFill>
                <a:latin typeface="Cambria"/>
              </a:rPr>
              <a:t>Click to edit the title text formatClick to edit Master title style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2f2b20"/>
                </a:solidFill>
                <a:latin typeface="Calibri"/>
              </a:rPr>
              <a:t>8/10/14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912171-E141-4141-A131-A1A101113151}" type="slidenum">
              <a:rPr lang="en-US">
                <a:solidFill>
                  <a:srgbClr val="2f2b2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rgbClr val="675e47"/>
          </a:solidFill>
        </p:spPr>
      </p:sp>
      <p:sp>
        <p:nvSpPr>
          <p:cNvPr id="40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rgbClr val="a9a57c"/>
          </a:solidFill>
        </p:spPr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Click to edit the title text formatClick to edit Master title style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200">
                <a:solidFill>
                  <a:srgbClr val="2f2b2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00">
                <a:solidFill>
                  <a:srgbClr val="2f2b2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200">
                <a:solidFill>
                  <a:srgbClr val="2f2b2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200">
                <a:solidFill>
                  <a:srgbClr val="2f2b2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200">
                <a:solidFill>
                  <a:srgbClr val="2f2b2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200">
                <a:solidFill>
                  <a:srgbClr val="2f2b2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2f2b20"/>
                </a:solidFill>
                <a:latin typeface="Calibri"/>
              </a:rPr>
              <a:t>Second level</a:t>
            </a:r>
            <a:endParaRPr/>
          </a:p>
          <a:p>
            <a:pPr lvl="1">
              <a:buFont typeface="Arial"/>
              <a:buChar char="•"/>
            </a:pPr>
            <a:r>
              <a:rPr lang="en-US">
                <a:solidFill>
                  <a:srgbClr val="2f2b20"/>
                </a:solidFill>
                <a:latin typeface="Calibri"/>
              </a:rPr>
              <a:t>Third level</a:t>
            </a:r>
            <a:endParaRPr/>
          </a:p>
          <a:p>
            <a:pPr lvl="2">
              <a:buFont typeface="Arial"/>
              <a:buChar char="•"/>
            </a:pPr>
            <a:r>
              <a:rPr lang="en-US" sz="1600">
                <a:solidFill>
                  <a:srgbClr val="2f2b20"/>
                </a:solidFill>
                <a:latin typeface="Calibri"/>
              </a:rPr>
              <a:t>Fourth level</a:t>
            </a:r>
            <a:endParaRPr/>
          </a:p>
          <a:p>
            <a:pPr lvl="3">
              <a:buFont typeface="Arial"/>
              <a:buChar char="•"/>
            </a:pPr>
            <a:r>
              <a:rPr lang="en-US" sz="1400">
                <a:solidFill>
                  <a:srgbClr val="2f2b2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2f2b20"/>
                </a:solidFill>
                <a:latin typeface="Calibri"/>
              </a:rPr>
              <a:t>8/10/14</a:t>
            </a:r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5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C1D1B1-1191-41B1-B131-71F16111D1C1}" type="slidenum">
              <a:rPr lang="en-US">
                <a:solidFill>
                  <a:srgbClr val="2f2b20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rgbClr val="675e47"/>
          </a:solidFill>
        </p:spPr>
      </p:sp>
      <p:sp>
        <p:nvSpPr>
          <p:cNvPr id="79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rgbClr val="a9a57c"/>
          </a:solidFill>
        </p:spPr>
      </p:sp>
      <p:sp>
        <p:nvSpPr>
          <p:cNvPr id="80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Click to edit the title text formatClick to edit Master title style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1535040"/>
            <a:ext cx="3657240" cy="6393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Seventh Outline LevelClick to edit Master text styles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2174760"/>
            <a:ext cx="3657240" cy="395100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dfdcb7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solidFill>
                  <a:srgbClr val="dfdcb7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solidFill>
                  <a:srgbClr val="dfdcb7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>
                <a:solidFill>
                  <a:srgbClr val="dfdcb7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>
                <a:solidFill>
                  <a:srgbClr val="dfdcb7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dfdcb7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dfdcb7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2f2b20"/>
                </a:solidFill>
                <a:latin typeface="Calibri"/>
              </a:rPr>
              <a:t>Second level</a:t>
            </a:r>
            <a:endParaRPr/>
          </a:p>
          <a:p>
            <a:pPr lvl="1">
              <a:buFont typeface="Arial"/>
              <a:buChar char="•"/>
            </a:pPr>
            <a:r>
              <a:rPr lang="en-US">
                <a:solidFill>
                  <a:srgbClr val="2f2b20"/>
                </a:solidFill>
                <a:latin typeface="Calibri"/>
              </a:rPr>
              <a:t>Third level</a:t>
            </a:r>
            <a:endParaRPr/>
          </a:p>
          <a:p>
            <a:pPr lvl="2">
              <a:buFont typeface="Arial"/>
              <a:buChar char="•"/>
            </a:pPr>
            <a:r>
              <a:rPr lang="en-US" sz="1600">
                <a:solidFill>
                  <a:srgbClr val="2f2b20"/>
                </a:solidFill>
                <a:latin typeface="Calibri"/>
              </a:rPr>
              <a:t>Fourth level</a:t>
            </a:r>
            <a:endParaRPr/>
          </a:p>
          <a:p>
            <a:pPr lvl="3">
              <a:buFont typeface="Arial"/>
              <a:buChar char="•"/>
            </a:pPr>
            <a:r>
              <a:rPr lang="en-US" sz="1600">
                <a:solidFill>
                  <a:srgbClr val="2f2b2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419720" y="1535040"/>
            <a:ext cx="3657240" cy="6393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675e47"/>
                </a:solidFill>
                <a:latin typeface="Calibri"/>
              </a:rPr>
              <a:t>Seventh Outline LevelClick to edit Master text styles</a:t>
            </a:r>
            <a:endParaRPr/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4419720" y="2174760"/>
            <a:ext cx="3657240" cy="3951000"/>
          </a:xfrm>
          <a:prstGeom prst="rect">
            <a:avLst/>
          </a:prstGeom>
        </p:spPr>
        <p:txBody>
          <a:bodyPr anchor="ctr" bIns="0" lIns="0" rIns="0" tIns="0"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2f2b20"/>
                </a:solidFill>
                <a:latin typeface="Calibri"/>
              </a:rPr>
              <a:t>Second level</a:t>
            </a:r>
            <a:endParaRPr/>
          </a:p>
          <a:p>
            <a:pPr lvl="1">
              <a:buFont typeface="Arial"/>
              <a:buChar char="•"/>
            </a:pPr>
            <a:r>
              <a:rPr lang="en-US">
                <a:solidFill>
                  <a:srgbClr val="2f2b20"/>
                </a:solidFill>
                <a:latin typeface="Calibri"/>
              </a:rPr>
              <a:t>Third level</a:t>
            </a:r>
            <a:endParaRPr/>
          </a:p>
          <a:p>
            <a:pPr lvl="2">
              <a:buFont typeface="Arial"/>
              <a:buChar char="•"/>
            </a:pPr>
            <a:r>
              <a:rPr lang="en-US" sz="1600">
                <a:solidFill>
                  <a:srgbClr val="2f2b20"/>
                </a:solidFill>
                <a:latin typeface="Calibri"/>
              </a:rPr>
              <a:t>Fourth level</a:t>
            </a:r>
            <a:endParaRPr/>
          </a:p>
          <a:p>
            <a:pPr lvl="3">
              <a:buFont typeface="Arial"/>
              <a:buChar char="•"/>
            </a:pPr>
            <a:r>
              <a:rPr lang="en-US" sz="1600">
                <a:solidFill>
                  <a:srgbClr val="2f2b2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5" name="PlaceHolder 8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2f2b20"/>
                </a:solidFill>
                <a:latin typeface="Calibri"/>
              </a:rPr>
              <a:t>8/10/14</a:t>
            </a:r>
            <a:endParaRPr/>
          </a:p>
        </p:txBody>
      </p:sp>
      <p:sp>
        <p:nvSpPr>
          <p:cNvPr id="86" name="PlaceHolder 9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7" name="PlaceHolder 10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711111-9121-4100-8141-A181B1C1A111}" type="slidenum">
              <a:rPr lang="en-US">
                <a:solidFill>
                  <a:srgbClr val="2f2b20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rgbClr val="675e47"/>
          </a:solidFill>
        </p:spPr>
      </p:sp>
      <p:sp>
        <p:nvSpPr>
          <p:cNvPr id="121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rgbClr val="a9a57c"/>
          </a:solidFill>
        </p:spPr>
      </p:sp>
      <p:sp>
        <p:nvSpPr>
          <p:cNvPr id="122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Click to edit the title text formatClick to edit Master title style</a:t>
            </a:r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2f2b20"/>
                </a:solidFill>
                <a:latin typeface="Calibri"/>
              </a:rPr>
              <a:t>8/10/14</a:t>
            </a:r>
            <a:endParaRPr/>
          </a:p>
        </p:txBody>
      </p:sp>
      <p:sp>
        <p:nvSpPr>
          <p:cNvPr id="124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5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1161A1-9111-41A1-8131-A1B151E1C1C1}" type="slidenum">
              <a:rPr lang="en-US">
                <a:solidFill>
                  <a:srgbClr val="2f2b2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685800" y="1523880"/>
            <a:ext cx="7543440" cy="18284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3600">
                <a:solidFill>
                  <a:srgbClr val="675e47"/>
                </a:solidFill>
                <a:latin typeface="Times New Roman"/>
              </a:rPr>
              <a:t>CONNECTING THE DOTS:  THE POLITICS &amp; ECONOMICS OF INEQUALITY 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685800" y="4572000"/>
            <a:ext cx="6461280" cy="10663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2000">
                <a:solidFill>
                  <a:srgbClr val="2f2b20"/>
                </a:solidFill>
                <a:latin typeface="Times New Roman"/>
              </a:rPr>
              <a:t>Presentation by Ester Holzendorf &amp; Dave Kingsley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000">
                <a:solidFill>
                  <a:srgbClr val="2f2b20"/>
                </a:solidFill>
                <a:latin typeface="Times New Roman"/>
              </a:rPr>
              <a:t>Community of Reason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000">
                <a:solidFill>
                  <a:srgbClr val="2f2b20"/>
                </a:solidFill>
                <a:latin typeface="Times New Roman"/>
              </a:rPr>
              <a:t>August 10, 2014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80880" y="0"/>
            <a:ext cx="7695720" cy="19047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Plutocratic governance doesn’t care about poor neighborhoods</a:t>
            </a:r>
            <a:endParaRPr/>
          </a:p>
        </p:txBody>
      </p:sp>
      <p:pic>
        <p:nvPicPr>
          <p:cNvPr descr="" id="18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66680" y="2209680"/>
            <a:ext cx="5816160" cy="436212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680"/>
            <a:ext cx="7619760" cy="12488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Where children play in a blighted neighborhood</a:t>
            </a:r>
            <a:endParaRPr/>
          </a:p>
        </p:txBody>
      </p:sp>
      <p:pic>
        <p:nvPicPr>
          <p:cNvPr descr="" id="18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90720" y="1676520"/>
            <a:ext cx="6629040" cy="497160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76320"/>
            <a:ext cx="7619760" cy="1341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What children live next to in a blighted neighborhood</a:t>
            </a:r>
            <a:endParaRPr/>
          </a:p>
        </p:txBody>
      </p:sp>
      <p:pic>
        <p:nvPicPr>
          <p:cNvPr descr="" id="19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19320" y="1523880"/>
            <a:ext cx="6806880" cy="510516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In the children’s backyard</a:t>
            </a:r>
            <a:endParaRPr/>
          </a:p>
        </p:txBody>
      </p:sp>
      <p:pic>
        <p:nvPicPr>
          <p:cNvPr descr="" id="19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95280" y="1486080"/>
            <a:ext cx="6400440" cy="480024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675e47"/>
                </a:solidFill>
                <a:latin typeface="Cambria"/>
              </a:rPr>
              <a:t>3832 Chestnut: The Federal Government Abandoned This House</a:t>
            </a:r>
            <a:endParaRPr/>
          </a:p>
        </p:txBody>
      </p:sp>
      <p:pic>
        <p:nvPicPr>
          <p:cNvPr descr="" id="194" name="Content Placeholder 4"/>
          <p:cNvPicPr/>
          <p:nvPr/>
        </p:nvPicPr>
        <p:blipFill>
          <a:blip r:embed="rId1"/>
          <a:stretch>
            <a:fillRect/>
          </a:stretch>
        </p:blipFill>
        <p:spPr>
          <a:xfrm>
            <a:off x="1143000" y="1519200"/>
            <a:ext cx="6324120" cy="474480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Owned by the City</a:t>
            </a:r>
            <a:endParaRPr/>
          </a:p>
        </p:txBody>
      </p:sp>
      <p:pic>
        <p:nvPicPr>
          <p:cNvPr descr="" id="19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7314840" cy="548604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Owned by the City</a:t>
            </a:r>
            <a:endParaRPr/>
          </a:p>
        </p:txBody>
      </p:sp>
      <p:pic>
        <p:nvPicPr>
          <p:cNvPr descr="" id="19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" y="1475640"/>
            <a:ext cx="6451200" cy="483840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274680"/>
            <a:ext cx="7619760" cy="12488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Drug/Prostitution House: owned by investors</a:t>
            </a:r>
            <a:endParaRPr/>
          </a:p>
        </p:txBody>
      </p:sp>
      <p:pic>
        <p:nvPicPr>
          <p:cNvPr descr="" id="200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1066680" y="1600200"/>
            <a:ext cx="6400440" cy="480024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675e47"/>
                </a:solidFill>
                <a:latin typeface="Cambria"/>
              </a:rPr>
              <a:t>Next Door</a:t>
            </a:r>
            <a:endParaRPr/>
          </a:p>
        </p:txBody>
      </p:sp>
      <p:pic>
        <p:nvPicPr>
          <p:cNvPr descr="" id="20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62120" y="1257480"/>
            <a:ext cx="7009920" cy="525744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Topic for today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Times New Roman"/>
              </a:rPr>
              <a:t>Connecting the dots between crime, poor education, substandard housing, malnutrition, unsafe and underserved neighborhoods, unemployment, poverty and poor health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200" u="sng">
                <a:solidFill>
                  <a:srgbClr val="2f2b20"/>
                </a:solidFill>
                <a:latin typeface="Times New Roman"/>
              </a:rPr>
              <a:t>How plutocratic parasites control the political process and destroy lives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: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(1) Unlimited and corrupt expenditure of money on campaigns 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(2) Fiscal and monetary policy which redistributes wealth from lower income strata to wealthy few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(3) Disassembling  government power to protect working class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(4) Deregulation of financial sector, which allows for predatory lending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(5) Privatizing government functions and commoditizing citizens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7619760" cy="11728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Times New Roman"/>
              </a:rPr>
              <a:t>UNDERLYING POLITICAL &amp; ECONOMIC CAUSES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Times New Roman"/>
              </a:rPr>
              <a:t>So-called “neoliberal capitalism”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Times New Roman"/>
              </a:rPr>
              <a:t>Mythical free market:  free market free for all &amp; law of the jungle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Times New Roman"/>
              </a:rPr>
              <a:t>Corporate control over political process through unbridled expenditures, and amoral political behaviors driven by highest bidders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Times New Roman"/>
              </a:rPr>
              <a:t>Monetary &amp; fiscal policy designed to benefit the corporate elites, financial services industry, &amp; wealthiest Americans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What the Media Wants You to Believe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2f2b20"/>
                </a:solidFill>
                <a:latin typeface="Times New Roman"/>
              </a:rPr>
              <a:t>Deficiency in the victims</a:t>
            </a:r>
            <a:r>
              <a:rPr lang="en-US" sz="2400">
                <a:solidFill>
                  <a:srgbClr val="2f2b20"/>
                </a:solidFill>
                <a:latin typeface="Times New Roman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2f2b20"/>
                </a:solidFill>
                <a:latin typeface="Times New Roman"/>
              </a:rPr>
              <a:t>More and better education will solve violence, housing, health, and employment problems</a:t>
            </a:r>
            <a:r>
              <a:rPr lang="en-US" sz="2400">
                <a:solidFill>
                  <a:srgbClr val="2f2b20"/>
                </a:solidFill>
                <a:latin typeface="Times New Roman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2f2b20"/>
                </a:solidFill>
                <a:latin typeface="Times New Roman"/>
              </a:rPr>
              <a:t>Success is due to hard work and intelligence,</a:t>
            </a:r>
            <a:r>
              <a:rPr lang="en-US" sz="2400">
                <a:solidFill>
                  <a:srgbClr val="2f2b20"/>
                </a:solidFill>
                <a:latin typeface="Times New Roman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2f2b20"/>
                </a:solidFill>
                <a:latin typeface="Times New Roman"/>
              </a:rPr>
              <a:t>Economics are driven by natural laws and that down cycles with high unemployment are inevitable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What we believe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Calibri"/>
              </a:rPr>
              <a:t>Poverty and blighted neighborhoods are caused by monetary, fiscal, and other government policy</a:t>
            </a:r>
            <a:r>
              <a:rPr lang="en-US" sz="2200">
                <a:solidFill>
                  <a:srgbClr val="2f2b20"/>
                </a:solidFill>
                <a:latin typeface="Calibri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Calibri"/>
              </a:rPr>
              <a:t>Individuals stuck in poor neighborhoods with all of the attendant problems of that ecology are victims of macroeconomics not a natural deficiency.</a:t>
            </a:r>
            <a:r>
              <a:rPr lang="en-US" sz="2200">
                <a:solidFill>
                  <a:srgbClr val="2f2b20"/>
                </a:solidFill>
                <a:latin typeface="Calibri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Calibri"/>
              </a:rPr>
              <a:t>People living in poor neighborhoods are at the highest risk of becoming victimized by corporate super-predators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Example of plutocratic parasite</a:t>
            </a:r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457200" y="1535040"/>
            <a:ext cx="3657240" cy="63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75e47"/>
                </a:solidFill>
                <a:latin typeface="Times New Roman"/>
              </a:rPr>
              <a:t>Peter G. Petersen</a:t>
            </a:r>
            <a:endParaRPr/>
          </a:p>
        </p:txBody>
      </p:sp>
      <p:pic>
        <p:nvPicPr>
          <p:cNvPr descr="" id="176" name="Content Placeholder 7"/>
          <p:cNvPicPr/>
          <p:nvPr/>
        </p:nvPicPr>
        <p:blipFill>
          <a:blip r:embed="rId1"/>
          <a:stretch>
            <a:fillRect/>
          </a:stretch>
        </p:blipFill>
        <p:spPr>
          <a:xfrm>
            <a:off x="1371600" y="2438280"/>
            <a:ext cx="2386080" cy="2666520"/>
          </a:xfrm>
          <a:prstGeom prst="rect">
            <a:avLst/>
          </a:prstGeom>
        </p:spPr>
      </p:pic>
      <p:sp>
        <p:nvSpPr>
          <p:cNvPr id="177" name="TextShape 3"/>
          <p:cNvSpPr txBox="1"/>
          <p:nvPr/>
        </p:nvSpPr>
        <p:spPr>
          <a:xfrm>
            <a:off x="4419720" y="1535040"/>
            <a:ext cx="3657240" cy="63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75e47"/>
                </a:solidFill>
                <a:latin typeface="Times New Roman"/>
              </a:rPr>
              <a:t>Koch Brothers</a:t>
            </a:r>
            <a:endParaRPr/>
          </a:p>
        </p:txBody>
      </p:sp>
      <p:pic>
        <p:nvPicPr>
          <p:cNvPr descr="" id="178" name="Content Placeholder 8"/>
          <p:cNvPicPr/>
          <p:nvPr/>
        </p:nvPicPr>
        <p:blipFill>
          <a:blip r:embed="rId2"/>
          <a:stretch>
            <a:fillRect/>
          </a:stretch>
        </p:blipFill>
        <p:spPr>
          <a:xfrm>
            <a:off x="4267080" y="2438280"/>
            <a:ext cx="4038120" cy="2666520"/>
          </a:xfrm>
          <a:prstGeom prst="rect">
            <a:avLst/>
          </a:prstGeom>
          <a:ln w="19080">
            <a:solidFill>
              <a:srgbClr val="ffffff"/>
            </a:solidFill>
            <a:round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274680"/>
            <a:ext cx="7619760" cy="132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Plutocracy &amp; Parasite:  Definitions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Times New Roman"/>
              </a:rPr>
              <a:t>Plutocracy:  1:  government by the wealthy, 2: a controlling class of rich men.*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Times New Roman"/>
              </a:rPr>
              <a:t>Parasite:  1: one frequenting the tables of the rich and earning welcome by flattery: sycophant 2: an organism living in or on another organism in parasitism, 3: something that resembles a biological parasite in dependence on something else for existence or support without making a useful or adequate return.*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r>
              <a:rPr lang="en-US" sz="2200">
                <a:solidFill>
                  <a:srgbClr val="2f2b20"/>
                </a:solidFill>
                <a:latin typeface="Calibri"/>
              </a:rPr>
              <a:t>
</a:t>
            </a:r>
            <a:r>
              <a:rPr lang="en-US" sz="1400">
                <a:solidFill>
                  <a:srgbClr val="2f2b20"/>
                </a:solidFill>
                <a:latin typeface="Times New Roman"/>
              </a:rPr>
              <a:t>*</a:t>
            </a:r>
            <a:r>
              <a:rPr i="1" lang="en-US" sz="1400">
                <a:solidFill>
                  <a:srgbClr val="2f2b20"/>
                </a:solidFill>
                <a:latin typeface="Times New Roman"/>
              </a:rPr>
              <a:t>Webster’s New Collegiate Dictionary </a:t>
            </a:r>
            <a:r>
              <a:rPr lang="en-US" sz="1400">
                <a:solidFill>
                  <a:srgbClr val="2f2b20"/>
                </a:solidFill>
                <a:latin typeface="Times New Roman"/>
              </a:rPr>
              <a:t>(1981). Springfield, Massachusetts: G. &amp; C. Merriam.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274680"/>
            <a:ext cx="7619760" cy="12488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600">
                <a:solidFill>
                  <a:srgbClr val="675e47"/>
                </a:solidFill>
                <a:latin typeface="Cambria"/>
              </a:rPr>
              <a:t>Plutocratic Parasite: Our Definition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Times New Roman"/>
              </a:rPr>
              <a:t>An individual, corporation or institution allied with plutocratic power who or which exist in a parasitic relationship with the lower income strata of society.  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Times New Roman"/>
              </a:rPr>
              <a:t>Plutocratic parasites engage in a wide range of predatory behaviors for the purpose of enriching themselves at the expense of vulnerable lower income individuals &amp; neighborhoods.</a:t>
            </a:r>
            <a:r>
              <a:rPr lang="en-US" sz="2200">
                <a:solidFill>
                  <a:srgbClr val="2f2b20"/>
                </a:solidFill>
                <a:latin typeface="Times New Roman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Times New Roman"/>
              </a:rPr>
              <a:t>In Kansas City, plutocratic parasites are manifested through government subsidies  in the form of TIF projects, subprime lending in the form of housing, auto, and payday lending, regressive taxation, prison-industrial complex, abandoned &amp; blighted neighborhoods, poverty-level wages,  and control of the political process through venal behavior &amp; corrupt spending.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2f2b20"/>
                </a:solidFill>
                <a:latin typeface="Cambria"/>
              </a:rPr>
              <a:t>Economic Devastation of Eastside KCMO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Cambria"/>
              </a:rPr>
              <a:t>Estimated 7,000 to 10,000 abandoned properties</a:t>
            </a:r>
            <a:r>
              <a:rPr lang="en-US" sz="2200">
                <a:solidFill>
                  <a:srgbClr val="2f2b20"/>
                </a:solidFill>
                <a:latin typeface="Cambria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Cambria"/>
              </a:rPr>
              <a:t>Unknown number of absentee owners</a:t>
            </a:r>
            <a:r>
              <a:rPr lang="en-US" sz="2200">
                <a:solidFill>
                  <a:srgbClr val="2f2b20"/>
                </a:solidFill>
                <a:latin typeface="Cambria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Cambria"/>
              </a:rPr>
              <a:t>Homes in most distressed neighborhoods repeatedly flipped by out of neighborhood investors</a:t>
            </a:r>
            <a:r>
              <a:rPr lang="en-US" sz="2200">
                <a:solidFill>
                  <a:srgbClr val="2f2b20"/>
                </a:solidFill>
                <a:latin typeface="Cambria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Cambria"/>
              </a:rPr>
              <a:t>Loss of equity and assets of current homeowners – many of whom are elderly</a:t>
            </a:r>
            <a:r>
              <a:rPr lang="en-US" sz="2200">
                <a:solidFill>
                  <a:srgbClr val="2f2b20"/>
                </a:solidFill>
                <a:latin typeface="Cambria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2f2b20"/>
                </a:solidFill>
                <a:latin typeface="Cambria"/>
              </a:rPr>
              <a:t>Poorest people concentrated in Eastside neighborhoods</a:t>
            </a:r>
            <a:r>
              <a:rPr lang="en-US" sz="2200">
                <a:solidFill>
                  <a:srgbClr val="2f2b20"/>
                </a:solidFill>
                <a:latin typeface="Cambria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