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notesMasterIdLst>
    <p:notesMasterId r:id="rId31"/>
  </p:notesMasterIdLst>
  <p:sldIdLst>
    <p:sldId id="256" r:id="rId3"/>
    <p:sldId id="285" r:id="rId4"/>
    <p:sldId id="286" r:id="rId5"/>
    <p:sldId id="257" r:id="rId6"/>
    <p:sldId id="269" r:id="rId7"/>
    <p:sldId id="258" r:id="rId8"/>
    <p:sldId id="287" r:id="rId9"/>
    <p:sldId id="288" r:id="rId10"/>
    <p:sldId id="289" r:id="rId11"/>
    <p:sldId id="290" r:id="rId12"/>
    <p:sldId id="291" r:id="rId13"/>
    <p:sldId id="292" r:id="rId14"/>
    <p:sldId id="293" r:id="rId15"/>
    <p:sldId id="294" r:id="rId16"/>
    <p:sldId id="295" r:id="rId17"/>
    <p:sldId id="297" r:id="rId18"/>
    <p:sldId id="296" r:id="rId19"/>
    <p:sldId id="298" r:id="rId20"/>
    <p:sldId id="299" r:id="rId21"/>
    <p:sldId id="300" r:id="rId22"/>
    <p:sldId id="301" r:id="rId23"/>
    <p:sldId id="259" r:id="rId24"/>
    <p:sldId id="260" r:id="rId25"/>
    <p:sldId id="261" r:id="rId26"/>
    <p:sldId id="262" r:id="rId27"/>
    <p:sldId id="263" r:id="rId28"/>
    <p:sldId id="264" r:id="rId29"/>
    <p:sldId id="270"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080"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C38AD4-715A-4A4C-9765-7EB4AF2CF831}" type="datetimeFigureOut">
              <a:rPr lang="en-US" smtClean="0"/>
              <a:pPr/>
              <a:t>6/1/2014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9B912B-C434-4361-8208-3813041B0AC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018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240F126-0314-4E4A-AAF7-9BFC18B2A5A6}" type="slidenum">
              <a:rPr lang="en-US"/>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28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348E12-83F9-4024-80D2-5B28392CDA3B}"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3348E12-83F9-4024-80D2-5B28392CDA3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D9B912B-C434-4361-8208-3813041B0AC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0CF448B1-1D6D-47C0-A426-595020B7B553}" type="datetimeFigureOut">
              <a:rPr lang="en-US" smtClean="0"/>
              <a:pPr/>
              <a:t>6/1/2014</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E5DAF0F8-19EA-404B-812C-4B78CCEA79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DAF0F8-19EA-404B-812C-4B78CCEA799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0CF448B1-1D6D-47C0-A426-595020B7B553}" type="datetimeFigureOut">
              <a:rPr lang="en-US" smtClean="0"/>
              <a:pPr/>
              <a:t>6/1/2014</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E5DAF0F8-19EA-404B-812C-4B78CCEA7990}"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E5DAF0F8-19EA-404B-812C-4B78CCEA799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F448B1-1D6D-47C0-A426-595020B7B553}"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0CF448B1-1D6D-47C0-A426-595020B7B553}" type="datetimeFigureOut">
              <a:rPr lang="en-US" smtClean="0"/>
              <a:pPr/>
              <a:t>6/1/2014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F448B1-1D6D-47C0-A426-595020B7B553}" type="datetimeFigureOut">
              <a:rPr lang="en-US" smtClean="0"/>
              <a:pPr/>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48B1-1D6D-47C0-A426-595020B7B553}" type="datetimeFigureOut">
              <a:rPr lang="en-US" smtClean="0"/>
              <a:pPr/>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0CF448B1-1D6D-47C0-A426-595020B7B553}"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E5DAF0F8-19EA-404B-812C-4B78CCEA7990}"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0CF448B1-1D6D-47C0-A426-595020B7B553}"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0CF448B1-1D6D-47C0-A426-595020B7B553}" type="datetimeFigureOut">
              <a:rPr lang="en-US" smtClean="0"/>
              <a:pPr/>
              <a:t>6/1/2014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DAF0F8-19EA-404B-812C-4B78CCEA799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0CF448B1-1D6D-47C0-A426-595020B7B553}" type="datetimeFigureOut">
              <a:rPr lang="en-US" smtClean="0"/>
              <a:pPr/>
              <a:t>6/1/2014</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E5DAF0F8-19EA-404B-812C-4B78CCEA7990}"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0CF448B1-1D6D-47C0-A426-595020B7B553}" type="datetimeFigureOut">
              <a:rPr lang="en-US" smtClean="0"/>
              <a:pPr/>
              <a:t>6/1/2014</a:t>
            </a:fld>
            <a:endParaRPr lang="en-US"/>
          </a:p>
        </p:txBody>
      </p:sp>
      <p:sp>
        <p:nvSpPr>
          <p:cNvPr id="10" name="Slide Number Placeholder 9"/>
          <p:cNvSpPr>
            <a:spLocks noGrp="1"/>
          </p:cNvSpPr>
          <p:nvPr>
            <p:ph type="sldNum" sz="quarter" idx="16"/>
          </p:nvPr>
        </p:nvSpPr>
        <p:spPr/>
        <p:txBody>
          <a:bodyPr rtlCol="0"/>
          <a:lstStyle/>
          <a:p>
            <a:fld id="{E5DAF0F8-19EA-404B-812C-4B78CCEA7990}"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0CF448B1-1D6D-47C0-A426-595020B7B553}" type="datetimeFigureOut">
              <a:rPr lang="en-US" smtClean="0"/>
              <a:pPr/>
              <a:t>6/1/2014</a:t>
            </a:fld>
            <a:endParaRPr lang="en-US"/>
          </a:p>
        </p:txBody>
      </p:sp>
      <p:sp>
        <p:nvSpPr>
          <p:cNvPr id="12" name="Slide Number Placeholder 11"/>
          <p:cNvSpPr>
            <a:spLocks noGrp="1"/>
          </p:cNvSpPr>
          <p:nvPr>
            <p:ph type="sldNum" sz="quarter" idx="16"/>
          </p:nvPr>
        </p:nvSpPr>
        <p:spPr/>
        <p:txBody>
          <a:bodyPr rtlCol="0"/>
          <a:lstStyle/>
          <a:p>
            <a:fld id="{E5DAF0F8-19EA-404B-812C-4B78CCEA7990}"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CF448B1-1D6D-47C0-A426-595020B7B553}" type="datetimeFigureOut">
              <a:rPr lang="en-US" smtClean="0"/>
              <a:pPr/>
              <a:t>6/1/2014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E5DAF0F8-19EA-404B-812C-4B78CCEA799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F448B1-1D6D-47C0-A426-595020B7B553}" type="datetimeFigureOut">
              <a:rPr lang="en-US" smtClean="0"/>
              <a:pPr/>
              <a:t>6/1/2014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E5DAF0F8-19EA-404B-812C-4B78CCEA799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CF448B1-1D6D-47C0-A426-595020B7B553}" type="datetimeFigureOut">
              <a:rPr lang="en-US" smtClean="0"/>
              <a:pPr/>
              <a:t>6/1/2014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E5DAF0F8-19EA-404B-812C-4B78CCEA7990}"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0CF448B1-1D6D-47C0-A426-595020B7B553}" type="datetimeFigureOut">
              <a:rPr lang="en-US" smtClean="0"/>
              <a:pPr/>
              <a:t>6/1/2014</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E5DAF0F8-19EA-404B-812C-4B78CCEA7990}"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0CF448B1-1D6D-47C0-A426-595020B7B553}" type="datetimeFigureOut">
              <a:rPr lang="en-US" smtClean="0"/>
              <a:pPr/>
              <a:t>6/1/2014</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E5DAF0F8-19EA-404B-812C-4B78CCEA799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0CF448B1-1D6D-47C0-A426-595020B7B553}" type="datetimeFigureOut">
              <a:rPr lang="en-US" smtClean="0"/>
              <a:pPr/>
              <a:t>6/1/2014</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E5DAF0F8-19EA-404B-812C-4B78CCEA7990}"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Bible</a:t>
            </a:r>
            <a:endParaRPr lang="en-US" dirty="0"/>
          </a:p>
        </p:txBody>
      </p:sp>
      <p:sp>
        <p:nvSpPr>
          <p:cNvPr id="3" name="Subtitle 2"/>
          <p:cNvSpPr>
            <a:spLocks noGrp="1"/>
          </p:cNvSpPr>
          <p:nvPr>
            <p:ph type="subTitle" idx="1"/>
          </p:nvPr>
        </p:nvSpPr>
        <p:spPr/>
        <p:txBody>
          <a:bodyPr>
            <a:normAutofit/>
          </a:bodyPr>
          <a:lstStyle/>
          <a:p>
            <a:r>
              <a:rPr lang="en-US" dirty="0" smtClean="0"/>
              <a:t>A Crash Course in 8 Sessions</a:t>
            </a:r>
          </a:p>
          <a:p>
            <a:r>
              <a:rPr lang="en-US" dirty="0" smtClean="0"/>
              <a:t>Session 2</a:t>
            </a:r>
          </a:p>
          <a:p>
            <a:r>
              <a:rPr lang="en-US" dirty="0" smtClean="0"/>
              <a:t>Background – Part 2</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Life – Quick Facts</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smtClean="0"/>
              <a:t>CHILDREN were a blessing and barrenness a curse.  Education was generally in the home.</a:t>
            </a:r>
          </a:p>
          <a:p>
            <a:pPr lvl="0"/>
            <a:r>
              <a:rPr lang="en-US" dirty="0" smtClean="0"/>
              <a:t>MARRIAGE was contractual.  Marriage feasts could last for up to two weeks.  Only husbands could obtain a divorce.  Only later were women allowed to divorce their husbands.</a:t>
            </a:r>
          </a:p>
          <a:p>
            <a:pPr lvl="0"/>
            <a:r>
              <a:rPr lang="en-US" dirty="0" smtClean="0"/>
              <a:t>At DEATH, the deceased was buried within 24 hours.  Only sons or other male heirs could inherit the property of the deceased.</a:t>
            </a:r>
          </a:p>
          <a:p>
            <a:pPr lvl="0"/>
            <a:r>
              <a:rPr lang="en-US" dirty="0" smtClean="0"/>
              <a:t>MEALS usually consisted of barley bread, curds or cheese, beans, lentils, olives, grapes, and apples.  Meat was saved for special occasions.</a:t>
            </a:r>
          </a:p>
          <a:p>
            <a:pPr lvl="0"/>
            <a:r>
              <a:rPr lang="en-US" dirty="0" smtClean="0"/>
              <a:t>Most CLOTHING was made from linen, cotton, wool, leather, and goat hair.</a:t>
            </a:r>
          </a:p>
          <a:p>
            <a:r>
              <a:rPr lang="en-US" dirty="0" smtClean="0"/>
              <a:t>HOUSES were made of mud brick or stone.</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Institutions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t>The State</a:t>
            </a:r>
          </a:p>
          <a:p>
            <a:pPr lvl="2"/>
            <a:r>
              <a:rPr lang="en-US" dirty="0" smtClean="0"/>
              <a:t>Pre-Monarchy</a:t>
            </a:r>
          </a:p>
          <a:p>
            <a:pPr lvl="2"/>
            <a:r>
              <a:rPr lang="en-US" dirty="0" smtClean="0"/>
              <a:t>The King</a:t>
            </a:r>
          </a:p>
          <a:p>
            <a:pPr lvl="2"/>
            <a:r>
              <a:rPr lang="en-US" dirty="0" smtClean="0"/>
              <a:t>The Royal Family</a:t>
            </a:r>
          </a:p>
          <a:p>
            <a:pPr lvl="2"/>
            <a:r>
              <a:rPr lang="en-US" dirty="0" smtClean="0"/>
              <a:t>Officials, Ministers, and Servants</a:t>
            </a:r>
          </a:p>
          <a:p>
            <a:pPr lvl="2"/>
            <a:r>
              <a:rPr lang="en-US" dirty="0" smtClean="0"/>
              <a:t>Administrative Districts</a:t>
            </a:r>
          </a:p>
          <a:p>
            <a:pPr lvl="2"/>
            <a:r>
              <a:rPr lang="en-US" dirty="0" smtClean="0"/>
              <a:t>Finances</a:t>
            </a:r>
          </a:p>
          <a:p>
            <a:pPr lvl="2"/>
            <a:r>
              <a:rPr lang="en-US" dirty="0" smtClean="0"/>
              <a:t>Military</a:t>
            </a:r>
          </a:p>
          <a:p>
            <a:pPr lvl="2"/>
            <a:r>
              <a:rPr lang="en-US" dirty="0" smtClean="0"/>
              <a:t>Fortifications</a:t>
            </a:r>
          </a:p>
          <a:p>
            <a:r>
              <a:rPr lang="en-US" dirty="0" smtClean="0"/>
              <a:t>Slavery</a:t>
            </a:r>
          </a:p>
          <a:p>
            <a:r>
              <a:rPr lang="en-US" dirty="0" smtClean="0"/>
              <a:t>Weights and Measures</a:t>
            </a:r>
          </a:p>
          <a:p>
            <a:pPr lvl="2"/>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Institutions – Quick Facts</a:t>
            </a:r>
            <a:endParaRPr lang="en-US" dirty="0"/>
          </a:p>
        </p:txBody>
      </p:sp>
      <p:sp>
        <p:nvSpPr>
          <p:cNvPr id="3" name="Content Placeholder 2"/>
          <p:cNvSpPr>
            <a:spLocks noGrp="1"/>
          </p:cNvSpPr>
          <p:nvPr>
            <p:ph sz="quarter" idx="1"/>
          </p:nvPr>
        </p:nvSpPr>
        <p:spPr/>
        <p:txBody>
          <a:bodyPr>
            <a:normAutofit fontScale="62500" lnSpcReduction="20000"/>
          </a:bodyPr>
          <a:lstStyle/>
          <a:p>
            <a:pPr lvl="0"/>
            <a:r>
              <a:rPr lang="en-US" dirty="0" smtClean="0"/>
              <a:t>The tribe and family constituted the basic social units in ancient Israel.</a:t>
            </a:r>
          </a:p>
          <a:p>
            <a:pPr lvl="0"/>
            <a:r>
              <a:rPr lang="en-US" dirty="0" smtClean="0"/>
              <a:t>When the Israelites chose a king (Saul), they still regarded Yahweh (God) as the real king.  The human king was the regent for Yahweh.</a:t>
            </a:r>
          </a:p>
          <a:p>
            <a:pPr lvl="0"/>
            <a:r>
              <a:rPr lang="en-US" dirty="0" smtClean="0"/>
              <a:t>The kings of Judah and Israel wielded great power and often, but not always, vast wealth.</a:t>
            </a:r>
          </a:p>
          <a:p>
            <a:pPr lvl="0"/>
            <a:r>
              <a:rPr lang="en-US" dirty="0" smtClean="0"/>
              <a:t>Public revenues came from taxes, duties, and the royal estates and businesses.  Since the ancient Israelites were not generally conquerors, they did not derive much revenue from booty.</a:t>
            </a:r>
          </a:p>
          <a:p>
            <a:pPr lvl="0"/>
            <a:r>
              <a:rPr lang="en-US" dirty="0" smtClean="0"/>
              <a:t>Ancient Israel was defended by both foreign mercenaries and conscripted citizens.  Weapons included daggers, swords, lances, bows and arrows, and slings.  Shields and breastplates were used for protection.  Cities were defended with massive walls, but siege warfare techniques were often successful against city walls.</a:t>
            </a:r>
          </a:p>
          <a:p>
            <a:pPr lvl="0"/>
            <a:r>
              <a:rPr lang="en-US" dirty="0" smtClean="0"/>
              <a:t>Israel treated its slave population, which was comparatively small, with greater humanity than surrounding nations.</a:t>
            </a:r>
          </a:p>
          <a:p>
            <a:r>
              <a:rPr lang="en-US" dirty="0" smtClean="0"/>
              <a:t>The ancient Israelites used weights and measures, but they were based on custom and inexact. </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Social Institutions – Royal Entourage</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Royal Family</a:t>
            </a:r>
          </a:p>
          <a:p>
            <a:pPr lvl="1"/>
            <a:r>
              <a:rPr lang="en-US" dirty="0" smtClean="0"/>
              <a:t>King</a:t>
            </a:r>
          </a:p>
          <a:p>
            <a:pPr lvl="1"/>
            <a:r>
              <a:rPr lang="en-US" dirty="0" smtClean="0"/>
              <a:t>Wives and Harem (concubines)</a:t>
            </a:r>
          </a:p>
          <a:p>
            <a:pPr lvl="1"/>
            <a:r>
              <a:rPr lang="en-US" dirty="0" smtClean="0"/>
              <a:t>Children</a:t>
            </a:r>
          </a:p>
          <a:p>
            <a:pPr lvl="1"/>
            <a:r>
              <a:rPr lang="en-US" dirty="0" smtClean="0"/>
              <a:t>Queen Mother or “Great Lady”</a:t>
            </a:r>
          </a:p>
          <a:p>
            <a:r>
              <a:rPr lang="en-US" dirty="0" smtClean="0"/>
              <a:t>Royal Officials</a:t>
            </a:r>
          </a:p>
          <a:p>
            <a:pPr lvl="1"/>
            <a:r>
              <a:rPr lang="en-US" dirty="0" smtClean="0"/>
              <a:t>Master of the Palace</a:t>
            </a:r>
          </a:p>
          <a:p>
            <a:pPr lvl="1"/>
            <a:r>
              <a:rPr lang="en-US" dirty="0" smtClean="0"/>
              <a:t>Royal Secretary</a:t>
            </a:r>
          </a:p>
          <a:p>
            <a:pPr lvl="1"/>
            <a:r>
              <a:rPr lang="en-US" dirty="0" smtClean="0"/>
              <a:t>Royal Herald</a:t>
            </a:r>
          </a:p>
          <a:p>
            <a:pPr lvl="1"/>
            <a:r>
              <a:rPr lang="en-US" dirty="0" smtClean="0"/>
              <a:t>Other Servants</a:t>
            </a:r>
          </a:p>
          <a:p>
            <a:pPr lvl="1"/>
            <a:r>
              <a:rPr lang="en-US" dirty="0" smtClean="0"/>
              <a:t>Royal Guards</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Institutions - Other</a:t>
            </a:r>
            <a:endParaRPr lang="en-US" dirty="0"/>
          </a:p>
        </p:txBody>
      </p:sp>
      <p:sp>
        <p:nvSpPr>
          <p:cNvPr id="3" name="Content Placeholder 2"/>
          <p:cNvSpPr>
            <a:spLocks noGrp="1"/>
          </p:cNvSpPr>
          <p:nvPr>
            <p:ph sz="quarter" idx="1"/>
          </p:nvPr>
        </p:nvSpPr>
        <p:spPr/>
        <p:txBody>
          <a:bodyPr>
            <a:normAutofit fontScale="70000" lnSpcReduction="20000"/>
          </a:bodyPr>
          <a:lstStyle/>
          <a:p>
            <a:r>
              <a:rPr lang="en-US" dirty="0" smtClean="0"/>
              <a:t>Administrative districts</a:t>
            </a:r>
          </a:p>
          <a:p>
            <a:r>
              <a:rPr lang="en-US" dirty="0" smtClean="0"/>
              <a:t>Revenue</a:t>
            </a:r>
          </a:p>
          <a:p>
            <a:pPr lvl="1"/>
            <a:r>
              <a:rPr lang="en-US" dirty="0" smtClean="0"/>
              <a:t>Income from royal farms and businesses</a:t>
            </a:r>
          </a:p>
          <a:p>
            <a:pPr lvl="1"/>
            <a:r>
              <a:rPr lang="en-US" dirty="0" smtClean="0"/>
              <a:t>Production (or income) taxes</a:t>
            </a:r>
          </a:p>
          <a:p>
            <a:pPr lvl="1"/>
            <a:r>
              <a:rPr lang="en-US" dirty="0" smtClean="0"/>
              <a:t>Excise and import taxes</a:t>
            </a:r>
          </a:p>
          <a:p>
            <a:r>
              <a:rPr lang="en-US" dirty="0" smtClean="0"/>
              <a:t>Military</a:t>
            </a:r>
          </a:p>
          <a:p>
            <a:pPr lvl="1"/>
            <a:r>
              <a:rPr lang="en-US" dirty="0" smtClean="0"/>
              <a:t>Personnel:  male citizens, mercenaries, special warrior groups </a:t>
            </a:r>
          </a:p>
          <a:p>
            <a:pPr lvl="1"/>
            <a:r>
              <a:rPr lang="en-US" dirty="0" smtClean="0"/>
              <a:t>Charioteers:  three men and two horses</a:t>
            </a:r>
          </a:p>
          <a:p>
            <a:pPr lvl="1"/>
            <a:r>
              <a:rPr lang="en-US" dirty="0" smtClean="0"/>
              <a:t>Weapons:  swords, spears, slings, and bows and arrows</a:t>
            </a:r>
          </a:p>
          <a:p>
            <a:pPr lvl="1"/>
            <a:r>
              <a:rPr lang="en-US" dirty="0" smtClean="0"/>
              <a:t>Mobilization:  call to arms vs. standing army </a:t>
            </a:r>
          </a:p>
          <a:p>
            <a:pPr lvl="1"/>
            <a:r>
              <a:rPr lang="en-US" dirty="0" smtClean="0"/>
              <a:t>Fortifications:  walls and towers</a:t>
            </a:r>
          </a:p>
          <a:p>
            <a:r>
              <a:rPr lang="en-US" dirty="0" smtClean="0"/>
              <a:t>Slavery</a:t>
            </a:r>
          </a:p>
          <a:p>
            <a:pPr lvl="1"/>
            <a:r>
              <a:rPr lang="en-US" dirty="0" smtClean="0"/>
              <a:t>Israelite slaves:  Until debt paid or six years</a:t>
            </a:r>
          </a:p>
          <a:p>
            <a:pPr lvl="1"/>
            <a:r>
              <a:rPr lang="en-US" dirty="0" smtClean="0"/>
              <a:t>Non-Israelite slaves:  No restrictions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a:t>
            </a:r>
            <a:endParaRPr lang="en-US" dirty="0"/>
          </a:p>
        </p:txBody>
      </p:sp>
      <p:sp>
        <p:nvSpPr>
          <p:cNvPr id="3" name="Content Placeholder 2"/>
          <p:cNvSpPr>
            <a:spLocks noGrp="1"/>
          </p:cNvSpPr>
          <p:nvPr>
            <p:ph sz="quarter" idx="1"/>
          </p:nvPr>
        </p:nvSpPr>
        <p:spPr/>
        <p:txBody>
          <a:bodyPr>
            <a:normAutofit fontScale="62500" lnSpcReduction="20000"/>
          </a:bodyPr>
          <a:lstStyle/>
          <a:p>
            <a:r>
              <a:rPr lang="en-US" dirty="0" smtClean="0"/>
              <a:t>Primitive or Nomadic Religion</a:t>
            </a:r>
          </a:p>
          <a:p>
            <a:r>
              <a:rPr lang="en-US" dirty="0" smtClean="0"/>
              <a:t>Sanctuaries</a:t>
            </a:r>
          </a:p>
          <a:p>
            <a:pPr lvl="2"/>
            <a:r>
              <a:rPr lang="en-US" dirty="0" smtClean="0"/>
              <a:t>The Tabernacle</a:t>
            </a:r>
          </a:p>
          <a:p>
            <a:pPr lvl="2"/>
            <a:r>
              <a:rPr lang="en-US" dirty="0" smtClean="0"/>
              <a:t>Local Sanctuaries</a:t>
            </a:r>
          </a:p>
          <a:p>
            <a:pPr lvl="3"/>
            <a:r>
              <a:rPr lang="en-US" dirty="0" smtClean="0"/>
              <a:t>Bethel</a:t>
            </a:r>
          </a:p>
          <a:p>
            <a:pPr lvl="3"/>
            <a:r>
              <a:rPr lang="en-US" dirty="0" smtClean="0"/>
              <a:t>Dan</a:t>
            </a:r>
          </a:p>
          <a:p>
            <a:pPr lvl="3"/>
            <a:r>
              <a:rPr lang="en-US" dirty="0" err="1" smtClean="0"/>
              <a:t>Gilgal</a:t>
            </a:r>
            <a:endParaRPr lang="en-US" dirty="0" smtClean="0"/>
          </a:p>
          <a:p>
            <a:pPr lvl="3"/>
            <a:r>
              <a:rPr lang="en-US" dirty="0" err="1" smtClean="0"/>
              <a:t>Mizpah</a:t>
            </a:r>
            <a:endParaRPr lang="en-US" dirty="0" smtClean="0"/>
          </a:p>
          <a:p>
            <a:pPr lvl="3"/>
            <a:r>
              <a:rPr lang="en-US" dirty="0" smtClean="0"/>
              <a:t>Nob</a:t>
            </a:r>
          </a:p>
          <a:p>
            <a:pPr lvl="3"/>
            <a:r>
              <a:rPr lang="en-US" dirty="0" err="1" smtClean="0"/>
              <a:t>Shechem</a:t>
            </a:r>
            <a:endParaRPr lang="en-US" dirty="0" smtClean="0"/>
          </a:p>
          <a:p>
            <a:pPr lvl="3"/>
            <a:r>
              <a:rPr lang="en-US" dirty="0" smtClean="0"/>
              <a:t>Shiloh</a:t>
            </a:r>
          </a:p>
          <a:p>
            <a:pPr lvl="2"/>
            <a:r>
              <a:rPr lang="en-US" dirty="0" smtClean="0"/>
              <a:t>The Temple</a:t>
            </a:r>
          </a:p>
          <a:p>
            <a:pPr lvl="3"/>
            <a:r>
              <a:rPr lang="en-US" dirty="0" smtClean="0"/>
              <a:t>Solomon’s Temple</a:t>
            </a:r>
          </a:p>
          <a:p>
            <a:pPr lvl="3"/>
            <a:r>
              <a:rPr lang="en-US" dirty="0" smtClean="0"/>
              <a:t>The Second Temple</a:t>
            </a:r>
          </a:p>
          <a:p>
            <a:pPr lvl="3"/>
            <a:r>
              <a:rPr lang="en-US" dirty="0" smtClean="0"/>
              <a:t>Herod’s Temple</a:t>
            </a:r>
          </a:p>
          <a:p>
            <a:r>
              <a:rPr lang="en-US" dirty="0" smtClean="0"/>
              <a:t>The Priesthood</a:t>
            </a:r>
          </a:p>
          <a:p>
            <a:r>
              <a:rPr lang="en-US" dirty="0" smtClean="0"/>
              <a:t>Sacrifices</a:t>
            </a:r>
          </a:p>
          <a:p>
            <a:r>
              <a:rPr lang="en-US" dirty="0" smtClean="0"/>
              <a:t>Festivals and Feast Days</a:t>
            </a:r>
          </a:p>
          <a:p>
            <a:pPr lvl="3"/>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 – Quick Facts</a:t>
            </a:r>
            <a:endParaRPr lang="en-US" dirty="0"/>
          </a:p>
        </p:txBody>
      </p:sp>
      <p:sp>
        <p:nvSpPr>
          <p:cNvPr id="3" name="Content Placeholder 2"/>
          <p:cNvSpPr>
            <a:spLocks noGrp="1"/>
          </p:cNvSpPr>
          <p:nvPr>
            <p:ph sz="quarter" idx="1"/>
          </p:nvPr>
        </p:nvSpPr>
        <p:spPr/>
        <p:txBody>
          <a:bodyPr>
            <a:normAutofit fontScale="70000" lnSpcReduction="20000"/>
          </a:bodyPr>
          <a:lstStyle/>
          <a:p>
            <a:pPr lvl="0"/>
            <a:r>
              <a:rPr lang="en-US" dirty="0" smtClean="0"/>
              <a:t>The religion of the ancient Israelites began with commitment to Yahweh, a God of the desert, who was not part of the Canaanite pantheon.  Many Israelites were polytheists before the exile.</a:t>
            </a:r>
          </a:p>
          <a:p>
            <a:pPr lvl="0"/>
            <a:r>
              <a:rPr lang="en-US" dirty="0" smtClean="0"/>
              <a:t>When the Israelites settled in Palestine, they used a number of different sanctuaries, each generally connected with a particular tribe, clan, family, or god, either a </a:t>
            </a:r>
            <a:r>
              <a:rPr lang="en-US" dirty="0" err="1" smtClean="0"/>
              <a:t>Canaanitic</a:t>
            </a:r>
            <a:r>
              <a:rPr lang="en-US" dirty="0" smtClean="0"/>
              <a:t> god or Yahweh.</a:t>
            </a:r>
          </a:p>
          <a:p>
            <a:pPr lvl="0"/>
            <a:r>
              <a:rPr lang="en-US" dirty="0" smtClean="0"/>
              <a:t>Eventually worship was restricted to Yahweh and to the Temple in Jerusalem, or, in the case of the kingdom of Israel, Bethel and Dan. </a:t>
            </a:r>
          </a:p>
          <a:p>
            <a:pPr lvl="0"/>
            <a:r>
              <a:rPr lang="en-US" dirty="0" smtClean="0"/>
              <a:t>The Temple is Jerusalem had a sizable staff of priests, guards, scribes, bookkeepers, singers, and Levites, who assisted the priests.</a:t>
            </a:r>
          </a:p>
          <a:p>
            <a:pPr lvl="0"/>
            <a:r>
              <a:rPr lang="en-US" dirty="0" smtClean="0"/>
              <a:t>The Temple remodeled by Herod the Great was a dazzling structure, one of the most magnificent in the ancient world.  It was the Temple visited by Jesus.  It lasted for only 44 years.</a:t>
            </a:r>
          </a:p>
          <a:p>
            <a:r>
              <a:rPr lang="en-US" dirty="0" smtClean="0"/>
              <a:t>Three of the Israelite festivals, Passover, Weeks, and Tabernacles, were pilgrimage festivals, in the celebration of which Jews were expected to travel to Jerusalem. </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 - The Temple</a:t>
            </a:r>
            <a:endParaRPr lang="en-US" dirty="0"/>
          </a:p>
        </p:txBody>
      </p:sp>
      <p:pic>
        <p:nvPicPr>
          <p:cNvPr id="4" name="Content Placeholder 3" descr="Scan.bmp"/>
          <p:cNvPicPr>
            <a:picLocks noGrp="1" noChangeAspect="1"/>
          </p:cNvPicPr>
          <p:nvPr>
            <p:ph sz="quarter" idx="1"/>
          </p:nvPr>
        </p:nvPicPr>
        <p:blipFill>
          <a:blip r:embed="rId3" cstate="print"/>
          <a:stretch>
            <a:fillRect/>
          </a:stretch>
        </p:blipFill>
        <p:spPr>
          <a:xfrm>
            <a:off x="2667000" y="1600200"/>
            <a:ext cx="4038600" cy="4953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t>Religious Institutions – </a:t>
            </a:r>
            <a:br>
              <a:rPr lang="en-US" dirty="0" smtClean="0"/>
            </a:br>
            <a:r>
              <a:rPr lang="en-US" dirty="0" smtClean="0"/>
              <a:t>Temple Ground Plan</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Courtyard</a:t>
            </a:r>
          </a:p>
          <a:p>
            <a:pPr lvl="2"/>
            <a:r>
              <a:rPr lang="en-US" i="1" dirty="0" smtClean="0"/>
              <a:t>Bronze Sea – basin supported by nine bronze bulls</a:t>
            </a:r>
          </a:p>
          <a:p>
            <a:pPr lvl="2"/>
            <a:r>
              <a:rPr lang="en-US" i="1" dirty="0" smtClean="0"/>
              <a:t>Bronze Altar</a:t>
            </a:r>
          </a:p>
          <a:p>
            <a:r>
              <a:rPr lang="en-US" dirty="0" smtClean="0"/>
              <a:t>Vestibule or Porch (</a:t>
            </a:r>
            <a:r>
              <a:rPr lang="en-US" i="1" dirty="0" smtClean="0"/>
              <a:t>‘</a:t>
            </a:r>
            <a:r>
              <a:rPr lang="en-US" i="1" dirty="0" err="1" smtClean="0"/>
              <a:t>ulam</a:t>
            </a:r>
            <a:r>
              <a:rPr lang="en-US" dirty="0" smtClean="0"/>
              <a:t>) (15 ft x 60 ft)</a:t>
            </a:r>
          </a:p>
          <a:p>
            <a:pPr lvl="2"/>
            <a:r>
              <a:rPr lang="en-US" i="1" dirty="0" smtClean="0"/>
              <a:t>Pillars – </a:t>
            </a:r>
            <a:r>
              <a:rPr lang="en-US" i="1" dirty="0" err="1" smtClean="0"/>
              <a:t>Jachin</a:t>
            </a:r>
            <a:r>
              <a:rPr lang="en-US" i="1" dirty="0" smtClean="0"/>
              <a:t> and Boaz (40 ft high)</a:t>
            </a:r>
          </a:p>
          <a:p>
            <a:r>
              <a:rPr lang="en-US" dirty="0" smtClean="0"/>
              <a:t>Holy Place or Sanctuary (</a:t>
            </a:r>
            <a:r>
              <a:rPr lang="en-US" i="1" dirty="0" err="1" smtClean="0"/>
              <a:t>hekal</a:t>
            </a:r>
            <a:r>
              <a:rPr lang="en-US" dirty="0" smtClean="0"/>
              <a:t>) (30 ft x 60 ft)</a:t>
            </a:r>
          </a:p>
          <a:p>
            <a:pPr lvl="2"/>
            <a:r>
              <a:rPr lang="en-US" i="1" dirty="0" smtClean="0"/>
              <a:t>Altar of Incense</a:t>
            </a:r>
          </a:p>
          <a:p>
            <a:pPr lvl="2"/>
            <a:r>
              <a:rPr lang="en-US" i="1" dirty="0" smtClean="0"/>
              <a:t>Table for Loaves of Proposition</a:t>
            </a:r>
          </a:p>
          <a:p>
            <a:pPr lvl="2"/>
            <a:r>
              <a:rPr lang="en-US" i="1" dirty="0" smtClean="0"/>
              <a:t>Ten Candlesticks – five on each side</a:t>
            </a:r>
          </a:p>
          <a:p>
            <a:r>
              <a:rPr lang="en-US" dirty="0" smtClean="0"/>
              <a:t>Holy of Holies (</a:t>
            </a:r>
            <a:r>
              <a:rPr lang="en-US" i="1" dirty="0" err="1" smtClean="0"/>
              <a:t>debir</a:t>
            </a:r>
            <a:r>
              <a:rPr lang="en-US" dirty="0" smtClean="0"/>
              <a:t>) (30 ft x 30 ft x 30 ft)</a:t>
            </a:r>
          </a:p>
          <a:p>
            <a:pPr lvl="2"/>
            <a:r>
              <a:rPr lang="en-US" i="1" dirty="0" smtClean="0"/>
              <a:t> Ark of the Covenant</a:t>
            </a:r>
          </a:p>
          <a:p>
            <a:pPr lvl="2"/>
            <a:r>
              <a:rPr lang="en-US" i="1" dirty="0" smtClean="0"/>
              <a:t>Cherubim</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 - Priesthood</a:t>
            </a:r>
            <a:endParaRPr lang="en-US" dirty="0"/>
          </a:p>
        </p:txBody>
      </p:sp>
      <p:sp>
        <p:nvSpPr>
          <p:cNvPr id="3" name="Content Placeholder 2"/>
          <p:cNvSpPr>
            <a:spLocks noGrp="1"/>
          </p:cNvSpPr>
          <p:nvPr>
            <p:ph sz="quarter" idx="1"/>
          </p:nvPr>
        </p:nvSpPr>
        <p:spPr/>
        <p:txBody>
          <a:bodyPr/>
          <a:lstStyle/>
          <a:p>
            <a:r>
              <a:rPr lang="en-US" dirty="0" smtClean="0"/>
              <a:t>High Priest </a:t>
            </a:r>
          </a:p>
          <a:p>
            <a:pPr lvl="2"/>
            <a:r>
              <a:rPr lang="en-US" i="1" dirty="0" smtClean="0"/>
              <a:t>Chief executive of the priesthood</a:t>
            </a:r>
          </a:p>
          <a:p>
            <a:pPr lvl="2"/>
            <a:r>
              <a:rPr lang="en-US" i="1" dirty="0" smtClean="0"/>
              <a:t>Represented the nation for various ceremonies – Yom Kippur</a:t>
            </a:r>
          </a:p>
          <a:p>
            <a:r>
              <a:rPr lang="en-US" dirty="0" smtClean="0"/>
              <a:t>Other Priests</a:t>
            </a:r>
          </a:p>
          <a:p>
            <a:pPr lvl="2"/>
            <a:r>
              <a:rPr lang="en-US" i="1" dirty="0" smtClean="0"/>
              <a:t>Care of the Temple Site</a:t>
            </a:r>
          </a:p>
          <a:p>
            <a:pPr lvl="2"/>
            <a:r>
              <a:rPr lang="en-US" i="1" dirty="0" smtClean="0"/>
              <a:t>Medium for the word of God</a:t>
            </a:r>
          </a:p>
          <a:p>
            <a:pPr lvl="2"/>
            <a:r>
              <a:rPr lang="en-US" i="1" dirty="0" smtClean="0"/>
              <a:t>Interpretation of the Torah</a:t>
            </a:r>
          </a:p>
          <a:p>
            <a:pPr lvl="2"/>
            <a:r>
              <a:rPr lang="en-US" i="1" dirty="0" smtClean="0"/>
              <a:t>Sacrifices</a:t>
            </a:r>
          </a:p>
          <a:p>
            <a:r>
              <a:rPr lang="en-US" dirty="0" smtClean="0"/>
              <a:t>Levites – other maintenance requirements</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Part 1</a:t>
            </a:r>
            <a:endParaRPr lang="en-US" dirty="0"/>
          </a:p>
        </p:txBody>
      </p:sp>
      <p:sp>
        <p:nvSpPr>
          <p:cNvPr id="3" name="Content Placeholder 2"/>
          <p:cNvSpPr>
            <a:spLocks noGrp="1"/>
          </p:cNvSpPr>
          <p:nvPr>
            <p:ph sz="quarter" idx="1"/>
          </p:nvPr>
        </p:nvSpPr>
        <p:spPr/>
        <p:txBody>
          <a:bodyPr/>
          <a:lstStyle/>
          <a:p>
            <a:r>
              <a:rPr lang="en-US" dirty="0" smtClean="0"/>
              <a:t>The Old Testament (or </a:t>
            </a:r>
            <a:r>
              <a:rPr lang="en-US" dirty="0" err="1" smtClean="0"/>
              <a:t>Tanakh</a:t>
            </a:r>
            <a:r>
              <a:rPr lang="en-US" dirty="0" smtClean="0"/>
              <a:t>) is divided by Jews into three parts:  Torah, Prophets, and Writings</a:t>
            </a:r>
          </a:p>
          <a:p>
            <a:r>
              <a:rPr lang="en-US" dirty="0" smtClean="0"/>
              <a:t>The Torah was established in the 5</a:t>
            </a:r>
            <a:r>
              <a:rPr lang="en-US" baseline="30000" dirty="0" smtClean="0"/>
              <a:t>th</a:t>
            </a:r>
            <a:r>
              <a:rPr lang="en-US" dirty="0" smtClean="0"/>
              <a:t> c. BCE, the Prophets by 200 BCE, and the Writings by 100 CE.</a:t>
            </a:r>
          </a:p>
          <a:p>
            <a:r>
              <a:rPr lang="en-US" dirty="0" smtClean="0"/>
              <a:t>The </a:t>
            </a:r>
            <a:r>
              <a:rPr lang="en-US" dirty="0" err="1" smtClean="0"/>
              <a:t>Tanakh</a:t>
            </a:r>
            <a:r>
              <a:rPr lang="en-US" dirty="0" smtClean="0"/>
              <a:t> and the Protestant Old Testament contain the same material, but they are numbered and ordered differently.  The Roman Catholic OT has 7 additional books.</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 - Sacrifices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Holocaust or Burnt Offering – </a:t>
            </a:r>
            <a:r>
              <a:rPr lang="en-US" i="1" dirty="0" smtClean="0"/>
              <a:t>Unblemished male animal, turtledove, or pigeon – a lamb was offered each morning and evening after the Exile</a:t>
            </a:r>
          </a:p>
          <a:p>
            <a:r>
              <a:rPr lang="en-US" dirty="0" smtClean="0"/>
              <a:t>Communion Sacrifice</a:t>
            </a:r>
          </a:p>
          <a:p>
            <a:pPr lvl="2"/>
            <a:r>
              <a:rPr lang="en-US" i="1" dirty="0" smtClean="0"/>
              <a:t>Sacrifice of Praise (</a:t>
            </a:r>
            <a:r>
              <a:rPr lang="en-US" i="1" dirty="0" err="1" smtClean="0"/>
              <a:t>toda</a:t>
            </a:r>
            <a:r>
              <a:rPr lang="en-US" i="1" dirty="0" smtClean="0"/>
              <a:t>)</a:t>
            </a:r>
          </a:p>
          <a:p>
            <a:pPr lvl="2"/>
            <a:r>
              <a:rPr lang="en-US" i="1" dirty="0" smtClean="0"/>
              <a:t>Freewill sacrifice (</a:t>
            </a:r>
            <a:r>
              <a:rPr lang="en-US" i="1" dirty="0" err="1" smtClean="0"/>
              <a:t>nedaba</a:t>
            </a:r>
            <a:r>
              <a:rPr lang="en-US" i="1" dirty="0" smtClean="0"/>
              <a:t>)</a:t>
            </a:r>
          </a:p>
          <a:p>
            <a:pPr lvl="2"/>
            <a:r>
              <a:rPr lang="en-US" i="1" dirty="0" smtClean="0"/>
              <a:t>Votive offering (</a:t>
            </a:r>
            <a:r>
              <a:rPr lang="en-US" i="1" dirty="0" err="1" smtClean="0"/>
              <a:t>neder</a:t>
            </a:r>
            <a:r>
              <a:rPr lang="en-US" i="1" dirty="0" smtClean="0"/>
              <a:t>)</a:t>
            </a:r>
          </a:p>
          <a:p>
            <a:r>
              <a:rPr lang="en-US" dirty="0" smtClean="0"/>
              <a:t>Sacrifices of Expiation</a:t>
            </a:r>
          </a:p>
          <a:p>
            <a:pPr lvl="2"/>
            <a:r>
              <a:rPr lang="en-US" i="1" dirty="0" smtClean="0"/>
              <a:t>Sin offering</a:t>
            </a:r>
          </a:p>
          <a:p>
            <a:pPr lvl="2"/>
            <a:r>
              <a:rPr lang="en-US" i="1" dirty="0" smtClean="0"/>
              <a:t>Guilt offering</a:t>
            </a:r>
            <a:endParaRPr lang="en-US" i="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Religious Institutions - Festivals</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Three Pilgrimage Feasts</a:t>
            </a:r>
          </a:p>
          <a:p>
            <a:pPr lvl="2"/>
            <a:r>
              <a:rPr lang="en-US" i="1" dirty="0" smtClean="0"/>
              <a:t>Passover (</a:t>
            </a:r>
            <a:r>
              <a:rPr lang="en-US" i="1" dirty="0" err="1" smtClean="0"/>
              <a:t>pesach</a:t>
            </a:r>
            <a:r>
              <a:rPr lang="en-US" i="1" dirty="0" smtClean="0"/>
              <a:t>) and Feast of Unleavened Bread – </a:t>
            </a:r>
            <a:r>
              <a:rPr lang="en-US" dirty="0" smtClean="0"/>
              <a:t>Nisan 15 to 22 (March and April)</a:t>
            </a:r>
          </a:p>
          <a:p>
            <a:pPr lvl="2"/>
            <a:r>
              <a:rPr lang="en-US" i="1" dirty="0" smtClean="0"/>
              <a:t>Pentecost (</a:t>
            </a:r>
            <a:r>
              <a:rPr lang="en-US" i="1" dirty="0" err="1" smtClean="0"/>
              <a:t>shavuot</a:t>
            </a:r>
            <a:r>
              <a:rPr lang="en-US" i="1" dirty="0" smtClean="0"/>
              <a:t>)</a:t>
            </a:r>
            <a:r>
              <a:rPr lang="en-US" dirty="0" smtClean="0"/>
              <a:t> – Sivan 6-7 (May or June)</a:t>
            </a:r>
          </a:p>
          <a:p>
            <a:pPr lvl="2"/>
            <a:r>
              <a:rPr lang="en-US" i="1" dirty="0" smtClean="0"/>
              <a:t>Tabernacles (</a:t>
            </a:r>
            <a:r>
              <a:rPr lang="en-US" i="1" dirty="0" err="1" smtClean="0"/>
              <a:t>sukkot</a:t>
            </a:r>
            <a:r>
              <a:rPr lang="en-US" i="1" dirty="0" smtClean="0"/>
              <a:t>) </a:t>
            </a:r>
            <a:r>
              <a:rPr lang="en-US" dirty="0" smtClean="0"/>
              <a:t>– </a:t>
            </a:r>
            <a:r>
              <a:rPr lang="en-US" i="1" dirty="0" err="1" smtClean="0"/>
              <a:t>Tishrei</a:t>
            </a:r>
            <a:r>
              <a:rPr lang="en-US" i="1" dirty="0" smtClean="0"/>
              <a:t> 15-22 </a:t>
            </a:r>
            <a:r>
              <a:rPr lang="en-US" dirty="0" smtClean="0"/>
              <a:t>(September or October)</a:t>
            </a:r>
          </a:p>
          <a:p>
            <a:r>
              <a:rPr lang="en-US" dirty="0" smtClean="0"/>
              <a:t>Day of Atonement </a:t>
            </a:r>
            <a:r>
              <a:rPr lang="en-US" i="1" dirty="0" smtClean="0"/>
              <a:t>(</a:t>
            </a:r>
            <a:r>
              <a:rPr lang="en-US" i="1" dirty="0" err="1" smtClean="0"/>
              <a:t>yom</a:t>
            </a:r>
            <a:r>
              <a:rPr lang="en-US" i="1" dirty="0" smtClean="0"/>
              <a:t> </a:t>
            </a:r>
            <a:r>
              <a:rPr lang="en-US" i="1" dirty="0" err="1" smtClean="0"/>
              <a:t>kippur</a:t>
            </a:r>
            <a:r>
              <a:rPr lang="en-US" i="1" dirty="0" smtClean="0"/>
              <a:t>)</a:t>
            </a:r>
            <a:r>
              <a:rPr lang="en-US" dirty="0" smtClean="0"/>
              <a:t> – </a:t>
            </a:r>
            <a:r>
              <a:rPr lang="en-US" dirty="0" err="1" smtClean="0"/>
              <a:t>Tishrei</a:t>
            </a:r>
            <a:r>
              <a:rPr lang="en-US" dirty="0" smtClean="0"/>
              <a:t> 10</a:t>
            </a:r>
          </a:p>
          <a:p>
            <a:r>
              <a:rPr lang="en-US" dirty="0" smtClean="0"/>
              <a:t>Other Festivals and Special Days</a:t>
            </a:r>
          </a:p>
          <a:p>
            <a:pPr lvl="2"/>
            <a:r>
              <a:rPr lang="en-US" i="1" dirty="0" smtClean="0"/>
              <a:t>N</a:t>
            </a:r>
            <a:r>
              <a:rPr lang="en-US" dirty="0" smtClean="0"/>
              <a:t>ew </a:t>
            </a:r>
            <a:r>
              <a:rPr lang="en-US" i="1" dirty="0" smtClean="0"/>
              <a:t>Year (</a:t>
            </a:r>
            <a:r>
              <a:rPr lang="en-US" i="1" dirty="0" err="1" smtClean="0"/>
              <a:t>rosh</a:t>
            </a:r>
            <a:r>
              <a:rPr lang="en-US" i="1" dirty="0" smtClean="0"/>
              <a:t> </a:t>
            </a:r>
            <a:r>
              <a:rPr lang="en-US" i="1" dirty="0" err="1" smtClean="0"/>
              <a:t>hashanah</a:t>
            </a:r>
            <a:r>
              <a:rPr lang="en-US" i="1" dirty="0" smtClean="0"/>
              <a:t>) </a:t>
            </a:r>
            <a:r>
              <a:rPr lang="en-US" dirty="0" smtClean="0"/>
              <a:t>(September or October)</a:t>
            </a:r>
          </a:p>
          <a:p>
            <a:pPr lvl="2"/>
            <a:r>
              <a:rPr lang="en-US" i="1" dirty="0" smtClean="0"/>
              <a:t>Festival of Lights (</a:t>
            </a:r>
            <a:r>
              <a:rPr lang="en-US" i="1" dirty="0" err="1" smtClean="0"/>
              <a:t>hanukkah</a:t>
            </a:r>
            <a:r>
              <a:rPr lang="en-US" i="1" dirty="0" smtClean="0"/>
              <a:t>) </a:t>
            </a:r>
            <a:r>
              <a:rPr lang="en-US" dirty="0" smtClean="0"/>
              <a:t>(December)</a:t>
            </a:r>
          </a:p>
          <a:p>
            <a:pPr lvl="2"/>
            <a:r>
              <a:rPr lang="en-US" i="1" dirty="0" smtClean="0"/>
              <a:t>Purim </a:t>
            </a:r>
            <a:r>
              <a:rPr lang="en-US" dirty="0" smtClean="0"/>
              <a:t>(February or March)</a:t>
            </a:r>
          </a:p>
          <a:p>
            <a:pPr lvl="2"/>
            <a:r>
              <a:rPr lang="en-US" i="1" dirty="0" smtClean="0"/>
              <a:t>Ninth of </a:t>
            </a:r>
            <a:r>
              <a:rPr lang="en-US" i="1" dirty="0" err="1" smtClean="0"/>
              <a:t>Ab</a:t>
            </a:r>
            <a:r>
              <a:rPr lang="en-US" i="1" dirty="0" smtClean="0"/>
              <a:t> </a:t>
            </a:r>
            <a:r>
              <a:rPr lang="en-US" dirty="0" smtClean="0"/>
              <a:t>(August)</a:t>
            </a:r>
            <a:endParaRPr lang="en-US" i="1"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5" descr="Map%20Israel%201000%20BCE%20(Hammond)%20980x1427"/>
          <p:cNvPicPr>
            <a:picLocks noChangeAspect="1" noChangeArrowheads="1"/>
          </p:cNvPicPr>
          <p:nvPr/>
        </p:nvPicPr>
        <p:blipFill>
          <a:blip r:embed="rId3" cstate="print"/>
          <a:srcRect/>
          <a:stretch>
            <a:fillRect/>
          </a:stretch>
        </p:blipFill>
        <p:spPr bwMode="auto">
          <a:xfrm>
            <a:off x="5715000" y="1295400"/>
            <a:ext cx="2503488" cy="3581400"/>
          </a:xfrm>
          <a:prstGeom prst="rect">
            <a:avLst/>
          </a:prstGeom>
          <a:noFill/>
          <a:ln w="9525">
            <a:noFill/>
            <a:miter lim="800000"/>
            <a:headEnd/>
            <a:tailEnd/>
          </a:ln>
        </p:spPr>
      </p:pic>
      <p:sp>
        <p:nvSpPr>
          <p:cNvPr id="14339" name="Rectangle 2"/>
          <p:cNvSpPr>
            <a:spLocks noGrp="1" noChangeArrowheads="1"/>
          </p:cNvSpPr>
          <p:nvPr>
            <p:ph type="title"/>
          </p:nvPr>
        </p:nvSpPr>
        <p:spPr/>
        <p:txBody>
          <a:bodyPr/>
          <a:lstStyle/>
          <a:p>
            <a:pPr eaLnBrk="1" hangingPunct="1"/>
            <a:r>
              <a:rPr lang="en-US" dirty="0" smtClean="0"/>
              <a:t>History of Israel in Brief</a:t>
            </a:r>
          </a:p>
        </p:txBody>
      </p:sp>
      <p:sp>
        <p:nvSpPr>
          <p:cNvPr id="5" name="Slide Number Placeholder 4"/>
          <p:cNvSpPr>
            <a:spLocks noGrp="1"/>
          </p:cNvSpPr>
          <p:nvPr>
            <p:ph type="sldNum" sz="quarter" idx="12"/>
          </p:nvPr>
        </p:nvSpPr>
        <p:spPr/>
        <p:txBody>
          <a:bodyPr>
            <a:normAutofit fontScale="85000" lnSpcReduction="20000"/>
          </a:bodyPr>
          <a:lstStyle/>
          <a:p>
            <a:pPr>
              <a:defRPr/>
            </a:pPr>
            <a:fld id="{6A798B07-249B-4740-8D19-0B1111973F06}" type="slidenum">
              <a:rPr lang="en-US" smtClean="0"/>
              <a:pPr>
                <a:defRPr/>
              </a:pPr>
              <a:t>22</a:t>
            </a:fld>
            <a:endParaRPr lang="en-US"/>
          </a:p>
        </p:txBody>
      </p:sp>
      <p:sp>
        <p:nvSpPr>
          <p:cNvPr id="14340" name="Rectangle 3"/>
          <p:cNvSpPr>
            <a:spLocks noGrp="1" noChangeArrowheads="1"/>
          </p:cNvSpPr>
          <p:nvPr>
            <p:ph sz="quarter" idx="1"/>
          </p:nvPr>
        </p:nvSpPr>
        <p:spPr/>
        <p:txBody>
          <a:bodyPr>
            <a:normAutofit fontScale="92500" lnSpcReduction="10000"/>
          </a:bodyPr>
          <a:lstStyle/>
          <a:p>
            <a:pPr eaLnBrk="1" hangingPunct="1">
              <a:buFontTx/>
              <a:buNone/>
            </a:pPr>
            <a:r>
              <a:rPr lang="en-US" sz="1200" b="1" dirty="0" smtClean="0"/>
              <a:t>Era of the Patriarchs - b. 1500 BCE</a:t>
            </a:r>
          </a:p>
          <a:p>
            <a:pPr eaLnBrk="1" hangingPunct="1">
              <a:buFontTx/>
              <a:buNone/>
            </a:pPr>
            <a:r>
              <a:rPr lang="en-US" sz="1200" b="1" dirty="0" smtClean="0"/>
              <a:t>Egyptian Captivity – 1500-1200 BCE</a:t>
            </a:r>
          </a:p>
          <a:p>
            <a:pPr eaLnBrk="1" hangingPunct="1">
              <a:buFontTx/>
              <a:buNone/>
            </a:pPr>
            <a:r>
              <a:rPr lang="en-US" sz="1200" b="1" dirty="0" smtClean="0"/>
              <a:t>       **************************EXODUS*******************************</a:t>
            </a:r>
          </a:p>
          <a:p>
            <a:pPr eaLnBrk="1" hangingPunct="1">
              <a:buFontTx/>
              <a:buNone/>
            </a:pPr>
            <a:r>
              <a:rPr lang="en-US" sz="1200" b="1" dirty="0" smtClean="0"/>
              <a:t>Era of the Judges – 1200-1000 BCE</a:t>
            </a:r>
          </a:p>
          <a:p>
            <a:pPr eaLnBrk="1" hangingPunct="1">
              <a:buFontTx/>
              <a:buNone/>
            </a:pPr>
            <a:r>
              <a:rPr lang="en-US" sz="1200" b="1" dirty="0" smtClean="0"/>
              <a:t>The Monarchy – 1000-922 BCE</a:t>
            </a:r>
          </a:p>
          <a:p>
            <a:pPr eaLnBrk="1" hangingPunct="1">
              <a:buFontTx/>
              <a:buNone/>
            </a:pPr>
            <a:r>
              <a:rPr lang="en-US" sz="1200" b="1" dirty="0" smtClean="0"/>
              <a:t>   Saul</a:t>
            </a:r>
          </a:p>
          <a:p>
            <a:pPr eaLnBrk="1" hangingPunct="1">
              <a:buFontTx/>
              <a:buNone/>
            </a:pPr>
            <a:r>
              <a:rPr lang="en-US" sz="1200" b="1" dirty="0" smtClean="0"/>
              <a:t>   David</a:t>
            </a:r>
          </a:p>
          <a:p>
            <a:pPr eaLnBrk="1" hangingPunct="1">
              <a:buFontTx/>
              <a:buNone/>
            </a:pPr>
            <a:r>
              <a:rPr lang="en-US" sz="1200" b="1" dirty="0" smtClean="0"/>
              <a:t>   Solomon</a:t>
            </a:r>
          </a:p>
          <a:p>
            <a:pPr eaLnBrk="1" hangingPunct="1">
              <a:buFontTx/>
              <a:buNone/>
            </a:pPr>
            <a:r>
              <a:rPr lang="en-US" sz="1200" b="1" dirty="0" smtClean="0"/>
              <a:t>Two Kingdoms – 922-721 BCE</a:t>
            </a:r>
          </a:p>
          <a:p>
            <a:pPr eaLnBrk="1" hangingPunct="1">
              <a:buFontTx/>
              <a:buNone/>
            </a:pPr>
            <a:r>
              <a:rPr lang="en-US" sz="1200" b="1" dirty="0" smtClean="0"/>
              <a:t>   Judah                      Israel (destroyed in 722 BCE)</a:t>
            </a:r>
          </a:p>
          <a:p>
            <a:pPr eaLnBrk="1" hangingPunct="1">
              <a:buFontTx/>
              <a:buNone/>
            </a:pPr>
            <a:r>
              <a:rPr lang="en-US" sz="1200" b="1" dirty="0" smtClean="0"/>
              <a:t>Assyrian Captivity of Israel (the 10 Lost Tribes of Israel)</a:t>
            </a:r>
          </a:p>
          <a:p>
            <a:pPr eaLnBrk="1" hangingPunct="1">
              <a:buFontTx/>
              <a:buNone/>
            </a:pPr>
            <a:r>
              <a:rPr lang="en-US" sz="1200" b="1" dirty="0" smtClean="0"/>
              <a:t>Judah Stands Alone - 722-587 BCE</a:t>
            </a:r>
          </a:p>
          <a:p>
            <a:pPr eaLnBrk="1" hangingPunct="1">
              <a:buFontTx/>
              <a:buNone/>
            </a:pPr>
            <a:r>
              <a:rPr lang="en-US" sz="1200" b="1" dirty="0" smtClean="0"/>
              <a:t>        ***************************EXILE********************************</a:t>
            </a:r>
          </a:p>
          <a:p>
            <a:pPr eaLnBrk="1" hangingPunct="1">
              <a:buFontTx/>
              <a:buNone/>
            </a:pPr>
            <a:r>
              <a:rPr lang="en-US" sz="1200" b="1" dirty="0" smtClean="0"/>
              <a:t>Babylonian Captivity - 587-538 BCE</a:t>
            </a:r>
          </a:p>
          <a:p>
            <a:pPr eaLnBrk="1" hangingPunct="1">
              <a:buFontTx/>
              <a:buNone/>
            </a:pPr>
            <a:r>
              <a:rPr lang="en-US" sz="1200" b="1" dirty="0" smtClean="0"/>
              <a:t>Persian Captivity - 538-332 BCE</a:t>
            </a:r>
          </a:p>
          <a:p>
            <a:pPr eaLnBrk="1" hangingPunct="1">
              <a:buFontTx/>
              <a:buNone/>
            </a:pPr>
            <a:r>
              <a:rPr lang="en-US" sz="1200" b="1" dirty="0" smtClean="0"/>
              <a:t>Greek Captivity – 332-130 BCE (Ptolemaic and then Seleucid Greeks – </a:t>
            </a:r>
            <a:r>
              <a:rPr lang="en-US" sz="1200" b="1" dirty="0" err="1" smtClean="0"/>
              <a:t>Maccabean</a:t>
            </a:r>
            <a:r>
              <a:rPr lang="en-US" sz="1200" b="1" dirty="0" smtClean="0"/>
              <a:t> Revolt (166-160 BCE)</a:t>
            </a:r>
          </a:p>
          <a:p>
            <a:pPr eaLnBrk="1" hangingPunct="1">
              <a:buFontTx/>
              <a:buNone/>
            </a:pPr>
            <a:r>
              <a:rPr lang="en-US" sz="1200" b="1" dirty="0" smtClean="0"/>
              <a:t>Second Commonwealth – 130-63 BCE</a:t>
            </a:r>
          </a:p>
          <a:p>
            <a:pPr eaLnBrk="1" hangingPunct="1">
              <a:buFontTx/>
              <a:buNone/>
            </a:pPr>
            <a:r>
              <a:rPr lang="en-US" sz="1200" b="1" dirty="0" smtClean="0"/>
              <a:t>Roman Captivity – 63 BCE-135 CE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of Israel</a:t>
            </a:r>
            <a:endParaRPr lang="en-US" dirty="0"/>
          </a:p>
        </p:txBody>
      </p:sp>
      <p:sp>
        <p:nvSpPr>
          <p:cNvPr id="3" name="Content Placeholder 2"/>
          <p:cNvSpPr>
            <a:spLocks noGrp="1"/>
          </p:cNvSpPr>
          <p:nvPr>
            <p:ph sz="quarter" idx="1"/>
          </p:nvPr>
        </p:nvSpPr>
        <p:spPr/>
        <p:txBody>
          <a:bodyPr>
            <a:normAutofit fontScale="40000" lnSpcReduction="20000"/>
          </a:bodyPr>
          <a:lstStyle/>
          <a:p>
            <a:pPr>
              <a:buNone/>
            </a:pPr>
            <a:r>
              <a:rPr lang="en-US" dirty="0" smtClean="0">
                <a:latin typeface="Courier New" pitchFamily="49" charset="0"/>
                <a:cs typeface="Courier New" pitchFamily="49" charset="0"/>
              </a:rPr>
              <a:t>Jeroboam II--- 922-901 BCE – Natural causes</a:t>
            </a:r>
          </a:p>
          <a:p>
            <a:pPr>
              <a:buNone/>
            </a:pPr>
            <a:r>
              <a:rPr lang="en-US" dirty="0" err="1" smtClean="0">
                <a:latin typeface="Courier New" pitchFamily="49" charset="0"/>
                <a:cs typeface="Courier New" pitchFamily="49" charset="0"/>
              </a:rPr>
              <a:t>Nadab</a:t>
            </a:r>
            <a:r>
              <a:rPr lang="en-US" dirty="0" smtClean="0">
                <a:latin typeface="Courier New" pitchFamily="49" charset="0"/>
                <a:cs typeface="Courier New" pitchFamily="49" charset="0"/>
              </a:rPr>
              <a:t>--------- 901-900 BCE – Assassinated in coup</a:t>
            </a:r>
          </a:p>
          <a:p>
            <a:pPr>
              <a:buNone/>
            </a:pPr>
            <a:r>
              <a:rPr lang="en-US" dirty="0" err="1" smtClean="0">
                <a:latin typeface="Courier New" pitchFamily="49" charset="0"/>
                <a:cs typeface="Courier New" pitchFamily="49" charset="0"/>
              </a:rPr>
              <a:t>Baasha</a:t>
            </a:r>
            <a:r>
              <a:rPr lang="en-US" dirty="0" smtClean="0">
                <a:latin typeface="Courier New" pitchFamily="49" charset="0"/>
                <a:cs typeface="Courier New" pitchFamily="49" charset="0"/>
              </a:rPr>
              <a:t>*------- 900-877 BCE – Natural causes?</a:t>
            </a:r>
          </a:p>
          <a:p>
            <a:pPr>
              <a:buNone/>
            </a:pPr>
            <a:r>
              <a:rPr lang="en-US" dirty="0" err="1" smtClean="0">
                <a:latin typeface="Courier New" pitchFamily="49" charset="0"/>
                <a:cs typeface="Courier New" pitchFamily="49" charset="0"/>
              </a:rPr>
              <a:t>Elah</a:t>
            </a:r>
            <a:r>
              <a:rPr lang="en-US" dirty="0" smtClean="0">
                <a:latin typeface="Courier New" pitchFamily="49" charset="0"/>
                <a:cs typeface="Courier New" pitchFamily="49" charset="0"/>
              </a:rPr>
              <a:t>---------- 877-876 BCE – Assassinated by </a:t>
            </a:r>
            <a:r>
              <a:rPr lang="en-US" dirty="0" err="1" smtClean="0">
                <a:latin typeface="Courier New" pitchFamily="49" charset="0"/>
                <a:cs typeface="Courier New" pitchFamily="49" charset="0"/>
              </a:rPr>
              <a:t>Zimri</a:t>
            </a: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Zimri</a:t>
            </a:r>
            <a:r>
              <a:rPr lang="en-US" dirty="0" smtClean="0">
                <a:latin typeface="Courier New" pitchFamily="49" charset="0"/>
                <a:cs typeface="Courier New" pitchFamily="49" charset="0"/>
              </a:rPr>
              <a:t>*-------- 876 BCE     - Suicide by burning palace down on himself</a:t>
            </a:r>
          </a:p>
          <a:p>
            <a:pPr>
              <a:buNone/>
            </a:pPr>
            <a:r>
              <a:rPr lang="en-US" dirty="0" err="1" smtClean="0">
                <a:latin typeface="Courier New" pitchFamily="49" charset="0"/>
                <a:cs typeface="Courier New" pitchFamily="49" charset="0"/>
              </a:rPr>
              <a:t>Omri</a:t>
            </a:r>
            <a:r>
              <a:rPr lang="en-US" dirty="0" smtClean="0">
                <a:latin typeface="Courier New" pitchFamily="49" charset="0"/>
                <a:cs typeface="Courier New" pitchFamily="49" charset="0"/>
              </a:rPr>
              <a:t>*--------- 876-869 BCE – Natural causes</a:t>
            </a:r>
          </a:p>
          <a:p>
            <a:pPr>
              <a:buNone/>
            </a:pPr>
            <a:r>
              <a:rPr lang="en-US" dirty="0" smtClean="0">
                <a:latin typeface="Courier New" pitchFamily="49" charset="0"/>
                <a:cs typeface="Courier New" pitchFamily="49" charset="0"/>
              </a:rPr>
              <a:t>Ahab---------- 869-850 BCE – Mortally wounded in battle</a:t>
            </a:r>
          </a:p>
          <a:p>
            <a:pPr>
              <a:buNone/>
            </a:pPr>
            <a:r>
              <a:rPr lang="en-US" dirty="0" err="1" smtClean="0">
                <a:latin typeface="Courier New" pitchFamily="49" charset="0"/>
                <a:cs typeface="Courier New" pitchFamily="49" charset="0"/>
              </a:rPr>
              <a:t>Ahaziah</a:t>
            </a:r>
            <a:r>
              <a:rPr lang="en-US" dirty="0" smtClean="0">
                <a:latin typeface="Courier New" pitchFamily="49" charset="0"/>
                <a:cs typeface="Courier New" pitchFamily="49" charset="0"/>
              </a:rPr>
              <a:t>------- 850-849 BCE – Injuries from falling through roof</a:t>
            </a:r>
          </a:p>
          <a:p>
            <a:pPr>
              <a:buNone/>
            </a:pPr>
            <a:r>
              <a:rPr lang="en-US" dirty="0" err="1" smtClean="0">
                <a:latin typeface="Courier New" pitchFamily="49" charset="0"/>
                <a:cs typeface="Courier New" pitchFamily="49" charset="0"/>
              </a:rPr>
              <a:t>Jehoram</a:t>
            </a:r>
            <a:r>
              <a:rPr lang="en-US" dirty="0" smtClean="0">
                <a:latin typeface="Courier New" pitchFamily="49" charset="0"/>
                <a:cs typeface="Courier New" pitchFamily="49" charset="0"/>
              </a:rPr>
              <a:t>------- 849-842 BCE – Assassinated by Jehu</a:t>
            </a:r>
          </a:p>
          <a:p>
            <a:pPr>
              <a:buNone/>
            </a:pPr>
            <a:r>
              <a:rPr lang="en-US" dirty="0" smtClean="0">
                <a:latin typeface="Courier New" pitchFamily="49" charset="0"/>
                <a:cs typeface="Courier New" pitchFamily="49" charset="0"/>
              </a:rPr>
              <a:t>Jehu*--------- 842-815 BCE – Natural causes</a:t>
            </a:r>
          </a:p>
          <a:p>
            <a:pPr>
              <a:buNone/>
            </a:pPr>
            <a:r>
              <a:rPr lang="en-US" dirty="0" err="1" smtClean="0">
                <a:latin typeface="Courier New" pitchFamily="49" charset="0"/>
                <a:cs typeface="Courier New" pitchFamily="49" charset="0"/>
              </a:rPr>
              <a:t>Jehoahaz</a:t>
            </a:r>
            <a:r>
              <a:rPr lang="en-US" dirty="0" smtClean="0">
                <a:latin typeface="Courier New" pitchFamily="49" charset="0"/>
                <a:cs typeface="Courier New" pitchFamily="49" charset="0"/>
              </a:rPr>
              <a:t>------ 815-801 BCE – Natural causes</a:t>
            </a:r>
          </a:p>
          <a:p>
            <a:pPr>
              <a:buNone/>
            </a:pPr>
            <a:r>
              <a:rPr lang="en-US" dirty="0" err="1" smtClean="0">
                <a:latin typeface="Courier New" pitchFamily="49" charset="0"/>
                <a:cs typeface="Courier New" pitchFamily="49" charset="0"/>
              </a:rPr>
              <a:t>Jehoash</a:t>
            </a:r>
            <a:r>
              <a:rPr lang="en-US" dirty="0" smtClean="0">
                <a:latin typeface="Courier New" pitchFamily="49" charset="0"/>
                <a:cs typeface="Courier New" pitchFamily="49" charset="0"/>
              </a:rPr>
              <a:t>------- 801-786 BCE – Natural causes</a:t>
            </a:r>
          </a:p>
          <a:p>
            <a:pPr>
              <a:buNone/>
            </a:pPr>
            <a:r>
              <a:rPr lang="en-US" dirty="0" smtClean="0">
                <a:latin typeface="Courier New" pitchFamily="49" charset="0"/>
                <a:cs typeface="Courier New" pitchFamily="49" charset="0"/>
              </a:rPr>
              <a:t>Jeroboam II--- 786-746 BCE – Natural causes</a:t>
            </a:r>
          </a:p>
          <a:p>
            <a:pPr>
              <a:buNone/>
            </a:pPr>
            <a:r>
              <a:rPr lang="en-US" dirty="0" smtClean="0">
                <a:latin typeface="Courier New" pitchFamily="49" charset="0"/>
                <a:cs typeface="Courier New" pitchFamily="49" charset="0"/>
              </a:rPr>
              <a:t>Zechariah----- 746-745 BCE – Assassinated by </a:t>
            </a:r>
            <a:r>
              <a:rPr lang="en-US" dirty="0" err="1" smtClean="0">
                <a:latin typeface="Courier New" pitchFamily="49" charset="0"/>
                <a:cs typeface="Courier New" pitchFamily="49" charset="0"/>
              </a:rPr>
              <a:t>Shallum</a:t>
            </a: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Shallum</a:t>
            </a:r>
            <a:r>
              <a:rPr lang="en-US" dirty="0" smtClean="0">
                <a:latin typeface="Courier New" pitchFamily="49" charset="0"/>
                <a:cs typeface="Courier New" pitchFamily="49" charset="0"/>
              </a:rPr>
              <a:t>*------ 745 BCE     - Assassinated by </a:t>
            </a:r>
            <a:r>
              <a:rPr lang="en-US" dirty="0" err="1" smtClean="0">
                <a:latin typeface="Courier New" pitchFamily="49" charset="0"/>
                <a:cs typeface="Courier New" pitchFamily="49" charset="0"/>
              </a:rPr>
              <a:t>Menahem</a:t>
            </a: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Menahem</a:t>
            </a:r>
            <a:r>
              <a:rPr lang="en-US" dirty="0" smtClean="0">
                <a:latin typeface="Courier New" pitchFamily="49" charset="0"/>
                <a:cs typeface="Courier New" pitchFamily="49" charset="0"/>
              </a:rPr>
              <a:t>*------ 745-738 BCE – Natural causes</a:t>
            </a:r>
          </a:p>
          <a:p>
            <a:pPr>
              <a:buNone/>
            </a:pPr>
            <a:r>
              <a:rPr lang="en-US" dirty="0" err="1" smtClean="0">
                <a:latin typeface="Courier New" pitchFamily="49" charset="0"/>
                <a:cs typeface="Courier New" pitchFamily="49" charset="0"/>
              </a:rPr>
              <a:t>Pekahiah</a:t>
            </a:r>
            <a:r>
              <a:rPr lang="en-US" dirty="0" smtClean="0">
                <a:latin typeface="Courier New" pitchFamily="49" charset="0"/>
                <a:cs typeface="Courier New" pitchFamily="49" charset="0"/>
              </a:rPr>
              <a:t>------ 738-737 BCE – Assassinated by </a:t>
            </a:r>
            <a:r>
              <a:rPr lang="en-US" dirty="0" err="1" smtClean="0">
                <a:latin typeface="Courier New" pitchFamily="49" charset="0"/>
                <a:cs typeface="Courier New" pitchFamily="49" charset="0"/>
              </a:rPr>
              <a:t>Pekah</a:t>
            </a: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Pekah</a:t>
            </a:r>
            <a:r>
              <a:rPr lang="en-US" dirty="0" smtClean="0">
                <a:latin typeface="Courier New" pitchFamily="49" charset="0"/>
                <a:cs typeface="Courier New" pitchFamily="49" charset="0"/>
              </a:rPr>
              <a:t>*-------- 737-732 BCE – Assassinated by </a:t>
            </a:r>
            <a:r>
              <a:rPr lang="en-US" dirty="0" err="1" smtClean="0">
                <a:latin typeface="Courier New" pitchFamily="49" charset="0"/>
                <a:cs typeface="Courier New" pitchFamily="49" charset="0"/>
              </a:rPr>
              <a:t>Hoshea</a:t>
            </a:r>
            <a:endParaRPr lang="en-US" dirty="0" smtClean="0">
              <a:latin typeface="Courier New" pitchFamily="49" charset="0"/>
              <a:cs typeface="Courier New" pitchFamily="49" charset="0"/>
            </a:endParaRPr>
          </a:p>
          <a:p>
            <a:pPr>
              <a:buNone/>
            </a:pPr>
            <a:r>
              <a:rPr lang="en-US" dirty="0" err="1" smtClean="0">
                <a:latin typeface="Courier New" pitchFamily="49" charset="0"/>
                <a:cs typeface="Courier New" pitchFamily="49" charset="0"/>
              </a:rPr>
              <a:t>Hoshea</a:t>
            </a:r>
            <a:r>
              <a:rPr lang="en-US" dirty="0" smtClean="0">
                <a:latin typeface="Courier New" pitchFamily="49" charset="0"/>
                <a:cs typeface="Courier New" pitchFamily="49" charset="0"/>
              </a:rPr>
              <a:t>*------- 732-724 BCE – Unknown – Arrested by the Assyrians</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Kings of Judah (and One Queen)</a:t>
            </a:r>
            <a:endParaRPr lang="en-US" dirty="0"/>
          </a:p>
        </p:txBody>
      </p:sp>
      <p:sp>
        <p:nvSpPr>
          <p:cNvPr id="3" name="Content Placeholder 2"/>
          <p:cNvSpPr>
            <a:spLocks noGrp="1"/>
          </p:cNvSpPr>
          <p:nvPr>
            <p:ph sz="quarter" idx="1"/>
          </p:nvPr>
        </p:nvSpPr>
        <p:spPr/>
        <p:txBody>
          <a:bodyPr>
            <a:noAutofit/>
          </a:bodyPr>
          <a:lstStyle/>
          <a:p>
            <a:pPr>
              <a:buNone/>
            </a:pPr>
            <a:r>
              <a:rPr lang="en-US" sz="1000" dirty="0" err="1" smtClean="0">
                <a:latin typeface="Courier New" pitchFamily="49" charset="0"/>
                <a:cs typeface="Courier New" pitchFamily="49" charset="0"/>
              </a:rPr>
              <a:t>Rehoboam</a:t>
            </a:r>
            <a:r>
              <a:rPr lang="en-US" sz="1000" dirty="0" smtClean="0">
                <a:latin typeface="Courier New" pitchFamily="49" charset="0"/>
                <a:cs typeface="Courier New" pitchFamily="49" charset="0"/>
              </a:rPr>
              <a:t>------ 922-915 BCE – Natural causes</a:t>
            </a:r>
          </a:p>
          <a:p>
            <a:pPr>
              <a:buNone/>
            </a:pPr>
            <a:r>
              <a:rPr lang="en-US" sz="1000" dirty="0" err="1" smtClean="0">
                <a:latin typeface="Courier New" pitchFamily="49" charset="0"/>
                <a:cs typeface="Courier New" pitchFamily="49" charset="0"/>
              </a:rPr>
              <a:t>Ahijah</a:t>
            </a:r>
            <a:r>
              <a:rPr lang="en-US" sz="1000" dirty="0" smtClean="0">
                <a:latin typeface="Courier New" pitchFamily="49" charset="0"/>
                <a:cs typeface="Courier New" pitchFamily="49" charset="0"/>
              </a:rPr>
              <a:t>-------- 915-913 BCE – Natural causes</a:t>
            </a:r>
          </a:p>
          <a:p>
            <a:pPr>
              <a:buNone/>
            </a:pPr>
            <a:r>
              <a:rPr lang="en-US" sz="1000" dirty="0" err="1" smtClean="0">
                <a:latin typeface="Courier New" pitchFamily="49" charset="0"/>
                <a:cs typeface="Courier New" pitchFamily="49" charset="0"/>
              </a:rPr>
              <a:t>Asa</a:t>
            </a:r>
            <a:r>
              <a:rPr lang="en-US" sz="1000" dirty="0" smtClean="0">
                <a:latin typeface="Courier New" pitchFamily="49" charset="0"/>
                <a:cs typeface="Courier New" pitchFamily="49" charset="0"/>
              </a:rPr>
              <a:t>----------- 913-873 BCE – Natural causes</a:t>
            </a:r>
          </a:p>
          <a:p>
            <a:pPr>
              <a:buNone/>
            </a:pPr>
            <a:r>
              <a:rPr lang="en-US" sz="1000" dirty="0" smtClean="0">
                <a:latin typeface="Courier New" pitchFamily="49" charset="0"/>
                <a:cs typeface="Courier New" pitchFamily="49" charset="0"/>
              </a:rPr>
              <a:t>Jehoshaphat--- 873-849 BCE – Natural causes</a:t>
            </a:r>
          </a:p>
          <a:p>
            <a:pPr>
              <a:buNone/>
            </a:pPr>
            <a:r>
              <a:rPr lang="en-US" sz="1000" dirty="0" err="1" smtClean="0">
                <a:latin typeface="Courier New" pitchFamily="49" charset="0"/>
                <a:cs typeface="Courier New" pitchFamily="49" charset="0"/>
              </a:rPr>
              <a:t>Jehoram</a:t>
            </a:r>
            <a:r>
              <a:rPr lang="en-US" sz="1000" dirty="0" smtClean="0">
                <a:latin typeface="Courier New" pitchFamily="49" charset="0"/>
                <a:cs typeface="Courier New" pitchFamily="49" charset="0"/>
              </a:rPr>
              <a:t>------- 849-842 BCE – Natural causes</a:t>
            </a:r>
          </a:p>
          <a:p>
            <a:pPr>
              <a:buNone/>
            </a:pPr>
            <a:r>
              <a:rPr lang="en-US" sz="1000" dirty="0" err="1" smtClean="0">
                <a:latin typeface="Courier New" pitchFamily="49" charset="0"/>
                <a:cs typeface="Courier New" pitchFamily="49" charset="0"/>
              </a:rPr>
              <a:t>Ahaziah</a:t>
            </a:r>
            <a:r>
              <a:rPr lang="en-US" sz="1000" dirty="0" smtClean="0">
                <a:latin typeface="Courier New" pitchFamily="49" charset="0"/>
                <a:cs typeface="Courier New" pitchFamily="49" charset="0"/>
              </a:rPr>
              <a:t>------- 842 BCE     - Assassinated by Jehu of Israel</a:t>
            </a:r>
          </a:p>
          <a:p>
            <a:pPr>
              <a:buNone/>
            </a:pPr>
            <a:r>
              <a:rPr lang="en-US" sz="1000" i="1" dirty="0" err="1" smtClean="0">
                <a:latin typeface="Courier New" pitchFamily="49" charset="0"/>
                <a:cs typeface="Courier New" pitchFamily="49" charset="0"/>
              </a:rPr>
              <a:t>Athaliah</a:t>
            </a:r>
            <a:r>
              <a:rPr lang="en-US" sz="1000" dirty="0" smtClean="0">
                <a:latin typeface="Courier New" pitchFamily="49" charset="0"/>
                <a:cs typeface="Courier New" pitchFamily="49" charset="0"/>
              </a:rPr>
              <a:t>------ 842-837 BCE – Executed </a:t>
            </a:r>
          </a:p>
          <a:p>
            <a:pPr>
              <a:buNone/>
            </a:pPr>
            <a:r>
              <a:rPr lang="en-US" sz="1000" dirty="0" err="1" smtClean="0">
                <a:latin typeface="Courier New" pitchFamily="49" charset="0"/>
                <a:cs typeface="Courier New" pitchFamily="49" charset="0"/>
              </a:rPr>
              <a:t>Joash</a:t>
            </a:r>
            <a:r>
              <a:rPr lang="en-US" sz="1000" dirty="0" smtClean="0">
                <a:latin typeface="Courier New" pitchFamily="49" charset="0"/>
                <a:cs typeface="Courier New" pitchFamily="49" charset="0"/>
              </a:rPr>
              <a:t>--------- 837-800 BCE – Assassinated by servants</a:t>
            </a:r>
          </a:p>
          <a:p>
            <a:pPr>
              <a:buNone/>
            </a:pPr>
            <a:r>
              <a:rPr lang="en-US" sz="1000" dirty="0" err="1" smtClean="0">
                <a:latin typeface="Courier New" pitchFamily="49" charset="0"/>
                <a:cs typeface="Courier New" pitchFamily="49" charset="0"/>
              </a:rPr>
              <a:t>Amaziah</a:t>
            </a:r>
            <a:r>
              <a:rPr lang="en-US" sz="1000" dirty="0" smtClean="0">
                <a:latin typeface="Courier New" pitchFamily="49" charset="0"/>
                <a:cs typeface="Courier New" pitchFamily="49" charset="0"/>
              </a:rPr>
              <a:t>------- 800-783 BCE – Assassinated in uprising</a:t>
            </a:r>
          </a:p>
          <a:p>
            <a:pPr>
              <a:buNone/>
            </a:pPr>
            <a:r>
              <a:rPr lang="en-US" sz="1000" dirty="0" err="1" smtClean="0">
                <a:latin typeface="Courier New" pitchFamily="49" charset="0"/>
                <a:cs typeface="Courier New" pitchFamily="49" charset="0"/>
              </a:rPr>
              <a:t>Uzziah</a:t>
            </a:r>
            <a:r>
              <a:rPr lang="en-US" sz="1000" dirty="0" smtClean="0">
                <a:latin typeface="Courier New" pitchFamily="49" charset="0"/>
                <a:cs typeface="Courier New" pitchFamily="49" charset="0"/>
              </a:rPr>
              <a:t>-------- 773-742 BCE - Leprosy</a:t>
            </a:r>
          </a:p>
          <a:p>
            <a:pPr>
              <a:buNone/>
            </a:pPr>
            <a:r>
              <a:rPr lang="en-US" sz="1000" dirty="0" err="1" smtClean="0">
                <a:latin typeface="Courier New" pitchFamily="49" charset="0"/>
                <a:cs typeface="Courier New" pitchFamily="49" charset="0"/>
              </a:rPr>
              <a:t>Jotham</a:t>
            </a:r>
            <a:r>
              <a:rPr lang="en-US" sz="1000" dirty="0" smtClean="0">
                <a:latin typeface="Courier New" pitchFamily="49" charset="0"/>
                <a:cs typeface="Courier New" pitchFamily="49" charset="0"/>
              </a:rPr>
              <a:t>-------- 742-737 BCE – Natural causes</a:t>
            </a:r>
          </a:p>
          <a:p>
            <a:pPr>
              <a:buNone/>
            </a:pPr>
            <a:r>
              <a:rPr lang="en-US" sz="1000" dirty="0" err="1" smtClean="0">
                <a:latin typeface="Courier New" pitchFamily="49" charset="0"/>
                <a:cs typeface="Courier New" pitchFamily="49" charset="0"/>
              </a:rPr>
              <a:t>Ahaz</a:t>
            </a:r>
            <a:r>
              <a:rPr lang="en-US" sz="1000" dirty="0" smtClean="0">
                <a:latin typeface="Courier New" pitchFamily="49" charset="0"/>
                <a:cs typeface="Courier New" pitchFamily="49" charset="0"/>
              </a:rPr>
              <a:t>---------- 737-715 BCE – Natural causes</a:t>
            </a:r>
          </a:p>
          <a:p>
            <a:pPr>
              <a:buNone/>
            </a:pPr>
            <a:r>
              <a:rPr lang="en-US" sz="1000" dirty="0" smtClean="0">
                <a:latin typeface="Courier New" pitchFamily="49" charset="0"/>
                <a:cs typeface="Courier New" pitchFamily="49" charset="0"/>
              </a:rPr>
              <a:t>Hezekiah------ 715-687 BCE – Natural causes</a:t>
            </a:r>
          </a:p>
          <a:p>
            <a:pPr>
              <a:buNone/>
            </a:pPr>
            <a:r>
              <a:rPr lang="en-US" sz="1000" dirty="0" smtClean="0">
                <a:latin typeface="Courier New" pitchFamily="49" charset="0"/>
                <a:cs typeface="Courier New" pitchFamily="49" charset="0"/>
              </a:rPr>
              <a:t>Manasseh------ 687-642 BCE – Natural causes</a:t>
            </a:r>
          </a:p>
          <a:p>
            <a:pPr>
              <a:buNone/>
            </a:pPr>
            <a:r>
              <a:rPr lang="en-US" sz="1000" dirty="0" err="1" smtClean="0">
                <a:latin typeface="Courier New" pitchFamily="49" charset="0"/>
                <a:cs typeface="Courier New" pitchFamily="49" charset="0"/>
              </a:rPr>
              <a:t>Amon</a:t>
            </a:r>
            <a:r>
              <a:rPr lang="en-US" sz="1000" dirty="0" smtClean="0">
                <a:latin typeface="Courier New" pitchFamily="49" charset="0"/>
                <a:cs typeface="Courier New" pitchFamily="49" charset="0"/>
              </a:rPr>
              <a:t>---------- 642-640 BCE – Assassinated by guards</a:t>
            </a:r>
          </a:p>
          <a:p>
            <a:pPr>
              <a:buNone/>
            </a:pPr>
            <a:r>
              <a:rPr lang="en-US" sz="1000" dirty="0" smtClean="0">
                <a:latin typeface="Courier New" pitchFamily="49" charset="0"/>
                <a:cs typeface="Courier New" pitchFamily="49" charset="0"/>
              </a:rPr>
              <a:t>Josiah-------- 640-609 BCE – Killed by Pharaoh </a:t>
            </a:r>
            <a:r>
              <a:rPr lang="en-US" sz="1000" dirty="0" err="1" smtClean="0">
                <a:latin typeface="Courier New" pitchFamily="49" charset="0"/>
                <a:cs typeface="Courier New" pitchFamily="49" charset="0"/>
              </a:rPr>
              <a:t>Necho</a:t>
            </a:r>
            <a:r>
              <a:rPr lang="en-US" sz="1000" dirty="0" smtClean="0">
                <a:latin typeface="Courier New" pitchFamily="49" charset="0"/>
                <a:cs typeface="Courier New" pitchFamily="49" charset="0"/>
              </a:rPr>
              <a:t> at Megiddo</a:t>
            </a:r>
          </a:p>
          <a:p>
            <a:pPr>
              <a:buNone/>
            </a:pPr>
            <a:r>
              <a:rPr lang="en-US" sz="1000" dirty="0" err="1" smtClean="0">
                <a:latin typeface="Courier New" pitchFamily="49" charset="0"/>
                <a:cs typeface="Courier New" pitchFamily="49" charset="0"/>
              </a:rPr>
              <a:t>Jehoahaz</a:t>
            </a:r>
            <a:r>
              <a:rPr lang="en-US" sz="1000" dirty="0" smtClean="0">
                <a:latin typeface="Courier New" pitchFamily="49" charset="0"/>
                <a:cs typeface="Courier New" pitchFamily="49" charset="0"/>
              </a:rPr>
              <a:t>------ 609 BCE     - Exiled to Egypt</a:t>
            </a:r>
          </a:p>
          <a:p>
            <a:pPr>
              <a:buNone/>
            </a:pPr>
            <a:r>
              <a:rPr lang="en-US" sz="1000" dirty="0" err="1" smtClean="0">
                <a:latin typeface="Courier New" pitchFamily="49" charset="0"/>
                <a:cs typeface="Courier New" pitchFamily="49" charset="0"/>
              </a:rPr>
              <a:t>Jehoiakim</a:t>
            </a:r>
            <a:r>
              <a:rPr lang="en-US" sz="1000" dirty="0" smtClean="0">
                <a:latin typeface="Courier New" pitchFamily="49" charset="0"/>
                <a:cs typeface="Courier New" pitchFamily="49" charset="0"/>
              </a:rPr>
              <a:t>----- 609-598 BCE – Natural causes?</a:t>
            </a:r>
          </a:p>
          <a:p>
            <a:pPr>
              <a:buNone/>
            </a:pPr>
            <a:r>
              <a:rPr lang="en-US" sz="1000" dirty="0" err="1" smtClean="0">
                <a:latin typeface="Courier New" pitchFamily="49" charset="0"/>
                <a:cs typeface="Courier New" pitchFamily="49" charset="0"/>
              </a:rPr>
              <a:t>Jehoiachin</a:t>
            </a:r>
            <a:r>
              <a:rPr lang="en-US" sz="1000" dirty="0" smtClean="0">
                <a:latin typeface="Courier New" pitchFamily="49" charset="0"/>
                <a:cs typeface="Courier New" pitchFamily="49" charset="0"/>
              </a:rPr>
              <a:t>---- 598-597 BCE – Exiled and imprisoned in Babylon until 562 BCE</a:t>
            </a:r>
          </a:p>
          <a:p>
            <a:pPr>
              <a:buNone/>
            </a:pPr>
            <a:r>
              <a:rPr lang="en-US" sz="1000" dirty="0" smtClean="0">
                <a:latin typeface="Courier New" pitchFamily="49" charset="0"/>
                <a:cs typeface="Courier New" pitchFamily="49" charset="0"/>
              </a:rPr>
              <a:t>Zedekiah------ 597-587 BCE – Blinded and taken in chains to Babylon</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Hasmonean</a:t>
            </a:r>
            <a:r>
              <a:rPr lang="en-US" dirty="0" smtClean="0"/>
              <a:t> Rulers</a:t>
            </a:r>
            <a:endParaRPr lang="en-US" dirty="0"/>
          </a:p>
        </p:txBody>
      </p:sp>
      <p:sp>
        <p:nvSpPr>
          <p:cNvPr id="3" name="Content Placeholder 2"/>
          <p:cNvSpPr>
            <a:spLocks noGrp="1"/>
          </p:cNvSpPr>
          <p:nvPr>
            <p:ph sz="quarter" idx="1"/>
          </p:nvPr>
        </p:nvSpPr>
        <p:spPr/>
        <p:txBody>
          <a:bodyPr>
            <a:normAutofit fontScale="92500" lnSpcReduction="20000"/>
          </a:bodyPr>
          <a:lstStyle/>
          <a:p>
            <a:pPr>
              <a:buNone/>
            </a:pPr>
            <a:r>
              <a:rPr lang="en-US" dirty="0" smtClean="0">
                <a:latin typeface="Courier New" pitchFamily="49" charset="0"/>
                <a:cs typeface="Courier New" pitchFamily="49" charset="0"/>
              </a:rPr>
              <a:t>Judas </a:t>
            </a:r>
            <a:r>
              <a:rPr lang="en-US" dirty="0" err="1" smtClean="0">
                <a:latin typeface="Courier New" pitchFamily="49" charset="0"/>
                <a:cs typeface="Courier New" pitchFamily="49" charset="0"/>
              </a:rPr>
              <a:t>Maccabee</a:t>
            </a:r>
            <a:r>
              <a:rPr lang="en-US" dirty="0" smtClean="0">
                <a:latin typeface="Courier New" pitchFamily="49" charset="0"/>
                <a:cs typeface="Courier New" pitchFamily="49" charset="0"/>
              </a:rPr>
              <a:t>----- 166-160 BCE</a:t>
            </a:r>
          </a:p>
          <a:p>
            <a:pPr>
              <a:buNone/>
            </a:pPr>
            <a:r>
              <a:rPr lang="en-US" dirty="0" smtClean="0">
                <a:latin typeface="Courier New" pitchFamily="49" charset="0"/>
                <a:cs typeface="Courier New" pitchFamily="49" charset="0"/>
              </a:rPr>
              <a:t>Jonathan----------- 160-142 BCE</a:t>
            </a:r>
          </a:p>
          <a:p>
            <a:pPr>
              <a:buNone/>
            </a:pPr>
            <a:r>
              <a:rPr lang="en-US" dirty="0" smtClean="0">
                <a:latin typeface="Courier New" pitchFamily="49" charset="0"/>
                <a:cs typeface="Courier New" pitchFamily="49" charset="0"/>
              </a:rPr>
              <a:t>Simon-------------- 142-134 BCE</a:t>
            </a:r>
          </a:p>
          <a:p>
            <a:pPr>
              <a:buNone/>
            </a:pPr>
            <a:r>
              <a:rPr lang="en-US" dirty="0" smtClean="0">
                <a:latin typeface="Courier New" pitchFamily="49" charset="0"/>
                <a:cs typeface="Courier New" pitchFamily="49" charset="0"/>
              </a:rPr>
              <a:t>John </a:t>
            </a:r>
            <a:r>
              <a:rPr lang="en-US" dirty="0" err="1" smtClean="0">
                <a:latin typeface="Courier New" pitchFamily="49" charset="0"/>
                <a:cs typeface="Courier New" pitchFamily="49" charset="0"/>
              </a:rPr>
              <a:t>Hyrcanus</a:t>
            </a:r>
            <a:r>
              <a:rPr lang="en-US" dirty="0" smtClean="0">
                <a:latin typeface="Courier New" pitchFamily="49" charset="0"/>
                <a:cs typeface="Courier New" pitchFamily="49" charset="0"/>
              </a:rPr>
              <a:t> I---- 134-104 BCE</a:t>
            </a:r>
          </a:p>
          <a:p>
            <a:pPr>
              <a:buNone/>
            </a:pPr>
            <a:r>
              <a:rPr lang="en-US" dirty="0" err="1" smtClean="0">
                <a:latin typeface="Courier New" pitchFamily="49" charset="0"/>
                <a:cs typeface="Courier New" pitchFamily="49" charset="0"/>
              </a:rPr>
              <a:t>Aristobulus</a:t>
            </a:r>
            <a:r>
              <a:rPr lang="en-US" dirty="0" smtClean="0">
                <a:latin typeface="Courier New" pitchFamily="49" charset="0"/>
                <a:cs typeface="Courier New" pitchFamily="49" charset="0"/>
              </a:rPr>
              <a:t> I------ 104-103 BCE</a:t>
            </a:r>
          </a:p>
          <a:p>
            <a:pPr>
              <a:buNone/>
            </a:pPr>
            <a:r>
              <a:rPr lang="en-US" dirty="0" smtClean="0">
                <a:latin typeface="Courier New" pitchFamily="49" charset="0"/>
                <a:cs typeface="Courier New" pitchFamily="49" charset="0"/>
              </a:rPr>
              <a:t>Alexander </a:t>
            </a:r>
            <a:r>
              <a:rPr lang="en-US" dirty="0" err="1" smtClean="0">
                <a:latin typeface="Courier New" pitchFamily="49" charset="0"/>
                <a:cs typeface="Courier New" pitchFamily="49" charset="0"/>
              </a:rPr>
              <a:t>Janneus</a:t>
            </a:r>
            <a:r>
              <a:rPr lang="en-US" dirty="0" smtClean="0">
                <a:latin typeface="Courier New" pitchFamily="49" charset="0"/>
                <a:cs typeface="Courier New" pitchFamily="49" charset="0"/>
              </a:rPr>
              <a:t>-- 103- 76 BCE</a:t>
            </a:r>
          </a:p>
          <a:p>
            <a:pPr>
              <a:buNone/>
            </a:pPr>
            <a:r>
              <a:rPr lang="en-US" dirty="0" smtClean="0">
                <a:latin typeface="Courier New" pitchFamily="49" charset="0"/>
                <a:cs typeface="Courier New" pitchFamily="49" charset="0"/>
              </a:rPr>
              <a:t>Salome Alexandra---  76- 69 BCE</a:t>
            </a:r>
          </a:p>
          <a:p>
            <a:pPr>
              <a:buNone/>
            </a:pPr>
            <a:r>
              <a:rPr lang="en-US" dirty="0" err="1" smtClean="0">
                <a:latin typeface="Courier New" pitchFamily="49" charset="0"/>
                <a:cs typeface="Courier New" pitchFamily="49" charset="0"/>
              </a:rPr>
              <a:t>Aristobulus</a:t>
            </a:r>
            <a:r>
              <a:rPr lang="en-US" dirty="0" smtClean="0">
                <a:latin typeface="Courier New" pitchFamily="49" charset="0"/>
                <a:cs typeface="Courier New" pitchFamily="49" charset="0"/>
              </a:rPr>
              <a:t> II-----  69- 63 BCE</a:t>
            </a:r>
          </a:p>
          <a:p>
            <a:pPr>
              <a:buNone/>
            </a:pPr>
            <a:r>
              <a:rPr lang="en-US" dirty="0" smtClean="0">
                <a:latin typeface="Courier New" pitchFamily="49" charset="0"/>
                <a:cs typeface="Courier New" pitchFamily="49" charset="0"/>
              </a:rPr>
              <a:t>Fall to Romans-----      63 BCE   </a:t>
            </a:r>
          </a:p>
          <a:p>
            <a:pPr>
              <a:buNone/>
            </a:pPr>
            <a:r>
              <a:rPr lang="en-US" dirty="0" smtClean="0">
                <a:latin typeface="Courier New" pitchFamily="49" charset="0"/>
                <a:cs typeface="Courier New" pitchFamily="49" charset="0"/>
              </a:rPr>
              <a:t> </a:t>
            </a:r>
          </a:p>
          <a:p>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Herods</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Herod the Great</a:t>
            </a:r>
            <a:r>
              <a:rPr lang="en-US" dirty="0" smtClean="0"/>
              <a:t> – 37 –  4 BCE – Ruled most of      Palestine as a client king</a:t>
            </a:r>
          </a:p>
          <a:p>
            <a:r>
              <a:rPr lang="en-US" b="1" dirty="0" err="1" smtClean="0"/>
              <a:t>Archelaus</a:t>
            </a:r>
            <a:r>
              <a:rPr lang="en-US" dirty="0" smtClean="0"/>
              <a:t> – 4 BCE – 6 CE – Son of Herod (by </a:t>
            </a:r>
            <a:r>
              <a:rPr lang="en-US" dirty="0" err="1" smtClean="0"/>
              <a:t>Malthace</a:t>
            </a:r>
            <a:r>
              <a:rPr lang="en-US" dirty="0" smtClean="0"/>
              <a:t>) - Ruled as </a:t>
            </a:r>
            <a:r>
              <a:rPr lang="en-US" dirty="0" err="1" smtClean="0"/>
              <a:t>ethnarch</a:t>
            </a:r>
            <a:r>
              <a:rPr lang="en-US" dirty="0" smtClean="0"/>
              <a:t> of Judea – Removed by Romans and Judea became a Roman province</a:t>
            </a:r>
          </a:p>
          <a:p>
            <a:r>
              <a:rPr lang="en-US" b="1" dirty="0" smtClean="0"/>
              <a:t>Herod Antipas</a:t>
            </a:r>
            <a:r>
              <a:rPr lang="en-US" dirty="0" smtClean="0"/>
              <a:t> – 4 BCE – 39 CE – Son of Herod (by </a:t>
            </a:r>
            <a:r>
              <a:rPr lang="en-US" dirty="0" err="1" smtClean="0"/>
              <a:t>Malthace</a:t>
            </a:r>
            <a:r>
              <a:rPr lang="en-US" dirty="0" smtClean="0"/>
              <a:t>) – </a:t>
            </a:r>
            <a:r>
              <a:rPr lang="en-US" dirty="0" err="1" smtClean="0"/>
              <a:t>Ethnarch</a:t>
            </a:r>
            <a:r>
              <a:rPr lang="en-US" dirty="0" smtClean="0"/>
              <a:t> of Galilee – Removed by Romans</a:t>
            </a:r>
          </a:p>
          <a:p>
            <a:r>
              <a:rPr lang="en-US" b="1" dirty="0" smtClean="0"/>
              <a:t>Herod Philip the Tetrarch </a:t>
            </a:r>
            <a:r>
              <a:rPr lang="en-US" dirty="0" smtClean="0"/>
              <a:t>–</a:t>
            </a:r>
            <a:r>
              <a:rPr lang="en-US" b="1" dirty="0" smtClean="0"/>
              <a:t> </a:t>
            </a:r>
            <a:r>
              <a:rPr lang="en-US" dirty="0" smtClean="0"/>
              <a:t>4 BCE – 34 CE – Son of Herod (by Cleopatra of Jerusalem) – m. Salome (d. of Herod Philip)</a:t>
            </a:r>
            <a:endParaRPr lang="en-US" b="1" dirty="0" smtClean="0"/>
          </a:p>
          <a:p>
            <a:r>
              <a:rPr lang="en-US" b="1" dirty="0" smtClean="0"/>
              <a:t>Herod Philip – </a:t>
            </a:r>
            <a:r>
              <a:rPr lang="en-US" dirty="0" smtClean="0"/>
              <a:t>Son of Herod (by </a:t>
            </a:r>
            <a:r>
              <a:rPr lang="en-US" dirty="0" err="1" smtClean="0"/>
              <a:t>Mariamme</a:t>
            </a:r>
            <a:r>
              <a:rPr lang="en-US" dirty="0" smtClean="0"/>
              <a:t> II) - Husband of Herodias (gd. of </a:t>
            </a:r>
            <a:r>
              <a:rPr lang="en-US" dirty="0" err="1" smtClean="0"/>
              <a:t>Mariamme</a:t>
            </a:r>
            <a:r>
              <a:rPr lang="en-US" dirty="0" smtClean="0"/>
              <a:t> I and later wife of Herod Antipas)</a:t>
            </a:r>
            <a:endParaRPr lang="en-US" b="1" dirty="0" smtClean="0"/>
          </a:p>
          <a:p>
            <a:r>
              <a:rPr lang="en-US" b="1" dirty="0" smtClean="0"/>
              <a:t>Herod Agrippa I </a:t>
            </a:r>
            <a:r>
              <a:rPr lang="en-US" dirty="0" smtClean="0"/>
              <a:t>– 41 – 44 CE – Brother of Herodias</a:t>
            </a:r>
            <a:r>
              <a:rPr lang="en-US" b="1" dirty="0" smtClean="0"/>
              <a:t> </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Neighbors</a:t>
            </a:r>
            <a:endParaRPr lang="en-US" dirty="0"/>
          </a:p>
        </p:txBody>
      </p:sp>
      <p:sp>
        <p:nvSpPr>
          <p:cNvPr id="3" name="Content Placeholder 2"/>
          <p:cNvSpPr>
            <a:spLocks noGrp="1"/>
          </p:cNvSpPr>
          <p:nvPr>
            <p:ph sz="quarter" idx="1"/>
          </p:nvPr>
        </p:nvSpPr>
        <p:spPr/>
        <p:txBody>
          <a:bodyPr>
            <a:normAutofit fontScale="47500" lnSpcReduction="20000"/>
          </a:bodyPr>
          <a:lstStyle/>
          <a:p>
            <a:r>
              <a:rPr lang="en-US" dirty="0" smtClean="0"/>
              <a:t>Nomadic Groups</a:t>
            </a:r>
          </a:p>
          <a:p>
            <a:pPr lvl="2"/>
            <a:r>
              <a:rPr lang="en-US" dirty="0" err="1" smtClean="0"/>
              <a:t>Amalekites</a:t>
            </a:r>
            <a:endParaRPr lang="en-US" dirty="0" smtClean="0"/>
          </a:p>
          <a:p>
            <a:pPr lvl="2"/>
            <a:r>
              <a:rPr lang="en-US" dirty="0" err="1" smtClean="0"/>
              <a:t>Ishmaelites</a:t>
            </a:r>
            <a:endParaRPr lang="en-US" dirty="0" smtClean="0"/>
          </a:p>
          <a:p>
            <a:pPr lvl="2"/>
            <a:r>
              <a:rPr lang="en-US" dirty="0" err="1" smtClean="0"/>
              <a:t>Kenites</a:t>
            </a:r>
            <a:endParaRPr lang="en-US" dirty="0" smtClean="0"/>
          </a:p>
          <a:p>
            <a:pPr lvl="2"/>
            <a:r>
              <a:rPr lang="en-US" dirty="0" err="1" smtClean="0"/>
              <a:t>Midianites</a:t>
            </a:r>
            <a:endParaRPr lang="en-US" dirty="0" smtClean="0"/>
          </a:p>
          <a:p>
            <a:r>
              <a:rPr lang="en-US" dirty="0" smtClean="0"/>
              <a:t>Small Kingdoms</a:t>
            </a:r>
          </a:p>
          <a:p>
            <a:pPr lvl="2"/>
            <a:r>
              <a:rPr lang="en-US" dirty="0" smtClean="0"/>
              <a:t>Phoenicians (</a:t>
            </a:r>
            <a:r>
              <a:rPr lang="en-US" dirty="0" err="1" smtClean="0"/>
              <a:t>Tyre</a:t>
            </a:r>
            <a:r>
              <a:rPr lang="en-US" dirty="0" smtClean="0"/>
              <a:t>, Sidon, and Carthage)</a:t>
            </a:r>
          </a:p>
          <a:p>
            <a:pPr lvl="2"/>
            <a:r>
              <a:rPr lang="en-US" dirty="0" err="1" smtClean="0"/>
              <a:t>Arameans</a:t>
            </a:r>
            <a:endParaRPr lang="en-US" dirty="0" smtClean="0"/>
          </a:p>
          <a:p>
            <a:pPr lvl="2"/>
            <a:r>
              <a:rPr lang="en-US" dirty="0" smtClean="0"/>
              <a:t>Ammonites</a:t>
            </a:r>
          </a:p>
          <a:p>
            <a:pPr lvl="2"/>
            <a:r>
              <a:rPr lang="en-US" dirty="0" smtClean="0"/>
              <a:t>Moabites</a:t>
            </a:r>
          </a:p>
          <a:p>
            <a:pPr lvl="2"/>
            <a:r>
              <a:rPr lang="en-US" dirty="0" err="1" smtClean="0"/>
              <a:t>Edomites</a:t>
            </a:r>
            <a:r>
              <a:rPr lang="en-US" dirty="0" smtClean="0"/>
              <a:t> and </a:t>
            </a:r>
            <a:r>
              <a:rPr lang="en-US" dirty="0" err="1" smtClean="0"/>
              <a:t>Idumeans</a:t>
            </a:r>
            <a:endParaRPr lang="en-US" dirty="0" smtClean="0"/>
          </a:p>
          <a:p>
            <a:pPr lvl="2"/>
            <a:r>
              <a:rPr lang="en-US" dirty="0" err="1" smtClean="0"/>
              <a:t>Nabateans</a:t>
            </a:r>
            <a:endParaRPr lang="en-US" dirty="0" smtClean="0"/>
          </a:p>
          <a:p>
            <a:pPr lvl="2"/>
            <a:r>
              <a:rPr lang="en-US" dirty="0" smtClean="0"/>
              <a:t>Philistines (Non-</a:t>
            </a:r>
            <a:r>
              <a:rPr lang="en-US" dirty="0" err="1" smtClean="0"/>
              <a:t>semitic</a:t>
            </a:r>
            <a:r>
              <a:rPr lang="en-US" dirty="0" smtClean="0"/>
              <a:t>)</a:t>
            </a:r>
          </a:p>
          <a:p>
            <a:r>
              <a:rPr lang="en-US" dirty="0" smtClean="0"/>
              <a:t>Major Empires</a:t>
            </a:r>
          </a:p>
          <a:p>
            <a:pPr lvl="2"/>
            <a:r>
              <a:rPr lang="en-US" dirty="0" smtClean="0"/>
              <a:t>Egyptians</a:t>
            </a:r>
          </a:p>
          <a:p>
            <a:pPr lvl="2"/>
            <a:r>
              <a:rPr lang="en-US" dirty="0" smtClean="0"/>
              <a:t>Assyrians</a:t>
            </a:r>
          </a:p>
          <a:p>
            <a:pPr lvl="2"/>
            <a:r>
              <a:rPr lang="en-US" dirty="0" smtClean="0"/>
              <a:t>Babylonians</a:t>
            </a:r>
          </a:p>
          <a:p>
            <a:pPr lvl="2"/>
            <a:r>
              <a:rPr lang="en-US" dirty="0" smtClean="0"/>
              <a:t>Persians</a:t>
            </a:r>
          </a:p>
          <a:p>
            <a:pPr lvl="2"/>
            <a:r>
              <a:rPr lang="en-US" dirty="0" smtClean="0"/>
              <a:t>Greeks (Seleucids and </a:t>
            </a:r>
            <a:r>
              <a:rPr lang="en-US" dirty="0" err="1" smtClean="0"/>
              <a:t>Ptolemies</a:t>
            </a:r>
            <a:r>
              <a:rPr lang="en-US" dirty="0" smtClean="0"/>
              <a:t>)</a:t>
            </a:r>
          </a:p>
          <a:p>
            <a:pPr lvl="2"/>
            <a:r>
              <a:rPr lang="en-US" dirty="0" smtClean="0"/>
              <a:t>Romans</a:t>
            </a:r>
          </a:p>
          <a:p>
            <a:pPr lvl="2"/>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Neighbors – Quick Facts</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smtClean="0"/>
              <a:t>The major empires that dominated ancient Palestine included the Egyptian, the Assyrian, the Babylonian, the Persian, two Greek empires (the Ptolemaic and the Seleucid), and the Roman.</a:t>
            </a:r>
          </a:p>
          <a:p>
            <a:pPr lvl="0"/>
            <a:r>
              <a:rPr lang="en-US" dirty="0" smtClean="0"/>
              <a:t>The major empires were either situated on major rivers by which they could support larger populations, or they possessed exceptional leadership (the Greeks) or administrative skills (the Persians and Romans).</a:t>
            </a:r>
          </a:p>
          <a:p>
            <a:pPr lvl="0"/>
            <a:r>
              <a:rPr lang="en-US" dirty="0" smtClean="0"/>
              <a:t>The smaller neighbors included nomadic groups such as the </a:t>
            </a:r>
            <a:r>
              <a:rPr lang="en-US" dirty="0" err="1" smtClean="0"/>
              <a:t>Amalekites</a:t>
            </a:r>
            <a:r>
              <a:rPr lang="en-US" dirty="0" smtClean="0"/>
              <a:t>, the </a:t>
            </a:r>
            <a:r>
              <a:rPr lang="en-US" dirty="0" err="1" smtClean="0"/>
              <a:t>Ishmaelites</a:t>
            </a:r>
            <a:r>
              <a:rPr lang="en-US" dirty="0" smtClean="0"/>
              <a:t>, the </a:t>
            </a:r>
            <a:r>
              <a:rPr lang="en-US" dirty="0" err="1" smtClean="0"/>
              <a:t>Kenites</a:t>
            </a:r>
            <a:r>
              <a:rPr lang="en-US" dirty="0" smtClean="0"/>
              <a:t>, and the </a:t>
            </a:r>
            <a:r>
              <a:rPr lang="en-US" dirty="0" err="1" smtClean="0"/>
              <a:t>Midianites</a:t>
            </a:r>
            <a:r>
              <a:rPr lang="en-US" dirty="0" smtClean="0"/>
              <a:t>.  All of these groups had generally disappeared by the 8</a:t>
            </a:r>
            <a:r>
              <a:rPr lang="en-US" baseline="30000" dirty="0" smtClean="0"/>
              <a:t>th</a:t>
            </a:r>
            <a:r>
              <a:rPr lang="en-US" dirty="0" smtClean="0"/>
              <a:t> century BCE.</a:t>
            </a:r>
          </a:p>
          <a:p>
            <a:pPr lvl="0"/>
            <a:r>
              <a:rPr lang="en-US" dirty="0" smtClean="0"/>
              <a:t>The agricultural societies included the Philistines, the Ammonites, the </a:t>
            </a:r>
            <a:r>
              <a:rPr lang="en-US" dirty="0" err="1" smtClean="0"/>
              <a:t>Arameans</a:t>
            </a:r>
            <a:r>
              <a:rPr lang="en-US" dirty="0" smtClean="0"/>
              <a:t>, the </a:t>
            </a:r>
            <a:r>
              <a:rPr lang="en-US" dirty="0" err="1" smtClean="0"/>
              <a:t>Edomites</a:t>
            </a:r>
            <a:r>
              <a:rPr lang="en-US" dirty="0" smtClean="0"/>
              <a:t>, the Moabites, the </a:t>
            </a:r>
            <a:r>
              <a:rPr lang="en-US" dirty="0" err="1" smtClean="0"/>
              <a:t>Nabateans</a:t>
            </a:r>
            <a:r>
              <a:rPr lang="en-US" dirty="0" smtClean="0"/>
              <a:t>, the Phoenicians, and the Canaanites.</a:t>
            </a:r>
          </a:p>
          <a:p>
            <a:r>
              <a:rPr lang="en-US" dirty="0" smtClean="0"/>
              <a:t>Although the Bible condemns the religion of the Canaanites, some </a:t>
            </a:r>
            <a:r>
              <a:rPr lang="en-US" dirty="0" err="1" smtClean="0"/>
              <a:t>Canaanitic</a:t>
            </a:r>
            <a:r>
              <a:rPr lang="en-US" dirty="0" smtClean="0"/>
              <a:t> mythological motifs can be found in the Bible.</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Part 1</a:t>
            </a:r>
            <a:endParaRPr lang="en-US" dirty="0"/>
          </a:p>
        </p:txBody>
      </p:sp>
      <p:sp>
        <p:nvSpPr>
          <p:cNvPr id="3" name="Content Placeholder 2"/>
          <p:cNvSpPr>
            <a:spLocks noGrp="1"/>
          </p:cNvSpPr>
          <p:nvPr>
            <p:ph sz="quarter" idx="1"/>
          </p:nvPr>
        </p:nvSpPr>
        <p:spPr/>
        <p:txBody>
          <a:bodyPr>
            <a:normAutofit fontScale="92500" lnSpcReduction="20000"/>
          </a:bodyPr>
          <a:lstStyle/>
          <a:p>
            <a:r>
              <a:rPr lang="en-US" dirty="0" smtClean="0"/>
              <a:t>There are two principal manuscript traditions for the OT: the Hebrew and the Greek</a:t>
            </a:r>
          </a:p>
          <a:p>
            <a:r>
              <a:rPr lang="en-US" dirty="0" smtClean="0"/>
              <a:t>There are two bodies of Hebrew manuscripts:  the Dead Sea scrolls (c. 300 BCE to c. 50 CE) and the </a:t>
            </a:r>
            <a:r>
              <a:rPr lang="en-US" dirty="0" err="1" smtClean="0"/>
              <a:t>Masoretic</a:t>
            </a:r>
            <a:r>
              <a:rPr lang="en-US" dirty="0" smtClean="0"/>
              <a:t> manuscripts (c. 895 up to 1450 CE)</a:t>
            </a:r>
          </a:p>
          <a:p>
            <a:r>
              <a:rPr lang="en-US" dirty="0" smtClean="0"/>
              <a:t>Modern OT translations are based mostly on the Hebrew Leningrad Codex, dated 1009 CE.</a:t>
            </a:r>
          </a:p>
          <a:p>
            <a:r>
              <a:rPr lang="en-US" dirty="0" smtClean="0"/>
              <a:t>Greek manuscripts of the OT date from the 5</a:t>
            </a:r>
            <a:r>
              <a:rPr lang="en-US" baseline="30000" dirty="0" smtClean="0"/>
              <a:t>th</a:t>
            </a:r>
            <a:r>
              <a:rPr lang="en-US" dirty="0" smtClean="0"/>
              <a:t> c. CE up to 1450 CE.</a:t>
            </a:r>
          </a:p>
          <a:p>
            <a:r>
              <a:rPr lang="en-US" dirty="0" smtClean="0"/>
              <a:t>Other manuscript traditions include the Latin (Vulgate) and </a:t>
            </a:r>
            <a:r>
              <a:rPr lang="en-US" dirty="0" err="1" smtClean="0"/>
              <a:t>Syriac</a:t>
            </a:r>
            <a:r>
              <a:rPr lang="en-US" dirty="0" smtClean="0"/>
              <a:t> (the </a:t>
            </a:r>
            <a:r>
              <a:rPr lang="en-US" dirty="0" err="1" smtClean="0"/>
              <a:t>Peshitta</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Archaeology - General</a:t>
            </a:r>
            <a:endParaRPr lang="en-US" dirty="0"/>
          </a:p>
        </p:txBody>
      </p:sp>
      <p:sp>
        <p:nvSpPr>
          <p:cNvPr id="3" name="Content Placeholder 2"/>
          <p:cNvSpPr>
            <a:spLocks noGrp="1"/>
          </p:cNvSpPr>
          <p:nvPr>
            <p:ph sz="quarter" idx="1"/>
          </p:nvPr>
        </p:nvSpPr>
        <p:spPr/>
        <p:txBody>
          <a:bodyPr/>
          <a:lstStyle/>
          <a:p>
            <a:pPr>
              <a:buNone/>
            </a:pPr>
            <a:r>
              <a:rPr lang="en-US" dirty="0" smtClean="0"/>
              <a:t>The strata of Palestine is divided into cultural periods or ages as follows:</a:t>
            </a:r>
          </a:p>
          <a:p>
            <a:pPr>
              <a:buNone/>
            </a:pPr>
            <a:r>
              <a:rPr lang="en-US" dirty="0" smtClean="0"/>
              <a:t>    </a:t>
            </a:r>
            <a:endParaRPr lang="en-US" dirty="0"/>
          </a:p>
        </p:txBody>
      </p:sp>
      <p:graphicFrame>
        <p:nvGraphicFramePr>
          <p:cNvPr id="4" name="Table 3"/>
          <p:cNvGraphicFramePr>
            <a:graphicFrameLocks noGrp="1"/>
          </p:cNvGraphicFramePr>
          <p:nvPr/>
        </p:nvGraphicFramePr>
        <p:xfrm>
          <a:off x="1447800" y="2895600"/>
          <a:ext cx="6096000" cy="2595880"/>
        </p:xfrm>
        <a:graphic>
          <a:graphicData uri="http://schemas.openxmlformats.org/drawingml/2006/table">
            <a:tbl>
              <a:tblPr firstRow="1" bandRow="1">
                <a:tableStyleId>{5C22544A-7EE6-4342-B048-85BDC9FD1C3A}</a:tableStyleId>
              </a:tblPr>
              <a:tblGrid>
                <a:gridCol w="6096000"/>
              </a:tblGrid>
              <a:tr h="370840">
                <a:tc>
                  <a:txBody>
                    <a:bodyPr/>
                    <a:lstStyle/>
                    <a:p>
                      <a:r>
                        <a:rPr lang="en-US" dirty="0" smtClean="0"/>
                        <a:t>Historical (after 539</a:t>
                      </a:r>
                      <a:r>
                        <a:rPr lang="en-US" baseline="0" dirty="0" smtClean="0"/>
                        <a:t> BCE)</a:t>
                      </a:r>
                      <a:endParaRPr lang="en-US" dirty="0"/>
                    </a:p>
                  </a:txBody>
                  <a:tcPr/>
                </a:tc>
              </a:tr>
              <a:tr h="370840">
                <a:tc>
                  <a:txBody>
                    <a:bodyPr/>
                    <a:lstStyle/>
                    <a:p>
                      <a:r>
                        <a:rPr lang="en-US" dirty="0" smtClean="0"/>
                        <a:t>Iron  (1200 – 539 BCE)</a:t>
                      </a:r>
                      <a:endParaRPr lang="en-US" dirty="0"/>
                    </a:p>
                  </a:txBody>
                  <a:tcPr/>
                </a:tc>
              </a:tr>
              <a:tr h="370840">
                <a:tc>
                  <a:txBody>
                    <a:bodyPr/>
                    <a:lstStyle/>
                    <a:p>
                      <a:r>
                        <a:rPr lang="en-US" dirty="0" smtClean="0"/>
                        <a:t>Bronze (3200 – 1200 BCE) </a:t>
                      </a:r>
                      <a:endParaRPr lang="en-US" dirty="0"/>
                    </a:p>
                  </a:txBody>
                  <a:tcPr/>
                </a:tc>
              </a:tr>
              <a:tr h="370840">
                <a:tc>
                  <a:txBody>
                    <a:bodyPr/>
                    <a:lstStyle/>
                    <a:p>
                      <a:r>
                        <a:rPr lang="en-US" dirty="0" err="1" smtClean="0"/>
                        <a:t>Chalcolithic</a:t>
                      </a:r>
                      <a:r>
                        <a:rPr lang="en-US" dirty="0" smtClean="0"/>
                        <a:t> (Copper-Stone) (4500 – 3200 BCE)</a:t>
                      </a:r>
                      <a:endParaRPr lang="en-US" dirty="0"/>
                    </a:p>
                  </a:txBody>
                  <a:tcPr/>
                </a:tc>
              </a:tr>
              <a:tr h="370840">
                <a:tc>
                  <a:txBody>
                    <a:bodyPr/>
                    <a:lstStyle/>
                    <a:p>
                      <a:r>
                        <a:rPr lang="en-US" dirty="0" smtClean="0"/>
                        <a:t>Neolithic (New</a:t>
                      </a:r>
                      <a:r>
                        <a:rPr lang="en-US" baseline="0" dirty="0" smtClean="0"/>
                        <a:t> Stone) (8000 – 3200 BCE)</a:t>
                      </a:r>
                      <a:endParaRPr lang="en-US" dirty="0"/>
                    </a:p>
                  </a:txBody>
                  <a:tcPr/>
                </a:tc>
              </a:tr>
              <a:tr h="370840">
                <a:tc>
                  <a:txBody>
                    <a:bodyPr/>
                    <a:lstStyle/>
                    <a:p>
                      <a:r>
                        <a:rPr lang="en-US" dirty="0" smtClean="0"/>
                        <a:t>Mesolithic (Middle Stone) (16000 – 8000 BCE)</a:t>
                      </a:r>
                      <a:endParaRPr lang="en-US" dirty="0"/>
                    </a:p>
                  </a:txBody>
                  <a:tcPr/>
                </a:tc>
              </a:tr>
              <a:tr h="370840">
                <a:tc>
                  <a:txBody>
                    <a:bodyPr/>
                    <a:lstStyle/>
                    <a:p>
                      <a:r>
                        <a:rPr lang="en-US" dirty="0" smtClean="0"/>
                        <a:t>Paleolithic (Old</a:t>
                      </a:r>
                      <a:r>
                        <a:rPr lang="en-US" baseline="0" dirty="0" smtClean="0"/>
                        <a:t> Stone) (more than 18000 years BP)</a:t>
                      </a:r>
                      <a:endParaRPr lang="en-US" dirty="0"/>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Biblical Archeology – Quick Facts</a:t>
            </a:r>
            <a:endParaRPr lang="en-US" dirty="0"/>
          </a:p>
        </p:txBody>
      </p:sp>
      <p:sp>
        <p:nvSpPr>
          <p:cNvPr id="3" name="Content Placeholder 2"/>
          <p:cNvSpPr>
            <a:spLocks noGrp="1"/>
          </p:cNvSpPr>
          <p:nvPr>
            <p:ph sz="quarter" idx="1"/>
          </p:nvPr>
        </p:nvSpPr>
        <p:spPr/>
        <p:txBody>
          <a:bodyPr>
            <a:normAutofit fontScale="62500" lnSpcReduction="20000"/>
          </a:bodyPr>
          <a:lstStyle/>
          <a:p>
            <a:pPr lvl="0"/>
            <a:r>
              <a:rPr lang="en-US" dirty="0" smtClean="0"/>
              <a:t>The archeology of Palestine extends back 1.6 million years to the </a:t>
            </a:r>
            <a:r>
              <a:rPr lang="en-US" b="1" dirty="0" smtClean="0"/>
              <a:t>Paleolithic Age</a:t>
            </a:r>
            <a:r>
              <a:rPr lang="en-US" dirty="0" smtClean="0"/>
              <a:t>.</a:t>
            </a:r>
          </a:p>
          <a:p>
            <a:pPr lvl="0"/>
            <a:r>
              <a:rPr lang="en-US" dirty="0" smtClean="0"/>
              <a:t>The earliest Palestinians made stone, or flint, tools.  They hunted and gathered their food.  By the </a:t>
            </a:r>
            <a:r>
              <a:rPr lang="en-US" b="1" dirty="0" smtClean="0"/>
              <a:t>Mesolithic Age</a:t>
            </a:r>
            <a:r>
              <a:rPr lang="en-US" dirty="0" smtClean="0"/>
              <a:t>, they had become farmers on a limited basis with the domestication of wheat, barley, goats, and sheep.</a:t>
            </a:r>
          </a:p>
          <a:p>
            <a:pPr lvl="0"/>
            <a:r>
              <a:rPr lang="en-US" dirty="0" smtClean="0"/>
              <a:t>During the </a:t>
            </a:r>
            <a:r>
              <a:rPr lang="en-US" b="1" dirty="0" smtClean="0"/>
              <a:t>Neolithic Age</a:t>
            </a:r>
            <a:r>
              <a:rPr lang="en-US" dirty="0" smtClean="0"/>
              <a:t>, Palestinians began to use pottery, initially a crude plaster ware, and then later imported ware, from which they developed their own pottery traditions.  Walled towns appeared, which indicated that warfare had been invented.</a:t>
            </a:r>
          </a:p>
          <a:p>
            <a:pPr lvl="0"/>
            <a:r>
              <a:rPr lang="en-US" dirty="0" smtClean="0"/>
              <a:t>With the advent of the </a:t>
            </a:r>
            <a:r>
              <a:rPr lang="en-US" b="1" dirty="0" err="1" smtClean="0"/>
              <a:t>Chalcolithic</a:t>
            </a:r>
            <a:r>
              <a:rPr lang="en-US" dirty="0" smtClean="0"/>
              <a:t> </a:t>
            </a:r>
            <a:r>
              <a:rPr lang="en-US" b="1" dirty="0" smtClean="0"/>
              <a:t>Age</a:t>
            </a:r>
            <a:r>
              <a:rPr lang="en-US" dirty="0" smtClean="0"/>
              <a:t>, Palestinians began to use copper and copper alloys to make weapons and tools.</a:t>
            </a:r>
          </a:p>
          <a:p>
            <a:pPr lvl="0"/>
            <a:r>
              <a:rPr lang="en-US" dirty="0" smtClean="0"/>
              <a:t>With the </a:t>
            </a:r>
            <a:r>
              <a:rPr lang="en-US" b="1" dirty="0" smtClean="0"/>
              <a:t>Bronze Age</a:t>
            </a:r>
            <a:r>
              <a:rPr lang="en-US" dirty="0" smtClean="0"/>
              <a:t>, pottery became highly developed and cities appeared.  This was the age of the patriarchs and the captivity in Egypt.</a:t>
            </a:r>
          </a:p>
          <a:p>
            <a:pPr lvl="0"/>
            <a:r>
              <a:rPr lang="en-US" dirty="0" smtClean="0"/>
              <a:t>The </a:t>
            </a:r>
            <a:r>
              <a:rPr lang="en-US" b="1" dirty="0" smtClean="0"/>
              <a:t>Iron Age </a:t>
            </a:r>
            <a:r>
              <a:rPr lang="en-US" dirty="0" smtClean="0"/>
              <a:t>eventually brought the use of iron and written language.  Aside from pottery and structures, archeologists are now beginning to find written materials, mostly on shards.</a:t>
            </a:r>
          </a:p>
          <a:p>
            <a:r>
              <a:rPr lang="en-US" dirty="0" smtClean="0"/>
              <a:t>After the fall of Babylon in 539 BCE, the archeological periods of Palestine were named after the dominant empires in each period. </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Famous Artifacts</a:t>
            </a:r>
            <a:endParaRPr lang="en-US" dirty="0"/>
          </a:p>
        </p:txBody>
      </p:sp>
      <p:sp>
        <p:nvSpPr>
          <p:cNvPr id="3" name="Content Placeholder 2"/>
          <p:cNvSpPr>
            <a:spLocks noGrp="1"/>
          </p:cNvSpPr>
          <p:nvPr>
            <p:ph sz="quarter" idx="1"/>
          </p:nvPr>
        </p:nvSpPr>
        <p:spPr/>
        <p:txBody>
          <a:bodyPr/>
          <a:lstStyle/>
          <a:p>
            <a:r>
              <a:rPr lang="en-US" dirty="0" smtClean="0"/>
              <a:t>Gezer calendar (10</a:t>
            </a:r>
            <a:r>
              <a:rPr lang="en-US" baseline="30000" dirty="0" smtClean="0"/>
              <a:t>th</a:t>
            </a:r>
            <a:r>
              <a:rPr lang="en-US" dirty="0" smtClean="0"/>
              <a:t> c. BCE)</a:t>
            </a:r>
          </a:p>
          <a:p>
            <a:r>
              <a:rPr lang="en-US" dirty="0" err="1" smtClean="0"/>
              <a:t>Mesha</a:t>
            </a:r>
            <a:r>
              <a:rPr lang="en-US" dirty="0" smtClean="0"/>
              <a:t> stone (9</a:t>
            </a:r>
            <a:r>
              <a:rPr lang="en-US" baseline="30000" dirty="0" smtClean="0"/>
              <a:t>th</a:t>
            </a:r>
            <a:r>
              <a:rPr lang="en-US" dirty="0" smtClean="0"/>
              <a:t> c. BCE)</a:t>
            </a:r>
          </a:p>
          <a:p>
            <a:r>
              <a:rPr lang="en-US" dirty="0" smtClean="0"/>
              <a:t>Samaria </a:t>
            </a:r>
            <a:r>
              <a:rPr lang="en-US" dirty="0" err="1" smtClean="0"/>
              <a:t>ostraca</a:t>
            </a:r>
            <a:r>
              <a:rPr lang="en-US" dirty="0" smtClean="0"/>
              <a:t> (8</a:t>
            </a:r>
            <a:r>
              <a:rPr lang="en-US" baseline="30000" dirty="0" smtClean="0"/>
              <a:t>th</a:t>
            </a:r>
            <a:r>
              <a:rPr lang="en-US" dirty="0" smtClean="0"/>
              <a:t> BCE)</a:t>
            </a:r>
          </a:p>
          <a:p>
            <a:r>
              <a:rPr lang="en-US" dirty="0" smtClean="0"/>
              <a:t>Lachish letters (6</a:t>
            </a:r>
            <a:r>
              <a:rPr lang="en-US" baseline="30000" dirty="0" smtClean="0"/>
              <a:t>th</a:t>
            </a:r>
            <a:r>
              <a:rPr lang="en-US" dirty="0" smtClean="0"/>
              <a:t> c. BCE)</a:t>
            </a:r>
          </a:p>
          <a:p>
            <a:r>
              <a:rPr lang="en-US" dirty="0" smtClean="0"/>
              <a:t>Elephantine papyri (6</a:t>
            </a:r>
            <a:r>
              <a:rPr lang="en-US" baseline="30000" dirty="0" smtClean="0"/>
              <a:t>th</a:t>
            </a:r>
            <a:r>
              <a:rPr lang="en-US" dirty="0" smtClean="0"/>
              <a:t> c. BCE)</a:t>
            </a:r>
          </a:p>
          <a:p>
            <a:r>
              <a:rPr lang="en-US" dirty="0" err="1" smtClean="0"/>
              <a:t>Wadi</a:t>
            </a:r>
            <a:r>
              <a:rPr lang="en-US" dirty="0" smtClean="0"/>
              <a:t> </a:t>
            </a:r>
            <a:r>
              <a:rPr lang="en-US" dirty="0" err="1" smtClean="0"/>
              <a:t>ed-Daliyah</a:t>
            </a:r>
            <a:r>
              <a:rPr lang="en-US" dirty="0" smtClean="0"/>
              <a:t> papyri (4</a:t>
            </a:r>
            <a:r>
              <a:rPr lang="en-US" baseline="30000" dirty="0" smtClean="0"/>
              <a:t>th</a:t>
            </a:r>
            <a:r>
              <a:rPr lang="en-US" dirty="0" smtClean="0"/>
              <a:t> c. BCE)</a:t>
            </a:r>
          </a:p>
          <a:p>
            <a:r>
              <a:rPr lang="en-US" dirty="0" smtClean="0"/>
              <a:t>Dead Sea scrolls (3</a:t>
            </a:r>
            <a:r>
              <a:rPr lang="en-US" baseline="30000" dirty="0" smtClean="0"/>
              <a:t>rd</a:t>
            </a:r>
            <a:r>
              <a:rPr lang="en-US" dirty="0" smtClean="0"/>
              <a:t> c. BCE to 1</a:t>
            </a:r>
            <a:r>
              <a:rPr lang="en-US" baseline="30000" dirty="0" smtClean="0"/>
              <a:t>st</a:t>
            </a:r>
            <a:r>
              <a:rPr lang="en-US" dirty="0" smtClean="0"/>
              <a:t> c. CE)</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a:t>
            </a:r>
            <a:endParaRPr lang="en-US" dirty="0"/>
          </a:p>
        </p:txBody>
      </p:sp>
      <p:sp>
        <p:nvSpPr>
          <p:cNvPr id="3" name="Content Placeholder 2"/>
          <p:cNvSpPr>
            <a:spLocks noGrp="1"/>
          </p:cNvSpPr>
          <p:nvPr>
            <p:ph sz="quarter" idx="1"/>
          </p:nvPr>
        </p:nvSpPr>
        <p:spPr/>
        <p:txBody>
          <a:bodyPr>
            <a:normAutofit fontScale="77500" lnSpcReduction="20000"/>
          </a:bodyPr>
          <a:lstStyle/>
          <a:p>
            <a:r>
              <a:rPr lang="en-US" b="1" dirty="0" smtClean="0"/>
              <a:t>Land</a:t>
            </a:r>
          </a:p>
          <a:p>
            <a:r>
              <a:rPr lang="en-US" b="1" dirty="0" smtClean="0"/>
              <a:t>Agriculture</a:t>
            </a:r>
          </a:p>
          <a:p>
            <a:pPr lvl="2"/>
            <a:r>
              <a:rPr lang="en-US" dirty="0" smtClean="0"/>
              <a:t>Implements</a:t>
            </a:r>
          </a:p>
          <a:p>
            <a:pPr lvl="2"/>
            <a:r>
              <a:rPr lang="en-US" dirty="0" smtClean="0"/>
              <a:t>Grains</a:t>
            </a:r>
          </a:p>
          <a:p>
            <a:pPr lvl="2"/>
            <a:r>
              <a:rPr lang="en-US" dirty="0" smtClean="0"/>
              <a:t>Legumes</a:t>
            </a:r>
          </a:p>
          <a:p>
            <a:pPr lvl="2"/>
            <a:r>
              <a:rPr lang="en-US" dirty="0" smtClean="0"/>
              <a:t>Vegetables</a:t>
            </a:r>
          </a:p>
          <a:p>
            <a:pPr lvl="2"/>
            <a:r>
              <a:rPr lang="en-US" dirty="0" smtClean="0"/>
              <a:t>Fruits</a:t>
            </a:r>
          </a:p>
          <a:p>
            <a:pPr lvl="2"/>
            <a:r>
              <a:rPr lang="en-US" dirty="0" smtClean="0"/>
              <a:t>Herbs and spices</a:t>
            </a:r>
          </a:p>
          <a:p>
            <a:pPr lvl="2"/>
            <a:r>
              <a:rPr lang="en-US" dirty="0" smtClean="0"/>
              <a:t>Fiber (for clothing) (flax and cotton)</a:t>
            </a:r>
          </a:p>
          <a:p>
            <a:pPr lvl="2"/>
            <a:r>
              <a:rPr lang="en-US" dirty="0" smtClean="0"/>
              <a:t>Livestock (meat, wool, and leather)</a:t>
            </a:r>
          </a:p>
          <a:p>
            <a:r>
              <a:rPr lang="en-US" b="1" dirty="0" smtClean="0"/>
              <a:t>Mining</a:t>
            </a:r>
            <a:r>
              <a:rPr lang="en-US" dirty="0" smtClean="0"/>
              <a:t>:  copper, tin, gold, silver, iron, lead</a:t>
            </a:r>
          </a:p>
          <a:p>
            <a:r>
              <a:rPr lang="en-US" b="1" dirty="0" smtClean="0"/>
              <a:t>Finance</a:t>
            </a:r>
            <a:r>
              <a:rPr lang="en-US" dirty="0" smtClean="0"/>
              <a:t>:  merchants, traders, and land owners</a:t>
            </a:r>
          </a:p>
          <a:p>
            <a:r>
              <a:rPr lang="en-US" b="1" dirty="0" smtClean="0"/>
              <a:t>Occupations</a:t>
            </a:r>
            <a:r>
              <a:rPr lang="en-US" dirty="0" smtClean="0"/>
              <a:t>:  farming, mining, food processing, crafts</a:t>
            </a:r>
          </a:p>
          <a:p>
            <a:r>
              <a:rPr lang="en-US" b="1" dirty="0" smtClean="0"/>
              <a:t>Transportation and Communications</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Economy – Quick Facts</a:t>
            </a:r>
            <a:endParaRPr lang="en-US" dirty="0"/>
          </a:p>
        </p:txBody>
      </p:sp>
      <p:sp>
        <p:nvSpPr>
          <p:cNvPr id="3" name="Content Placeholder 2"/>
          <p:cNvSpPr>
            <a:spLocks noGrp="1"/>
          </p:cNvSpPr>
          <p:nvPr>
            <p:ph sz="quarter" idx="1"/>
          </p:nvPr>
        </p:nvSpPr>
        <p:spPr/>
        <p:txBody>
          <a:bodyPr>
            <a:normAutofit fontScale="77500" lnSpcReduction="20000"/>
          </a:bodyPr>
          <a:lstStyle/>
          <a:p>
            <a:pPr lvl="0"/>
            <a:r>
              <a:rPr lang="en-US" dirty="0" smtClean="0"/>
              <a:t>The Holy Land was viewed as the property of God, but it was divided into tribal and family land.</a:t>
            </a:r>
          </a:p>
          <a:p>
            <a:pPr lvl="0"/>
            <a:r>
              <a:rPr lang="en-US" dirty="0" smtClean="0"/>
              <a:t>The most important economic activity in ancient Israel was agriculture and a variety of crops were grown.  The most important crops were grains, mainly barley and wheat, along with grapes and olives.</a:t>
            </a:r>
          </a:p>
          <a:p>
            <a:pPr lvl="0"/>
            <a:r>
              <a:rPr lang="en-US" dirty="0" smtClean="0"/>
              <a:t>Mining and metallurgy were important.  The metals used were gold, silver, copper, tin, bronze, lead, and iron.</a:t>
            </a:r>
          </a:p>
          <a:p>
            <a:pPr lvl="0"/>
            <a:r>
              <a:rPr lang="en-US" dirty="0" smtClean="0"/>
              <a:t>Finance was usually handled by landowners, merchants, and traders.  Usury was theoretically prohibited, but practiced anyway.  For only a brief period in the 2</a:t>
            </a:r>
            <a:r>
              <a:rPr lang="en-US" baseline="30000" dirty="0" smtClean="0"/>
              <a:t>nd</a:t>
            </a:r>
            <a:r>
              <a:rPr lang="en-US" dirty="0" smtClean="0"/>
              <a:t> and 1</a:t>
            </a:r>
            <a:r>
              <a:rPr lang="en-US" baseline="30000" dirty="0" smtClean="0"/>
              <a:t>st</a:t>
            </a:r>
            <a:r>
              <a:rPr lang="en-US" dirty="0" smtClean="0"/>
              <a:t> centuries BCE did the Jews mint their own coins.</a:t>
            </a:r>
          </a:p>
          <a:p>
            <a:pPr lvl="0"/>
            <a:r>
              <a:rPr lang="en-US" dirty="0" smtClean="0"/>
              <a:t>There were numerous other occupations in ancient Israel.  Some streets and towns were devoted to single industries.</a:t>
            </a:r>
          </a:p>
          <a:p>
            <a:r>
              <a:rPr lang="en-US" dirty="0" smtClean="0"/>
              <a:t>Roads were generally poor and communication was by letter.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Daily Life</a:t>
            </a:r>
            <a:endParaRPr lang="en-US" dirty="0"/>
          </a:p>
        </p:txBody>
      </p:sp>
      <p:sp>
        <p:nvSpPr>
          <p:cNvPr id="3" name="Content Placeholder 2"/>
          <p:cNvSpPr>
            <a:spLocks noGrp="1"/>
          </p:cNvSpPr>
          <p:nvPr>
            <p:ph sz="quarter" idx="1"/>
          </p:nvPr>
        </p:nvSpPr>
        <p:spPr/>
        <p:txBody>
          <a:bodyPr>
            <a:normAutofit lnSpcReduction="10000"/>
          </a:bodyPr>
          <a:lstStyle/>
          <a:p>
            <a:r>
              <a:rPr lang="en-US" dirty="0" smtClean="0"/>
              <a:t>The Life Journey</a:t>
            </a:r>
          </a:p>
          <a:p>
            <a:pPr lvl="2"/>
            <a:r>
              <a:rPr lang="en-US" dirty="0" smtClean="0"/>
              <a:t>Birth</a:t>
            </a:r>
          </a:p>
          <a:p>
            <a:pPr lvl="2"/>
            <a:r>
              <a:rPr lang="en-US" dirty="0" smtClean="0"/>
              <a:t>Education</a:t>
            </a:r>
          </a:p>
          <a:p>
            <a:pPr lvl="2"/>
            <a:r>
              <a:rPr lang="en-US" dirty="0" smtClean="0"/>
              <a:t>Marriage</a:t>
            </a:r>
          </a:p>
          <a:p>
            <a:pPr lvl="2"/>
            <a:r>
              <a:rPr lang="en-US" dirty="0" smtClean="0"/>
              <a:t>Divorce</a:t>
            </a:r>
          </a:p>
          <a:p>
            <a:pPr lvl="2"/>
            <a:r>
              <a:rPr lang="en-US" dirty="0" smtClean="0"/>
              <a:t>Death</a:t>
            </a:r>
          </a:p>
          <a:p>
            <a:r>
              <a:rPr lang="en-US" dirty="0" smtClean="0"/>
              <a:t>Life Necessities</a:t>
            </a:r>
          </a:p>
          <a:p>
            <a:pPr lvl="2"/>
            <a:r>
              <a:rPr lang="en-US" dirty="0" smtClean="0"/>
              <a:t>Food and Drink</a:t>
            </a:r>
          </a:p>
          <a:p>
            <a:pPr lvl="2"/>
            <a:r>
              <a:rPr lang="en-US" dirty="0" smtClean="0"/>
              <a:t>Clothing</a:t>
            </a:r>
          </a:p>
          <a:p>
            <a:pPr lvl="2"/>
            <a:r>
              <a:rPr lang="en-US" dirty="0" smtClean="0"/>
              <a:t>Shelter</a:t>
            </a:r>
          </a:p>
          <a:p>
            <a:pPr lvl="2"/>
            <a:r>
              <a:rPr lang="en-US" dirty="0" smtClean="0"/>
              <a:t>Health and Disease</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699</TotalTime>
  <Words>2651</Words>
  <Application>Microsoft Office PowerPoint</Application>
  <PresentationFormat>On-screen Show (4:3)</PresentationFormat>
  <Paragraphs>332</Paragraphs>
  <Slides>28</Slides>
  <Notes>28</Notes>
  <HiddenSlides>0</HiddenSlides>
  <MMClips>0</MMClips>
  <ScaleCrop>false</ScaleCrop>
  <HeadingPairs>
    <vt:vector size="4" baseType="variant">
      <vt:variant>
        <vt:lpstr>Theme</vt:lpstr>
      </vt:variant>
      <vt:variant>
        <vt:i4>2</vt:i4>
      </vt:variant>
      <vt:variant>
        <vt:lpstr>Slide Titles</vt:lpstr>
      </vt:variant>
      <vt:variant>
        <vt:i4>28</vt:i4>
      </vt:variant>
    </vt:vector>
  </HeadingPairs>
  <TitlesOfParts>
    <vt:vector size="30" baseType="lpstr">
      <vt:lpstr>Median</vt:lpstr>
      <vt:lpstr>Apex</vt:lpstr>
      <vt:lpstr>The Bible</vt:lpstr>
      <vt:lpstr>Quick Review of Part 1</vt:lpstr>
      <vt:lpstr>Quick Review of Part 1</vt:lpstr>
      <vt:lpstr>Biblical Archaeology - General</vt:lpstr>
      <vt:lpstr>Biblical Archeology – Quick Facts</vt:lpstr>
      <vt:lpstr>Some Famous Artifacts</vt:lpstr>
      <vt:lpstr>Economy</vt:lpstr>
      <vt:lpstr>Economy – Quick Facts</vt:lpstr>
      <vt:lpstr>Daily Life</vt:lpstr>
      <vt:lpstr>Daily Life – Quick Facts</vt:lpstr>
      <vt:lpstr>Social Institutions</vt:lpstr>
      <vt:lpstr>Social Institutions – Quick Facts</vt:lpstr>
      <vt:lpstr>Social Institutions – Royal Entourage</vt:lpstr>
      <vt:lpstr>Social Institutions - Other</vt:lpstr>
      <vt:lpstr>Religious Institutions</vt:lpstr>
      <vt:lpstr>Religious Institutions – Quick Facts</vt:lpstr>
      <vt:lpstr>Religious Institutions - The Temple</vt:lpstr>
      <vt:lpstr>Religious Institutions –  Temple Ground Plan</vt:lpstr>
      <vt:lpstr>Religious Institutions - Priesthood</vt:lpstr>
      <vt:lpstr>Religious Institutions - Sacrifices</vt:lpstr>
      <vt:lpstr>Religious Institutions - Festivals</vt:lpstr>
      <vt:lpstr>History of Israel in Brief</vt:lpstr>
      <vt:lpstr>Kings of Israel</vt:lpstr>
      <vt:lpstr>Kings of Judah (and One Queen)</vt:lpstr>
      <vt:lpstr>Hasmonean Rulers</vt:lpstr>
      <vt:lpstr>The Herods</vt:lpstr>
      <vt:lpstr>The Neighbors</vt:lpstr>
      <vt:lpstr>The Neighbors – Quick Facts</vt:lpstr>
    </vt:vector>
  </TitlesOfParts>
  <Company>Toshiba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dc:title>
  <dc:creator>angel</dc:creator>
  <cp:lastModifiedBy>angel</cp:lastModifiedBy>
  <cp:revision>77</cp:revision>
  <dcterms:created xsi:type="dcterms:W3CDTF">2013-09-14T22:09:23Z</dcterms:created>
  <dcterms:modified xsi:type="dcterms:W3CDTF">2014-06-01T12:21:15Z</dcterms:modified>
</cp:coreProperties>
</file>