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notesSlides/notesSlide3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57"/>
  </p:notesMasterIdLst>
  <p:sldIdLst>
    <p:sldId id="256" r:id="rId4"/>
    <p:sldId id="351" r:id="rId5"/>
    <p:sldId id="352" r:id="rId6"/>
    <p:sldId id="257" r:id="rId7"/>
    <p:sldId id="353" r:id="rId8"/>
    <p:sldId id="346" r:id="rId9"/>
    <p:sldId id="347" r:id="rId10"/>
    <p:sldId id="348" r:id="rId11"/>
    <p:sldId id="288" r:id="rId12"/>
    <p:sldId id="291" r:id="rId13"/>
    <p:sldId id="290" r:id="rId14"/>
    <p:sldId id="292" r:id="rId15"/>
    <p:sldId id="264" r:id="rId16"/>
    <p:sldId id="301" r:id="rId17"/>
    <p:sldId id="265" r:id="rId18"/>
    <p:sldId id="266" r:id="rId19"/>
    <p:sldId id="267" r:id="rId20"/>
    <p:sldId id="302" r:id="rId21"/>
    <p:sldId id="303" r:id="rId22"/>
    <p:sldId id="304" r:id="rId23"/>
    <p:sldId id="305" r:id="rId24"/>
    <p:sldId id="306" r:id="rId25"/>
    <p:sldId id="297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272" r:id="rId35"/>
    <p:sldId id="316" r:id="rId36"/>
    <p:sldId id="317" r:id="rId37"/>
    <p:sldId id="315" r:id="rId38"/>
    <p:sldId id="333" r:id="rId39"/>
    <p:sldId id="349" r:id="rId40"/>
    <p:sldId id="350" r:id="rId41"/>
    <p:sldId id="334" r:id="rId42"/>
    <p:sldId id="337" r:id="rId43"/>
    <p:sldId id="277" r:id="rId44"/>
    <p:sldId id="278" r:id="rId45"/>
    <p:sldId id="285" r:id="rId46"/>
    <p:sldId id="279" r:id="rId47"/>
    <p:sldId id="293" r:id="rId48"/>
    <p:sldId id="338" r:id="rId49"/>
    <p:sldId id="339" r:id="rId50"/>
    <p:sldId id="340" r:id="rId51"/>
    <p:sldId id="341" r:id="rId52"/>
    <p:sldId id="342" r:id="rId53"/>
    <p:sldId id="343" r:id="rId54"/>
    <p:sldId id="344" r:id="rId55"/>
    <p:sldId id="345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84DB2-9F4F-401B-8B63-A6631B652465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48E12-83F9-4024-80D2-5B28392CD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48E12-83F9-4024-80D2-5B28392CDA3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48E12-83F9-4024-80D2-5B28392CDA3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48E12-83F9-4024-80D2-5B28392CDA3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48E12-83F9-4024-80D2-5B28392CDA3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6ED102-C784-4F73-92CE-FDE3527B14F2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4B7094-6A47-466D-864A-8CC9C7A23960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F71F5A-D3DE-4715-8B26-9962AF120A28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BF52A8-5059-494A-A74A-DCCF435D737A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2AA3A8-B447-4EBC-9134-E2B14F85A66E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D0FEDE-97DA-49F7-8A1D-66B1C7A03923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DB5057-52F5-4087-9740-0CEEA2B8822A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8A54-88D8-4048-8E31-B295420C53A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BD25BA-98C4-4198-A336-4DA61FB29634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2378C9-4DDE-4E21-84F6-3B9CDF059214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176B99-8BF6-4C4F-8E82-C4575DC88286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200857-511B-4F8C-B6BD-556788DA5DD7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D959C2-A876-4F3D-A6C4-A9FD24A18A43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94FB1E-CF62-4918-B3A5-262A59B8B228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8F7D3E-9875-468C-9883-CD6C712A7509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EB61E5-DB45-4789-B496-CCAE006A2E3E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A883FE-1EEF-4712-9C07-C2B252152360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97FC27-F2F5-461B-8237-57119B41B4B6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8A54-88D8-4048-8E31-B295420C53A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125555-5558-48E5-828C-132E286FA6A9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8E5C90-5786-4FC2-9154-961508058C0A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1E6F9C-0FBC-444A-B1AD-A62F54C63324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48E12-83F9-4024-80D2-5B28392CDA3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48E12-83F9-4024-80D2-5B28392CDA3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4015BD-1A01-4BC8-8A3B-CBD392021E1B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48E12-83F9-4024-80D2-5B28392CDA3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48E12-83F9-4024-80D2-5B28392CDA3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48E12-83F9-4024-80D2-5B28392CDA3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48E12-83F9-4024-80D2-5B28392CDA3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48E12-83F9-4024-80D2-5B28392CDA3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48E12-83F9-4024-80D2-5B28392CDA3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48E12-83F9-4024-80D2-5B28392CDA3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48E12-83F9-4024-80D2-5B28392CDA3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48E12-83F9-4024-80D2-5B28392CDA3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ll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48E12-83F9-4024-80D2-5B28392CDA3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48E12-83F9-4024-80D2-5B28392CDA3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48E12-83F9-4024-80D2-5B28392CDA3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48E12-83F9-4024-80D2-5B28392CDA3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48E12-83F9-4024-80D2-5B28392CDA3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48E12-83F9-4024-80D2-5B28392CDA3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48E12-83F9-4024-80D2-5B28392CDA3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48E12-83F9-4024-80D2-5B28392CDA3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48E12-83F9-4024-80D2-5B28392CDA3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48E12-83F9-4024-80D2-5B28392CDA3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48E12-83F9-4024-80D2-5B28392CDA3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48E12-83F9-4024-80D2-5B28392CDA3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48E12-83F9-4024-80D2-5B28392CDA3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48E12-83F9-4024-80D2-5B28392CDA3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48E12-83F9-4024-80D2-5B28392CDA3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9733C-65E5-4EBC-B85D-8A68D9129B5B}" type="datetime1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8BC9-B0E7-4335-9DB7-CDF45802D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BF1C-57B4-4F9E-85F6-B0D9B051470D}" type="datetime1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8BC9-B0E7-4335-9DB7-CDF45802D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8CC64-17EC-438A-A6B9-9EA48F13B4C0}" type="datetime1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8BC9-B0E7-4335-9DB7-CDF45802D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8FC8A-3B72-4EFF-B789-B309544DB103}" type="datetime1">
              <a:rPr lang="en-US" smtClean="0"/>
              <a:t>4/6/2014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6980F-505A-4C14-9E9A-28D3D0462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51F1-ED12-4AE1-8416-B6F779F681AF}" type="datetime1">
              <a:rPr lang="en-US" smtClean="0"/>
              <a:t>4/6/2014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8BC9-B0E7-4335-9DB7-CDF45802D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94D1-2A15-4691-B083-183DE02C462A}" type="datetime1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8BC9-B0E7-4335-9DB7-CDF45802D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358B2-C93C-4FBA-B70F-2AF05A8AC843}" type="datetime1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BB8BC9-B0E7-4335-9DB7-CDF45802D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2F2F-40DB-40B9-A9FF-064B9B500804}" type="datetime1">
              <a:rPr lang="en-US" smtClean="0"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8BC9-B0E7-4335-9DB7-CDF45802D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7710-A9A1-4D2F-A7B5-263F893764A6}" type="datetime1">
              <a:rPr lang="en-US" smtClean="0"/>
              <a:t>4/6/2014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8BC9-B0E7-4335-9DB7-CDF45802D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FEAE-F0A9-4202-891C-217EEA7AA01A}" type="datetime1">
              <a:rPr lang="en-US" smtClean="0"/>
              <a:t>4/6/2014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8BC9-B0E7-4335-9DB7-CDF45802D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92179-86CB-4980-AB66-0ACA9747F25D}" type="datetime1">
              <a:rPr lang="en-US" smtClean="0"/>
              <a:t>4/6/2014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8BC9-B0E7-4335-9DB7-CDF45802D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9042-DFE5-4D4B-8C61-6485726ED169}" type="datetime1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8BC9-B0E7-4335-9DB7-CDF45802D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10BB-3F24-4C14-BED7-E970E1CAF31D}" type="datetime1">
              <a:rPr lang="en-US" smtClean="0"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8BC9-B0E7-4335-9DB7-CDF45802D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6F54-E123-4B2F-8811-8EE401EB0709}" type="datetime1">
              <a:rPr lang="en-US" smtClean="0"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8BC9-B0E7-4335-9DB7-CDF45802D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67C6-BEC1-4687-86E2-F33C0C4300F3}" type="datetime1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8BC9-B0E7-4335-9DB7-CDF45802D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4901-DF4C-4319-ACAB-AE53E3B53335}" type="datetime1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8BC9-B0E7-4335-9DB7-CDF45802D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7C9B53E-FB25-4899-86EC-ACE73C03B49B}" type="datetime1">
              <a:rPr lang="en-US" smtClean="0"/>
              <a:t>4/6/2014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BB8BC9-B0E7-4335-9DB7-CDF45802D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98D0-D96E-40F1-BC69-EB0D35C3E760}" type="datetime1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BB8BC9-B0E7-4335-9DB7-CDF45802D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C5D0-BB1D-4EB8-8C7F-B4F3CAFC9455}" type="datetime1">
              <a:rPr lang="en-US" smtClean="0"/>
              <a:t>4/6/2014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5BB8BC9-B0E7-4335-9DB7-CDF45802D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94A604F-5CB3-4EE4-B07F-C7442D6520E2}" type="datetime1">
              <a:rPr lang="en-US" smtClean="0"/>
              <a:t>4/6/2014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BB8BC9-B0E7-4335-9DB7-CDF45802D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6F145BC-5B28-4237-8D91-C5AD4CC20A3A}" type="datetime1">
              <a:rPr lang="en-US" smtClean="0"/>
              <a:t>4/6/2014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5BB8BC9-B0E7-4335-9DB7-CDF45802D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29C2-1902-4874-A81A-B2E15B4EA0FE}" type="datetime1">
              <a:rPr lang="en-US" smtClean="0"/>
              <a:t>4/6/2014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BB8BC9-B0E7-4335-9DB7-CDF45802D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2635-4715-4AC5-A8B4-8ADCBB321E77}" type="datetime1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8BC9-B0E7-4335-9DB7-CDF45802D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CA99-BD70-4629-BB37-B08683AAB806}" type="datetime1">
              <a:rPr lang="en-US" smtClean="0"/>
              <a:t>4/6/2014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BB8BC9-B0E7-4335-9DB7-CDF45802D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9F66-FDA6-437C-A77A-DAE5FA4FE656}" type="datetime1">
              <a:rPr lang="en-US" smtClean="0"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BB8BC9-B0E7-4335-9DB7-CDF45802D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55C8EE1-F577-4D02-97F6-58BADC80FFA5}" type="datetime1">
              <a:rPr lang="en-US" smtClean="0"/>
              <a:t>4/6/2014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5BB8BC9-B0E7-4335-9DB7-CDF45802D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CE39-E6E2-4BEE-B935-F5948A203299}" type="datetime1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8BC9-B0E7-4335-9DB7-CDF45802D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A1236D2-1F50-4C59-B9E9-3F2DD4B33166}" type="datetime1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5BB8BC9-B0E7-4335-9DB7-CDF45802D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ED05-CE89-4F54-A700-52EB086A66D0}" type="datetime1">
              <a:rPr lang="en-US" smtClean="0"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8BC9-B0E7-4335-9DB7-CDF45802D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C193-ADE8-4D3C-88D3-B9C02E214555}" type="datetime1">
              <a:rPr lang="en-US" smtClean="0"/>
              <a:t>4/6/2014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8BC9-B0E7-4335-9DB7-CDF45802D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038D-2510-43F2-92FA-DC94C1544E1D}" type="datetime1">
              <a:rPr lang="en-US" smtClean="0"/>
              <a:t>4/6/2014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8BC9-B0E7-4335-9DB7-CDF45802D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EA68-5EBD-4D1D-862F-EE015146077D}" type="datetime1">
              <a:rPr lang="en-US" smtClean="0"/>
              <a:t>4/6/2014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8BC9-B0E7-4335-9DB7-CDF45802D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8DA0-3E6C-4E26-BF43-6C3A158E104F}" type="datetime1">
              <a:rPr lang="en-US" smtClean="0"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8BC9-B0E7-4335-9DB7-CDF45802D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8AD1-C1B9-4787-988F-6C7075515268}" type="datetime1">
              <a:rPr lang="en-US" smtClean="0"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8BC9-B0E7-4335-9DB7-CDF45802D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3A5B5-6AFF-46AB-9CBA-F5079526A329}" type="datetime1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8BC9-B0E7-4335-9DB7-CDF45802D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B33737C-BF9C-4583-B283-21B64BEB460C}" type="datetime1">
              <a:rPr lang="en-US" smtClean="0"/>
              <a:t>4/6/2014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BB8BC9-B0E7-4335-9DB7-CDF45802D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384E0E2-3A6D-41DD-A1B7-41BF652D587E}" type="datetime1">
              <a:rPr lang="en-US" smtClean="0"/>
              <a:t>4/6/2014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5BB8BC9-B0E7-4335-9DB7-CDF45802D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jpeg"/><Relationship Id="rId4" Type="http://schemas.openxmlformats.org/officeDocument/2006/relationships/hyperlink" Target="http://upload.wikimedia.org/wikipedia/commons/7/7d/Torah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Bible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Crash Course in 8 Sessions</a:t>
            </a:r>
          </a:p>
          <a:p>
            <a:r>
              <a:rPr lang="en-US" dirty="0" smtClean="0"/>
              <a:t>Session 1 </a:t>
            </a:r>
          </a:p>
          <a:p>
            <a:r>
              <a:rPr lang="en-US" dirty="0" smtClean="0"/>
              <a:t>Background – Part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8BC9-B0E7-4335-9DB7-CDF45802D4D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Arguments for Inspiration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historical statements in the Bible are supported by other evidence and by archaeology.</a:t>
            </a:r>
          </a:p>
          <a:p>
            <a:r>
              <a:rPr lang="en-US" dirty="0" smtClean="0"/>
              <a:t>The Bible is consistent and free of contradictions.</a:t>
            </a:r>
          </a:p>
          <a:p>
            <a:r>
              <a:rPr lang="en-US" dirty="0" smtClean="0"/>
              <a:t>The Biblical text has been faithfully transmitted.</a:t>
            </a:r>
          </a:p>
          <a:p>
            <a:r>
              <a:rPr lang="en-US" dirty="0" smtClean="0"/>
              <a:t>Are these arguments valid?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BB8BC9-B0E7-4335-9DB7-CDF45802D4D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of Human Inspiration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human writers were the instruments through whom God has spoken.</a:t>
            </a:r>
          </a:p>
          <a:p>
            <a:r>
              <a:rPr lang="en-US" dirty="0" smtClean="0"/>
              <a:t>The human writers were the persons through whom God dictated the words of scripture.</a:t>
            </a:r>
          </a:p>
          <a:p>
            <a:r>
              <a:rPr lang="en-US" dirty="0" smtClean="0"/>
              <a:t>The human writers were the messengers of God; they themselves chose the words used to convey the messages of God.</a:t>
            </a:r>
          </a:p>
          <a:p>
            <a:r>
              <a:rPr lang="en-US" dirty="0" smtClean="0"/>
              <a:t>The Bible writers were not divinely inspired.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BB8BC9-B0E7-4335-9DB7-CDF45802D4D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of Verbal Inspiration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words, and perhaps even the letters of the words, were dictated by God to the Bible writers.</a:t>
            </a:r>
          </a:p>
          <a:p>
            <a:r>
              <a:rPr lang="en-US" dirty="0" smtClean="0"/>
              <a:t>God did not dictate the words of scripture, but insured that the Bible writers did not error in what they wrote.</a:t>
            </a:r>
          </a:p>
          <a:p>
            <a:r>
              <a:rPr lang="en-US" dirty="0" smtClean="0"/>
              <a:t>Only some parts of the Bible were inspired by God, whereas other parts are from the human writers alone.</a:t>
            </a:r>
          </a:p>
          <a:p>
            <a:r>
              <a:rPr lang="en-US" dirty="0" smtClean="0"/>
              <a:t>Although not directly inspired, the Bible demonstrates the divine ability to use scripture.</a:t>
            </a:r>
          </a:p>
          <a:p>
            <a:r>
              <a:rPr lang="en-US" dirty="0" smtClean="0"/>
              <a:t>The Bible is not necessarily inspired at all because the messages of the Bible can stand on their own.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BB8BC9-B0E7-4335-9DB7-CDF45802D4D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Hebrew Canon (TaNaKh)</a:t>
            </a:r>
          </a:p>
        </p:txBody>
      </p:sp>
      <p:graphicFrame>
        <p:nvGraphicFramePr>
          <p:cNvPr id="4110" name="Group 1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452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Law (Torah)</a:t>
                      </a:r>
                      <a:endParaRPr kumimoji="0" lang="en-US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Genesis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Exodus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Leviticus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Deuteronomy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Prophets (</a:t>
                      </a:r>
                      <a:r>
                        <a:rPr kumimoji="0" lang="en-US" sz="16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Nevi’im</a:t>
                      </a: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Joshua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Judges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Samuel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Kings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Isaiah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Jeremiah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Ezekiel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Minor Prophets: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Hosea, Joel, Amos, Obadiah,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Jonah, Micah, Nahum, Habakkuk,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Zephaniah, Haggai, Zechariah,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Malachi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Writings (</a:t>
                      </a:r>
                      <a:r>
                        <a:rPr kumimoji="0" lang="en-US" sz="16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Kethuv’im</a:t>
                      </a: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Psalms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Proverbs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Five Scrolls 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Megilloth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Song of Solomon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Ruth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Lamentations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Ecclesiastes 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Qoheleth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Esther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Daniel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Ezra-Nehemiah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Chronicles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09" name="Picture 17" descr="Mos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429000"/>
            <a:ext cx="17843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6980F-505A-4C14-9E9A-28D3D046208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Rabbinic Canon Criteria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798B07-249B-4740-8D19-0B1111973F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The book had to be written in the </a:t>
            </a:r>
            <a:r>
              <a:rPr lang="en-US" i="1" dirty="0" smtClean="0"/>
              <a:t>lingua 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      </a:t>
            </a:r>
            <a:r>
              <a:rPr lang="en-US" i="1" dirty="0" smtClean="0"/>
              <a:t>sacra </a:t>
            </a:r>
            <a:r>
              <a:rPr lang="en-US" dirty="0" smtClean="0"/>
              <a:t>(Hebrew).</a:t>
            </a:r>
          </a:p>
          <a:p>
            <a:pPr marL="609600" indent="-609600" eaLnBrk="1" hangingPunct="1">
              <a:buFontTx/>
              <a:buAutoNum type="arabicPeriod" startAt="2"/>
            </a:pPr>
            <a:r>
              <a:rPr lang="en-US" dirty="0" smtClean="0"/>
              <a:t>The book had to have been purportedly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      written no later than the time of Ezra 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      (c. 400 BCE).</a:t>
            </a:r>
          </a:p>
          <a:p>
            <a:pPr marL="609600" indent="-609600" eaLnBrk="1" hangingPunct="1">
              <a:buFontTx/>
              <a:buAutoNum type="arabicPeriod" startAt="3"/>
            </a:pPr>
            <a:r>
              <a:rPr lang="en-US" dirty="0" smtClean="0"/>
              <a:t>The book had to be consistent with the 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      beliefs of the rabbis.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Canons of the Jewish Sects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798B07-249B-4740-8D19-0B1111973F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Sadducees – Torah only</a:t>
            </a:r>
          </a:p>
          <a:p>
            <a:pPr eaLnBrk="1" hangingPunct="1"/>
            <a:r>
              <a:rPr lang="en-US" dirty="0" smtClean="0"/>
              <a:t>Samaritans – Torah only</a:t>
            </a:r>
          </a:p>
          <a:p>
            <a:pPr eaLnBrk="1" hangingPunct="1"/>
            <a:r>
              <a:rPr lang="en-US" dirty="0" smtClean="0"/>
              <a:t>Pharisees – </a:t>
            </a:r>
            <a:r>
              <a:rPr lang="en-US" dirty="0" err="1" smtClean="0"/>
              <a:t>Tanakh</a:t>
            </a:r>
            <a:r>
              <a:rPr lang="en-US" dirty="0" smtClean="0"/>
              <a:t> + </a:t>
            </a:r>
            <a:r>
              <a:rPr lang="en-US" dirty="0" err="1" smtClean="0"/>
              <a:t>Mishna</a:t>
            </a:r>
            <a:r>
              <a:rPr lang="en-US" dirty="0" smtClean="0"/>
              <a:t> (Oral Law)</a:t>
            </a:r>
          </a:p>
          <a:p>
            <a:pPr eaLnBrk="1" hangingPunct="1"/>
            <a:r>
              <a:rPr lang="en-US" dirty="0" err="1" smtClean="0"/>
              <a:t>Essenes</a:t>
            </a:r>
            <a:r>
              <a:rPr lang="en-US" dirty="0" smtClean="0"/>
              <a:t> – </a:t>
            </a:r>
            <a:r>
              <a:rPr lang="en-US" dirty="0" err="1" smtClean="0"/>
              <a:t>Tanakh</a:t>
            </a:r>
            <a:r>
              <a:rPr lang="en-US" dirty="0" smtClean="0"/>
              <a:t> + other books?</a:t>
            </a:r>
          </a:p>
          <a:p>
            <a:pPr eaLnBrk="1" hangingPunct="1"/>
            <a:r>
              <a:rPr lang="en-US" dirty="0" err="1" smtClean="0"/>
              <a:t>Karaites</a:t>
            </a:r>
            <a:r>
              <a:rPr lang="en-US" dirty="0" smtClean="0"/>
              <a:t> – </a:t>
            </a:r>
            <a:r>
              <a:rPr lang="en-US" dirty="0" err="1" smtClean="0"/>
              <a:t>Tanakh</a:t>
            </a:r>
            <a:r>
              <a:rPr lang="en-US" dirty="0" smtClean="0"/>
              <a:t> only</a:t>
            </a:r>
          </a:p>
        </p:txBody>
      </p:sp>
      <p:pic>
        <p:nvPicPr>
          <p:cNvPr id="5124" name="Picture 5" descr="Image:Torah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886200"/>
            <a:ext cx="17891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Greek Canon (Septuagint)</a:t>
            </a:r>
          </a:p>
        </p:txBody>
      </p:sp>
      <p:graphicFrame>
        <p:nvGraphicFramePr>
          <p:cNvPr id="7184" name="Group 1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6344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452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Historical Books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Genesis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Exodus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Leviticus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Deuteronomy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Joshua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Judges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Ruth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1-2 Samuel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1-2 Kings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1-2 Chronicles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Ezra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Nehemiah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Esther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(with additions)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Tobit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Judith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1-2 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Maccabees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1-2 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Esdras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Maccabees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Maccabees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 (as an appendix)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Poetic Books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Psalms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Proverbs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Ecclesiastes (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Qoheleth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Song of Songs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Eccesiasticus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en-U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Sirach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Wisdom of Solomon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Prayer of Manasseh*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Prophetic Books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Isaiah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Jeremiah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Lamentations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Ezekiel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Daniel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(with additions)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Hosea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Obadiah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Jonah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Micah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Nahum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Habakkuk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Zephaniah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Haggai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Zechariah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Malachi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Baruch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1-2 Enoch*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6980F-505A-4C14-9E9A-28D3D046208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of the Canons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798B07-249B-4740-8D19-0B1111973F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Jews:  </a:t>
            </a:r>
            <a:r>
              <a:rPr lang="en-US" dirty="0" err="1" smtClean="0"/>
              <a:t>Tanakh</a:t>
            </a:r>
            <a:r>
              <a:rPr lang="en-US" dirty="0" smtClean="0"/>
              <a:t> + </a:t>
            </a:r>
            <a:r>
              <a:rPr lang="en-US" dirty="0" err="1" smtClean="0"/>
              <a:t>Mishna</a:t>
            </a:r>
            <a:endParaRPr lang="en-US" dirty="0" smtClean="0"/>
          </a:p>
          <a:p>
            <a:pPr eaLnBrk="1" hangingPunct="1"/>
            <a:r>
              <a:rPr lang="en-US" dirty="0" smtClean="0"/>
              <a:t>Protestants:  </a:t>
            </a:r>
            <a:r>
              <a:rPr lang="en-US" dirty="0" err="1" smtClean="0"/>
              <a:t>Tanakh</a:t>
            </a:r>
            <a:r>
              <a:rPr lang="en-US" dirty="0" smtClean="0"/>
              <a:t> + New Testament</a:t>
            </a:r>
          </a:p>
          <a:p>
            <a:pPr eaLnBrk="1" hangingPunct="1"/>
            <a:r>
              <a:rPr lang="en-US" dirty="0" smtClean="0"/>
              <a:t>Roman Catholics/Orthodox:  </a:t>
            </a:r>
            <a:r>
              <a:rPr lang="en-US" dirty="0" err="1" smtClean="0"/>
              <a:t>Tanakh</a:t>
            </a:r>
            <a:r>
              <a:rPr lang="en-US" dirty="0" smtClean="0"/>
              <a:t> +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Apocrypha + New Testament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Biblical Languages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798B07-249B-4740-8D19-0B1111973F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dirty="0" err="1" smtClean="0"/>
              <a:t>Tanakh</a:t>
            </a:r>
            <a:r>
              <a:rPr lang="en-US" sz="2800" b="1" dirty="0" smtClean="0"/>
              <a:t> (OT)</a:t>
            </a:r>
            <a:r>
              <a:rPr lang="en-US" sz="2800" dirty="0" smtClean="0"/>
              <a:t> – Hebrew (parts of Ezra and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      Daniel are in Aramaic).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Apocrypha</a:t>
            </a:r>
            <a:r>
              <a:rPr lang="en-US" sz="2800" dirty="0" smtClean="0"/>
              <a:t> – </a:t>
            </a:r>
            <a:r>
              <a:rPr lang="en-US" sz="2800" dirty="0" err="1" smtClean="0"/>
              <a:t>Tobit</a:t>
            </a:r>
            <a:r>
              <a:rPr lang="en-US" sz="2800" dirty="0" smtClean="0"/>
              <a:t> – Aramaic (Greek)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                        Judith – Aramaic (Greek)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                        1 </a:t>
            </a:r>
            <a:r>
              <a:rPr lang="en-US" sz="2800" dirty="0" err="1" smtClean="0"/>
              <a:t>Macc</a:t>
            </a:r>
            <a:r>
              <a:rPr lang="en-US" sz="2800" dirty="0" smtClean="0"/>
              <a:t> – Hebrew (Greek)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                        2 </a:t>
            </a:r>
            <a:r>
              <a:rPr lang="en-US" sz="2800" dirty="0" err="1" smtClean="0"/>
              <a:t>Macc</a:t>
            </a:r>
            <a:r>
              <a:rPr lang="en-US" sz="2800" dirty="0" smtClean="0"/>
              <a:t> – Greek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                        </a:t>
            </a:r>
            <a:r>
              <a:rPr lang="en-US" sz="2800" dirty="0" err="1" smtClean="0"/>
              <a:t>Sirach</a:t>
            </a:r>
            <a:r>
              <a:rPr lang="en-US" sz="2800" dirty="0" smtClean="0"/>
              <a:t> – Hebrew (Greek)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                        Wisdom – Greek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                        Baruch – Hebrew? (Greek)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New Testament </a:t>
            </a:r>
            <a:r>
              <a:rPr lang="en-US" sz="2800" dirty="0" smtClean="0"/>
              <a:t>- Greek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Canaanitic Languages</a:t>
            </a:r>
          </a:p>
        </p:txBody>
      </p:sp>
      <p:graphicFrame>
        <p:nvGraphicFramePr>
          <p:cNvPr id="12381" name="Group 9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8160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406400">
                <a:tc rowSpan="10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Canaanitic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Ammonite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Edomite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Moabite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Amarna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Phoenician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Standard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Littoral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Byblian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Hebrew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Northern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Mishnaic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Southern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Medieval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Modern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6980F-505A-4C14-9E9A-28D3D046208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Oscar Wilde’s View of the Bible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The Book of Life begins with a man and a woman in a garden.  It ends with Revelations.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</a:t>
            </a:r>
            <a:r>
              <a:rPr lang="en-US" sz="2800" dirty="0" smtClean="0"/>
              <a:t>--Oscar Wilde, </a:t>
            </a:r>
            <a:r>
              <a:rPr lang="en-US" sz="2800" i="1" dirty="0" smtClean="0"/>
              <a:t>A Woman of No Importance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8BC9-B0E7-4335-9DB7-CDF45802D4D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Hebrew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798B07-249B-4740-8D19-0B1111973F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Hebrew</a:t>
            </a:r>
            <a:r>
              <a:rPr lang="en-US" sz="2800" dirty="0" smtClean="0"/>
              <a:t> uses a consonantal script.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      Markers for vowels, called vocalization,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      were not added until the 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 CE.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Aramaic</a:t>
            </a:r>
            <a:r>
              <a:rPr lang="en-US" sz="2800" dirty="0" smtClean="0"/>
              <a:t> replaced Hebrew as the common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      language of the Jews in the 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and 4</a:t>
            </a:r>
            <a:r>
              <a:rPr lang="en-US" sz="2800" baseline="30000" dirty="0" smtClean="0"/>
              <a:t>th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      centuries BCE.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Other Semitic </a:t>
            </a:r>
            <a:r>
              <a:rPr lang="en-US" sz="2800" dirty="0" smtClean="0"/>
              <a:t>languages include </a:t>
            </a:r>
            <a:r>
              <a:rPr lang="en-US" sz="2800" dirty="0" err="1" smtClean="0"/>
              <a:t>Akkadian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      (Eastern), Arabic (Southern) and the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      languages of Ethiopia (</a:t>
            </a:r>
            <a:r>
              <a:rPr lang="en-US" sz="2800" dirty="0" err="1" smtClean="0"/>
              <a:t>Ge’ez</a:t>
            </a:r>
            <a:r>
              <a:rPr lang="en-US" sz="2800" dirty="0" smtClean="0"/>
              <a:t> and Amharic).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Aramaic Languages</a:t>
            </a:r>
          </a:p>
        </p:txBody>
      </p:sp>
      <p:graphicFrame>
        <p:nvGraphicFramePr>
          <p:cNvPr id="15445" name="Group 8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6344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Ugaritic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Ugaritic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Aramaic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Old Aramaic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Imperial Aramaic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Syriac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Late Eastern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Babylonian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Mandaic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Middle Aramaic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Late Western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Galilean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Samaritan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Judean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Ma’loula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16980F-505A-4C14-9E9A-28D3D046208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Aramaic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798B07-249B-4740-8D19-0B1111973F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language of Aram (Syria) became widespread in the ANE because it was one of the first alphabetic languages.</a:t>
            </a:r>
          </a:p>
          <a:p>
            <a:pPr eaLnBrk="1" hangingPunct="1"/>
            <a:r>
              <a:rPr lang="en-US" dirty="0" smtClean="0"/>
              <a:t>It is also a consonantal language and it was the common language of Galilee and Judea at the time of Jesus.</a:t>
            </a:r>
          </a:p>
          <a:p>
            <a:pPr eaLnBrk="1" hangingPunct="1"/>
            <a:r>
              <a:rPr lang="en-US" dirty="0" smtClean="0"/>
              <a:t>The Hebrew alphabet is taken from Aramaic.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Writing Materials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Surfaces: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Papyrus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Animal Skins (Parchment, Vellum,                                      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        and Leather)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Paper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Ink: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Carbon Black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Metallic-based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 smtClean="0"/>
              <a:t>Formats: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Scrolls (up to the 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cent. CE for Jews)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Codices (1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cent. CE for Christians)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</p:txBody>
      </p:sp>
      <p:pic>
        <p:nvPicPr>
          <p:cNvPr id="3076" name="Picture 6" descr="papyr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219200"/>
            <a:ext cx="295275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 descr="ca36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819400"/>
            <a:ext cx="23622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98B07-249B-4740-8D19-0B1111973F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Four Stages of Text Transmission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798B07-249B-4740-8D19-0B1111973F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Initial, oral stage – divergent oral traditions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Written transmission of texts now lost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Completely written traditions replace the oral ones – some texts are still extant from as early as 250 BCE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Textual standardization – 1 CE to 200 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the Tanakh Was Written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798B07-249B-4740-8D19-0B1111973F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/>
              <a:t>10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 c. BCE – </a:t>
            </a:r>
            <a:r>
              <a:rPr lang="en-US" sz="1800" dirty="0" smtClean="0"/>
              <a:t>J Tradition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/>
              <a:t>  9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 c. BCE – </a:t>
            </a:r>
            <a:r>
              <a:rPr lang="en-US" sz="1800" dirty="0" smtClean="0"/>
              <a:t>E Tradition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  </a:t>
            </a:r>
            <a:r>
              <a:rPr lang="en-US" sz="1800" b="1" dirty="0" smtClean="0"/>
              <a:t>8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 c. BCE – </a:t>
            </a:r>
            <a:r>
              <a:rPr lang="en-US" sz="1800" dirty="0" smtClean="0"/>
              <a:t>Royal Annals, </a:t>
            </a:r>
            <a:r>
              <a:rPr lang="en-US" sz="1800" i="1" dirty="0" smtClean="0"/>
              <a:t>Proto-Isaiah (1-35), Hosea,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i="1" dirty="0" smtClean="0"/>
              <a:t>                       Amos, Micah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i="1" dirty="0" smtClean="0"/>
              <a:t>  </a:t>
            </a:r>
            <a:r>
              <a:rPr lang="en-US" sz="1800" b="1" dirty="0" smtClean="0"/>
              <a:t>7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 c. BCE – </a:t>
            </a:r>
            <a:r>
              <a:rPr lang="en-US" sz="1800" i="1" dirty="0" smtClean="0"/>
              <a:t>Zephaniah, Nahum, Habakkuk, Obadiah,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i="1" dirty="0" smtClean="0"/>
              <a:t>                       </a:t>
            </a:r>
            <a:r>
              <a:rPr lang="en-US" sz="1800" dirty="0" smtClean="0"/>
              <a:t>Deuteronomy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  </a:t>
            </a:r>
            <a:r>
              <a:rPr lang="en-US" sz="1800" b="1" dirty="0" smtClean="0"/>
              <a:t>6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 c. BCE – </a:t>
            </a:r>
            <a:r>
              <a:rPr lang="en-US" sz="1800" dirty="0" err="1" smtClean="0"/>
              <a:t>Deuteronomic</a:t>
            </a:r>
            <a:r>
              <a:rPr lang="en-US" sz="1800" dirty="0" smtClean="0"/>
              <a:t> History (</a:t>
            </a:r>
            <a:r>
              <a:rPr lang="en-US" sz="1800" dirty="0" err="1" smtClean="0"/>
              <a:t>Deuteronomy+Joshua</a:t>
            </a:r>
            <a:r>
              <a:rPr lang="en-US" sz="1800" dirty="0" smtClean="0"/>
              <a:t>+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                       </a:t>
            </a:r>
            <a:r>
              <a:rPr lang="en-US" sz="1800" dirty="0" err="1" smtClean="0"/>
              <a:t>Judges+Samuel+Kings</a:t>
            </a:r>
            <a:r>
              <a:rPr lang="en-US" sz="1800" dirty="0" smtClean="0"/>
              <a:t>), Jeremiah, Ezekiel,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                       Isaiah (40-66), Lamentations, P Tradition, Haggai,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                       Proto-Zechariah (1-8), Job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i="1" dirty="0" smtClean="0"/>
              <a:t>  </a:t>
            </a:r>
            <a:r>
              <a:rPr lang="en-US" sz="1800" b="1" dirty="0" smtClean="0"/>
              <a:t>5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 c. BCE – </a:t>
            </a:r>
            <a:r>
              <a:rPr lang="en-US" sz="1800" dirty="0" err="1" smtClean="0"/>
              <a:t>Genesis+Exodus+Leviticus+Numbers+Deut</a:t>
            </a:r>
            <a:r>
              <a:rPr lang="en-US" sz="1800" dirty="0" smtClean="0"/>
              <a:t> (Torah),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i="1" dirty="0" smtClean="0"/>
              <a:t>                       </a:t>
            </a:r>
            <a:r>
              <a:rPr lang="en-US" sz="1800" dirty="0" smtClean="0"/>
              <a:t>Malachi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/>
              <a:t>  4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 c. BCE -  </a:t>
            </a:r>
            <a:r>
              <a:rPr lang="en-US" sz="1800" dirty="0" smtClean="0"/>
              <a:t>Final framework for the Prophets, Joel?, Jonah,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/>
              <a:t>                       </a:t>
            </a:r>
            <a:r>
              <a:rPr lang="en-US" sz="1800" dirty="0" err="1" smtClean="0"/>
              <a:t>Deutero</a:t>
            </a:r>
            <a:r>
              <a:rPr lang="en-US" sz="1800" dirty="0" smtClean="0"/>
              <a:t>-Zechariah (9-14), Ezra-Nehemiah, Chronicles,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/>
              <a:t>                       </a:t>
            </a:r>
            <a:r>
              <a:rPr lang="en-US" sz="1800" dirty="0" smtClean="0"/>
              <a:t>Ruth, Song of Songs, Proverbs, Ecclesiastes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/>
              <a:t>  2</a:t>
            </a:r>
            <a:r>
              <a:rPr lang="en-US" sz="1800" b="1" baseline="30000" dirty="0" smtClean="0"/>
              <a:t>nd</a:t>
            </a:r>
            <a:r>
              <a:rPr lang="en-US" sz="1800" b="1" dirty="0" smtClean="0"/>
              <a:t> c. BCE – </a:t>
            </a:r>
            <a:r>
              <a:rPr lang="en-US" sz="1800" dirty="0" smtClean="0"/>
              <a:t>Most of Apocrypha, Final Psalms, Daniel, Esther?</a:t>
            </a:r>
            <a:endParaRPr lang="en-US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Who Wrote the Tanakh?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798B07-249B-4740-8D19-0B1111973F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b="1" dirty="0" smtClean="0"/>
              <a:t>Anonymous</a:t>
            </a:r>
            <a:r>
              <a:rPr lang="en-US" sz="2400" dirty="0" smtClean="0"/>
              <a:t> – Genesis through Job, some Psalms, some Proverbs, Isaiah 36-66, Daniel 1-6, Jonah, Zechariah 9-14, narrative framework for the Prophets, </a:t>
            </a:r>
            <a:r>
              <a:rPr lang="en-US" sz="2400" i="1" dirty="0" err="1" smtClean="0"/>
              <a:t>Tobit</a:t>
            </a:r>
            <a:r>
              <a:rPr lang="en-US" sz="2400" i="1" dirty="0" smtClean="0"/>
              <a:t>, Judith, 1 </a:t>
            </a:r>
            <a:r>
              <a:rPr lang="en-US" sz="2400" i="1" dirty="0" err="1" smtClean="0"/>
              <a:t>Maccabees</a:t>
            </a:r>
            <a:r>
              <a:rPr lang="en-US" sz="2400" i="1" dirty="0" smtClean="0"/>
              <a:t>, 2 </a:t>
            </a:r>
            <a:r>
              <a:rPr lang="en-US" sz="2400" i="1" dirty="0" err="1" smtClean="0"/>
              <a:t>Maccabees</a:t>
            </a:r>
            <a:endParaRPr lang="en-US" sz="2400" i="1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b="1" dirty="0" err="1" smtClean="0"/>
              <a:t>Eunonymous</a:t>
            </a:r>
            <a:r>
              <a:rPr lang="en-US" sz="2400" b="1" dirty="0" smtClean="0"/>
              <a:t> – </a:t>
            </a:r>
            <a:r>
              <a:rPr lang="en-US" sz="2400" dirty="0" smtClean="0"/>
              <a:t>Some Psalms?, some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         </a:t>
            </a:r>
            <a:r>
              <a:rPr lang="en-US" sz="2400" dirty="0" smtClean="0"/>
              <a:t>Proverbs, Isaiah 1-35, Jeremiah, Ezekiel,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        Hosea, Joel?, Amos, Obadiah, Micah,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         </a:t>
            </a:r>
            <a:r>
              <a:rPr lang="en-US" sz="2400" dirty="0" smtClean="0"/>
              <a:t>Nahum, Habakkuk, Zephaniah, Haggai,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         </a:t>
            </a:r>
            <a:r>
              <a:rPr lang="en-US" sz="2400" dirty="0" smtClean="0"/>
              <a:t>Zechariah 1-8, Malachi,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Sirach</a:t>
            </a:r>
            <a:endParaRPr lang="en-US" sz="2400" i="1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 startAt="3"/>
            </a:pPr>
            <a:r>
              <a:rPr lang="en-US" sz="2400" b="1" dirty="0" smtClean="0"/>
              <a:t>Pseudonymous – </a:t>
            </a:r>
            <a:r>
              <a:rPr lang="en-US" sz="2400" dirty="0" smtClean="0"/>
              <a:t>Some Psalms?, some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      </a:t>
            </a:r>
            <a:r>
              <a:rPr lang="en-US" sz="2400" dirty="0" smtClean="0"/>
              <a:t>   Proverbs?, Ecclesiastes, Song of Solomon,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        Daniel 7-12, </a:t>
            </a:r>
            <a:r>
              <a:rPr lang="en-US" sz="2400" i="1" dirty="0" smtClean="0"/>
              <a:t>Baruch, Wisdom of Solomon</a:t>
            </a:r>
            <a:endParaRPr lang="en-US" sz="2400" b="1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Hebrew Manuscripts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798B07-249B-4740-8D19-0B1111973F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Dead Sea Scrolls (250 BCE – 135 CE)</a:t>
            </a:r>
          </a:p>
          <a:p>
            <a:pPr eaLnBrk="1" hangingPunct="1"/>
            <a:r>
              <a:rPr lang="en-US" dirty="0" err="1" smtClean="0"/>
              <a:t>Masoretic</a:t>
            </a:r>
            <a:r>
              <a:rPr lang="en-US" dirty="0" smtClean="0"/>
              <a:t> Texts (MT):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Cairo Prophets (895 CE/1890’s)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Aleppo Codex (930 CE)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Leningrad Codex (1009 CE/1839)</a:t>
            </a:r>
          </a:p>
          <a:p>
            <a:pPr eaLnBrk="1" hangingPunct="1"/>
            <a:r>
              <a:rPr lang="en-US" dirty="0" smtClean="0"/>
              <a:t>Samaritan Pentateuch (12</a:t>
            </a:r>
            <a:r>
              <a:rPr lang="en-US" baseline="30000" dirty="0" smtClean="0"/>
              <a:t>th</a:t>
            </a:r>
            <a:r>
              <a:rPr lang="en-US" dirty="0" smtClean="0"/>
              <a:t> c. CE)  </a:t>
            </a:r>
          </a:p>
        </p:txBody>
      </p:sp>
      <p:pic>
        <p:nvPicPr>
          <p:cNvPr id="18436" name="Picture 7" descr="scroll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5181600"/>
            <a:ext cx="2857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Subsequent MT Manuscripts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798B07-249B-4740-8D19-0B1111973F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These date from the 11</a:t>
            </a:r>
            <a:r>
              <a:rPr lang="en-US" baseline="30000" dirty="0" smtClean="0"/>
              <a:t>th</a:t>
            </a:r>
            <a:r>
              <a:rPr lang="en-US" dirty="0" smtClean="0"/>
              <a:t> to the 15</a:t>
            </a:r>
            <a:r>
              <a:rPr lang="en-US" baseline="30000" dirty="0" smtClean="0"/>
              <a:t>th</a:t>
            </a:r>
            <a:r>
              <a:rPr lang="en-US" dirty="0" smtClean="0"/>
              <a:t> centuries CE.</a:t>
            </a:r>
          </a:p>
          <a:p>
            <a:pPr eaLnBrk="1" hangingPunct="1"/>
            <a:r>
              <a:rPr lang="en-US" dirty="0" err="1" smtClean="0"/>
              <a:t>Shephardic</a:t>
            </a:r>
            <a:r>
              <a:rPr lang="en-US" dirty="0" smtClean="0"/>
              <a:t> (Spain)</a:t>
            </a:r>
          </a:p>
          <a:p>
            <a:pPr eaLnBrk="1" hangingPunct="1"/>
            <a:r>
              <a:rPr lang="en-US" dirty="0" smtClean="0"/>
              <a:t>Ashkenazi (Germany)</a:t>
            </a:r>
          </a:p>
          <a:p>
            <a:pPr eaLnBrk="1" hangingPunct="1"/>
            <a:r>
              <a:rPr lang="en-US" dirty="0" smtClean="0"/>
              <a:t>Italian</a:t>
            </a:r>
          </a:p>
          <a:p>
            <a:pPr eaLnBrk="1" hangingPunct="1"/>
            <a:r>
              <a:rPr lang="en-US" dirty="0" smtClean="0"/>
              <a:t>Yemenite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Printed Texts - Hebrew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798B07-249B-4740-8D19-0B1111973F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Soncino</a:t>
            </a:r>
            <a:r>
              <a:rPr lang="en-US" dirty="0" smtClean="0"/>
              <a:t> (1488) – </a:t>
            </a:r>
            <a:r>
              <a:rPr lang="en-US" dirty="0" err="1" smtClean="0"/>
              <a:t>Shephardic</a:t>
            </a:r>
            <a:r>
              <a:rPr lang="en-US" dirty="0" smtClean="0"/>
              <a:t> texts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Rabbinic Bible (1517)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Rabbinic Bible (1525) – Jacob </a:t>
            </a:r>
            <a:r>
              <a:rPr lang="en-US" dirty="0" err="1" smtClean="0"/>
              <a:t>ben</a:t>
            </a:r>
            <a:r>
              <a:rPr lang="en-US" dirty="0" smtClean="0"/>
              <a:t> </a:t>
            </a:r>
            <a:r>
              <a:rPr lang="en-US" dirty="0" err="1" smtClean="0"/>
              <a:t>Hayyim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    </a:t>
            </a:r>
            <a:r>
              <a:rPr lang="en-US" i="1" dirty="0" smtClean="0"/>
              <a:t>(</a:t>
            </a:r>
            <a:r>
              <a:rPr lang="en-US" i="1" dirty="0" err="1" smtClean="0"/>
              <a:t>Textus</a:t>
            </a:r>
            <a:r>
              <a:rPr lang="en-US" i="1" dirty="0" smtClean="0"/>
              <a:t> </a:t>
            </a:r>
            <a:r>
              <a:rPr lang="en-US" i="1" dirty="0" err="1" smtClean="0"/>
              <a:t>Receptus</a:t>
            </a:r>
            <a:r>
              <a:rPr lang="en-US" i="1" dirty="0" smtClean="0"/>
              <a:t>) – </a:t>
            </a:r>
            <a:r>
              <a:rPr lang="en-US" dirty="0" err="1" smtClean="0"/>
              <a:t>Shephardic</a:t>
            </a:r>
            <a:r>
              <a:rPr lang="en-US" dirty="0" smtClean="0"/>
              <a:t> texts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Ginsberg (1926) – </a:t>
            </a:r>
            <a:r>
              <a:rPr lang="en-US" dirty="0" err="1" smtClean="0"/>
              <a:t>ben</a:t>
            </a:r>
            <a:r>
              <a:rPr lang="en-US" dirty="0" smtClean="0"/>
              <a:t> </a:t>
            </a:r>
            <a:r>
              <a:rPr lang="en-US" dirty="0" err="1" smtClean="0"/>
              <a:t>Hayyim</a:t>
            </a:r>
            <a:r>
              <a:rPr lang="en-US" dirty="0" smtClean="0"/>
              <a:t> text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Snaith</a:t>
            </a:r>
            <a:r>
              <a:rPr lang="en-US" dirty="0" smtClean="0"/>
              <a:t> (1928) – </a:t>
            </a:r>
            <a:r>
              <a:rPr lang="en-US" dirty="0" err="1" smtClean="0"/>
              <a:t>Shephardic</a:t>
            </a:r>
            <a:r>
              <a:rPr lang="en-US" dirty="0" smtClean="0"/>
              <a:t> and Yemenite</a:t>
            </a:r>
          </a:p>
          <a:p>
            <a:pPr eaLnBrk="1" hangingPunct="1">
              <a:lnSpc>
                <a:spcPct val="90000"/>
              </a:lnSpc>
            </a:pPr>
            <a:r>
              <a:rPr lang="en-US" i="1" dirty="0" err="1" smtClean="0"/>
              <a:t>Biblia</a:t>
            </a:r>
            <a:r>
              <a:rPr lang="en-US" i="1" dirty="0" smtClean="0"/>
              <a:t> </a:t>
            </a:r>
            <a:r>
              <a:rPr lang="en-US" i="1" dirty="0" err="1" smtClean="0"/>
              <a:t>Hebraica</a:t>
            </a:r>
            <a:r>
              <a:rPr lang="en-US" i="1" dirty="0" smtClean="0"/>
              <a:t> </a:t>
            </a:r>
            <a:r>
              <a:rPr lang="en-US" dirty="0" smtClean="0"/>
              <a:t>(1937) – </a:t>
            </a:r>
            <a:r>
              <a:rPr lang="en-US" dirty="0" err="1" smtClean="0"/>
              <a:t>Kittel</a:t>
            </a:r>
            <a:r>
              <a:rPr lang="en-US" dirty="0" smtClean="0"/>
              <a:t> and </a:t>
            </a:r>
            <a:r>
              <a:rPr lang="en-US" dirty="0" err="1" smtClean="0"/>
              <a:t>Kahle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    Based on Leningrad Codex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 Twain’s View of the Bible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Re the Bible:  </a:t>
            </a:r>
            <a:r>
              <a:rPr lang="en-US" dirty="0" smtClean="0"/>
              <a:t>“It is full of interest.  It has noble poetry in it; and some clever fables; and some blood-drenched history; and some good morals; a wealth of obscenity; and upwards of a thousand lies.”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</a:t>
            </a:r>
            <a:r>
              <a:rPr lang="en-US" sz="2800" dirty="0" smtClean="0"/>
              <a:t>--Mark Twain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8BC9-B0E7-4335-9DB7-CDF45802D4D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Ancient Translations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798B07-249B-4740-8D19-0B1111973F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Aramaic – </a:t>
            </a:r>
            <a:r>
              <a:rPr lang="en-US" dirty="0" err="1" smtClean="0"/>
              <a:t>Targums</a:t>
            </a:r>
            <a:r>
              <a:rPr lang="en-US" dirty="0" smtClean="0"/>
              <a:t> (OT only)</a:t>
            </a:r>
          </a:p>
          <a:p>
            <a:pPr eaLnBrk="1" hangingPunct="1"/>
            <a:r>
              <a:rPr lang="en-US" dirty="0" smtClean="0"/>
              <a:t>Greek – Septuagint (OT only)</a:t>
            </a:r>
          </a:p>
          <a:p>
            <a:pPr eaLnBrk="1" hangingPunct="1"/>
            <a:r>
              <a:rPr lang="en-US" dirty="0" smtClean="0"/>
              <a:t>Latin – Vulgate (OT and NT)</a:t>
            </a:r>
          </a:p>
          <a:p>
            <a:pPr eaLnBrk="1" hangingPunct="1"/>
            <a:r>
              <a:rPr lang="en-US" dirty="0" err="1" smtClean="0"/>
              <a:t>Syriac</a:t>
            </a:r>
            <a:r>
              <a:rPr lang="en-US" dirty="0" smtClean="0"/>
              <a:t> – </a:t>
            </a:r>
            <a:r>
              <a:rPr lang="en-US" dirty="0" err="1" smtClean="0"/>
              <a:t>Peshitta</a:t>
            </a:r>
            <a:r>
              <a:rPr lang="en-US" dirty="0" smtClean="0"/>
              <a:t> (OT and 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Aramaic Translations or Targums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798B07-249B-4740-8D19-0B1111973F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u="sng" dirty="0" smtClean="0"/>
              <a:t>Babylonian </a:t>
            </a:r>
            <a:r>
              <a:rPr lang="en-US" u="sng" dirty="0" err="1" smtClean="0"/>
              <a:t>Targums</a:t>
            </a:r>
            <a:endParaRPr lang="en-US" u="sng" dirty="0" smtClean="0"/>
          </a:p>
          <a:p>
            <a:pPr eaLnBrk="1" hangingPunct="1"/>
            <a:r>
              <a:rPr lang="en-US" dirty="0" err="1" smtClean="0"/>
              <a:t>Targum</a:t>
            </a:r>
            <a:r>
              <a:rPr lang="en-US" dirty="0" smtClean="0"/>
              <a:t> </a:t>
            </a:r>
            <a:r>
              <a:rPr lang="en-US" dirty="0" err="1" smtClean="0"/>
              <a:t>Onqelos</a:t>
            </a:r>
            <a:r>
              <a:rPr lang="en-US" dirty="0" smtClean="0"/>
              <a:t> to the Pentateuch</a:t>
            </a:r>
          </a:p>
          <a:p>
            <a:pPr eaLnBrk="1" hangingPunct="1"/>
            <a:r>
              <a:rPr lang="en-US" dirty="0" err="1" smtClean="0"/>
              <a:t>Targum</a:t>
            </a:r>
            <a:r>
              <a:rPr lang="en-US" dirty="0" smtClean="0"/>
              <a:t> Jonathan to the Prophets</a:t>
            </a:r>
          </a:p>
          <a:p>
            <a:pPr eaLnBrk="1" hangingPunct="1">
              <a:buFontTx/>
              <a:buNone/>
            </a:pPr>
            <a:r>
              <a:rPr lang="en-US" u="sng" dirty="0" smtClean="0"/>
              <a:t>Palestinian </a:t>
            </a:r>
            <a:r>
              <a:rPr lang="en-US" u="sng" dirty="0" err="1" smtClean="0"/>
              <a:t>Targums</a:t>
            </a:r>
            <a:endParaRPr lang="en-US" dirty="0" smtClean="0"/>
          </a:p>
          <a:p>
            <a:pPr eaLnBrk="1" hangingPunct="1"/>
            <a:r>
              <a:rPr lang="en-US" dirty="0" err="1" smtClean="0"/>
              <a:t>Targum</a:t>
            </a:r>
            <a:r>
              <a:rPr lang="en-US" dirty="0" smtClean="0"/>
              <a:t> </a:t>
            </a:r>
            <a:r>
              <a:rPr lang="en-US" dirty="0" err="1" smtClean="0"/>
              <a:t>Yerushalmi</a:t>
            </a:r>
            <a:r>
              <a:rPr lang="en-US" dirty="0" smtClean="0"/>
              <a:t> to the Pentateuch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(Codex </a:t>
            </a:r>
            <a:r>
              <a:rPr lang="en-US" dirty="0" err="1" smtClean="0"/>
              <a:t>Neofiti</a:t>
            </a:r>
            <a:r>
              <a:rPr lang="en-US" dirty="0" smtClean="0"/>
              <a:t> 1 in the Vatican)</a:t>
            </a:r>
          </a:p>
          <a:p>
            <a:pPr eaLnBrk="1" hangingPunct="1"/>
            <a:r>
              <a:rPr lang="en-US" dirty="0" smtClean="0"/>
              <a:t>Pseudo-Jonathan to the Pentateuch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Greek Translations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798B07-249B-4740-8D19-0B1111973F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Pre-Christian papyri (2</a:t>
            </a:r>
            <a:r>
              <a:rPr lang="en-US" baseline="30000" dirty="0" smtClean="0"/>
              <a:t>nd</a:t>
            </a:r>
            <a:r>
              <a:rPr lang="en-US" dirty="0" smtClean="0"/>
              <a:t> c. BCE-100 CE)</a:t>
            </a:r>
          </a:p>
          <a:p>
            <a:pPr eaLnBrk="1" hangingPunct="1"/>
            <a:r>
              <a:rPr lang="en-US" dirty="0" smtClean="0"/>
              <a:t>Origen’s </a:t>
            </a:r>
            <a:r>
              <a:rPr lang="en-US" i="1" dirty="0" err="1" smtClean="0"/>
              <a:t>Hexapla</a:t>
            </a:r>
            <a:r>
              <a:rPr lang="en-US" dirty="0" smtClean="0"/>
              <a:t> (3</a:t>
            </a:r>
            <a:r>
              <a:rPr lang="en-US" baseline="30000" dirty="0" smtClean="0"/>
              <a:t>rd</a:t>
            </a:r>
            <a:r>
              <a:rPr lang="en-US" dirty="0" smtClean="0"/>
              <a:t> c. CE)</a:t>
            </a:r>
          </a:p>
          <a:p>
            <a:pPr eaLnBrk="1" hangingPunct="1"/>
            <a:r>
              <a:rPr lang="en-US" dirty="0" smtClean="0"/>
              <a:t>Codex </a:t>
            </a:r>
            <a:r>
              <a:rPr lang="en-US" dirty="0" err="1" smtClean="0"/>
              <a:t>Vaticanus</a:t>
            </a:r>
            <a:r>
              <a:rPr lang="en-US" dirty="0" smtClean="0"/>
              <a:t> (mid-4</a:t>
            </a:r>
            <a:r>
              <a:rPr lang="en-US" baseline="30000" dirty="0" smtClean="0"/>
              <a:t>th</a:t>
            </a:r>
            <a:r>
              <a:rPr lang="en-US" dirty="0" smtClean="0"/>
              <a:t> c. CE)</a:t>
            </a:r>
          </a:p>
          <a:p>
            <a:pPr eaLnBrk="1" hangingPunct="1"/>
            <a:r>
              <a:rPr lang="en-US" dirty="0" smtClean="0"/>
              <a:t>Codex </a:t>
            </a:r>
            <a:r>
              <a:rPr lang="en-US" dirty="0" err="1" smtClean="0"/>
              <a:t>Sinaiticus</a:t>
            </a:r>
            <a:r>
              <a:rPr lang="en-US" dirty="0" smtClean="0"/>
              <a:t> (mid-4</a:t>
            </a:r>
            <a:r>
              <a:rPr lang="en-US" baseline="30000" dirty="0" smtClean="0"/>
              <a:t>th</a:t>
            </a:r>
            <a:r>
              <a:rPr lang="en-US" dirty="0" smtClean="0"/>
              <a:t> c. CE)</a:t>
            </a:r>
          </a:p>
          <a:p>
            <a:pPr eaLnBrk="1" hangingPunct="1"/>
            <a:r>
              <a:rPr lang="en-US" dirty="0" smtClean="0"/>
              <a:t>Codex </a:t>
            </a:r>
            <a:r>
              <a:rPr lang="en-US" dirty="0" err="1" smtClean="0"/>
              <a:t>Alexandrinus</a:t>
            </a:r>
            <a:r>
              <a:rPr lang="en-US" dirty="0" smtClean="0"/>
              <a:t> (5</a:t>
            </a:r>
            <a:r>
              <a:rPr lang="en-US" baseline="30000" dirty="0" smtClean="0"/>
              <a:t>th</a:t>
            </a:r>
            <a:r>
              <a:rPr lang="en-US" dirty="0" smtClean="0"/>
              <a:t> c. CE)</a:t>
            </a:r>
          </a:p>
          <a:p>
            <a:pPr eaLnBrk="1" hangingPunct="1"/>
            <a:r>
              <a:rPr lang="en-US" dirty="0" smtClean="0"/>
              <a:t>Codex </a:t>
            </a:r>
            <a:r>
              <a:rPr lang="en-US" dirty="0" err="1" smtClean="0"/>
              <a:t>Marchalianus</a:t>
            </a:r>
            <a:r>
              <a:rPr lang="en-US" dirty="0" smtClean="0"/>
              <a:t> (6</a:t>
            </a:r>
            <a:r>
              <a:rPr lang="en-US" baseline="30000" dirty="0" smtClean="0"/>
              <a:t>th</a:t>
            </a:r>
            <a:r>
              <a:rPr lang="en-US" dirty="0" smtClean="0"/>
              <a:t> c. CE)</a:t>
            </a:r>
          </a:p>
          <a:p>
            <a:pPr eaLnBrk="1" hangingPunct="1"/>
            <a:r>
              <a:rPr lang="en-US" dirty="0" smtClean="0"/>
              <a:t>Miniscule manuscripts (9</a:t>
            </a:r>
            <a:r>
              <a:rPr lang="en-US" baseline="30000" dirty="0" smtClean="0"/>
              <a:t>th</a:t>
            </a:r>
            <a:r>
              <a:rPr lang="en-US" dirty="0" smtClean="0"/>
              <a:t> – 15</a:t>
            </a:r>
            <a:r>
              <a:rPr lang="en-US" baseline="30000" dirty="0" smtClean="0"/>
              <a:t>th</a:t>
            </a:r>
            <a:r>
              <a:rPr lang="en-US" dirty="0" smtClean="0"/>
              <a:t> c. 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Latin Translations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Old Latin</a:t>
            </a:r>
          </a:p>
          <a:p>
            <a:r>
              <a:rPr lang="en-US" dirty="0" smtClean="0"/>
              <a:t>Vulgate – Codex </a:t>
            </a:r>
            <a:r>
              <a:rPr lang="en-US" dirty="0" err="1" smtClean="0"/>
              <a:t>Amiatinus</a:t>
            </a:r>
            <a:r>
              <a:rPr lang="en-US" dirty="0" smtClean="0"/>
              <a:t> (8</a:t>
            </a:r>
            <a:r>
              <a:rPr lang="en-US" baseline="30000" dirty="0" smtClean="0"/>
              <a:t>th</a:t>
            </a:r>
            <a:r>
              <a:rPr lang="en-US" dirty="0" smtClean="0"/>
              <a:t> c., Florence)</a:t>
            </a:r>
          </a:p>
          <a:p>
            <a:pPr>
              <a:buNone/>
            </a:pPr>
            <a:r>
              <a:rPr lang="en-US" dirty="0" smtClean="0"/>
              <a:t>         Codex </a:t>
            </a:r>
            <a:r>
              <a:rPr lang="en-US" dirty="0" err="1" smtClean="0"/>
              <a:t>Gigas</a:t>
            </a:r>
            <a:r>
              <a:rPr lang="en-US" dirty="0" smtClean="0"/>
              <a:t> (13</a:t>
            </a:r>
            <a:r>
              <a:rPr lang="en-US" baseline="30000" dirty="0" smtClean="0"/>
              <a:t>th</a:t>
            </a:r>
            <a:r>
              <a:rPr lang="en-US" dirty="0" smtClean="0"/>
              <a:t> c., Stockholm)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BB8BC9-B0E7-4335-9DB7-CDF45802D4D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Syriac</a:t>
            </a:r>
            <a:r>
              <a:rPr lang="en-US" dirty="0" smtClean="0"/>
              <a:t> Translations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Old </a:t>
            </a:r>
            <a:r>
              <a:rPr lang="en-US" dirty="0" err="1" smtClean="0"/>
              <a:t>Syriac</a:t>
            </a:r>
            <a:r>
              <a:rPr lang="en-US" dirty="0" smtClean="0"/>
              <a:t> (no OT MSS survive)</a:t>
            </a:r>
          </a:p>
          <a:p>
            <a:r>
              <a:rPr lang="en-US" dirty="0" err="1" smtClean="0"/>
              <a:t>Peshitta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Add. 14,425 (Torah less Leviticus) (5</a:t>
            </a:r>
            <a:r>
              <a:rPr lang="en-US" baseline="30000" dirty="0" smtClean="0"/>
              <a:t>th</a:t>
            </a:r>
            <a:r>
              <a:rPr lang="en-US" dirty="0" smtClean="0"/>
              <a:t> c. CE,</a:t>
            </a:r>
          </a:p>
          <a:p>
            <a:pPr>
              <a:buNone/>
            </a:pPr>
            <a:r>
              <a:rPr lang="en-US" dirty="0" smtClean="0"/>
              <a:t>            British Library)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Biblioteca</a:t>
            </a:r>
            <a:r>
              <a:rPr lang="en-US" dirty="0" smtClean="0"/>
              <a:t> </a:t>
            </a:r>
            <a:r>
              <a:rPr lang="en-US" dirty="0" err="1" smtClean="0"/>
              <a:t>Ambrosiana</a:t>
            </a:r>
            <a:r>
              <a:rPr lang="en-US" dirty="0" smtClean="0"/>
              <a:t> (all of the OT, 6/7</a:t>
            </a:r>
            <a:r>
              <a:rPr lang="en-US" baseline="30000" dirty="0" smtClean="0"/>
              <a:t>th</a:t>
            </a:r>
            <a:r>
              <a:rPr lang="en-US" dirty="0" smtClean="0"/>
              <a:t> c. </a:t>
            </a:r>
          </a:p>
          <a:p>
            <a:pPr>
              <a:buNone/>
            </a:pPr>
            <a:r>
              <a:rPr lang="en-US" dirty="0" smtClean="0"/>
              <a:t>            CE, Milan)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Syr</a:t>
            </a:r>
            <a:r>
              <a:rPr lang="en-US" dirty="0" smtClean="0"/>
              <a:t> 341 (all of the OT, 8</a:t>
            </a:r>
            <a:r>
              <a:rPr lang="en-US" baseline="30000" dirty="0" smtClean="0"/>
              <a:t>th</a:t>
            </a:r>
            <a:r>
              <a:rPr lang="en-US" dirty="0" smtClean="0"/>
              <a:t> c. CE, Paris)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BB8BC9-B0E7-4335-9DB7-CDF45802D4D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798B07-249B-4740-8D19-0B1111973F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/>
              <a:t> 1.  </a:t>
            </a:r>
            <a:r>
              <a:rPr lang="en-US" sz="1600" dirty="0" smtClean="0"/>
              <a:t>Most of the </a:t>
            </a:r>
            <a:r>
              <a:rPr lang="en-US" sz="1600" dirty="0" err="1" smtClean="0"/>
              <a:t>Tanakh</a:t>
            </a:r>
            <a:r>
              <a:rPr lang="en-US" sz="1600" dirty="0" smtClean="0"/>
              <a:t>, as we now it today, was written, or redacted,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     between 600 BCE and 200 BCE.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</a:t>
            </a:r>
            <a:r>
              <a:rPr lang="en-US" sz="1600" b="1" dirty="0" smtClean="0"/>
              <a:t>2.</a:t>
            </a:r>
            <a:r>
              <a:rPr lang="en-US" sz="1600" dirty="0" smtClean="0"/>
              <a:t>  There are two periods from which Hebrew manuscripts survive.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     1) From 250 BCE up to 135 CE; and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     2) From 895 CE up to 1450 CE.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     There are virtually NO Hebrew manuscripts from 135 CE until 895 CE.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</a:t>
            </a:r>
            <a:r>
              <a:rPr lang="en-US" sz="1600" b="1" dirty="0" smtClean="0"/>
              <a:t>3.</a:t>
            </a:r>
            <a:r>
              <a:rPr lang="en-US" sz="1600" dirty="0" smtClean="0"/>
              <a:t>  The Hebrew text was essentially stabilized, or standardized, by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     Rabbi </a:t>
            </a:r>
            <a:r>
              <a:rPr lang="en-US" sz="1600" dirty="0" err="1" smtClean="0"/>
              <a:t>Akiva</a:t>
            </a:r>
            <a:r>
              <a:rPr lang="en-US" sz="1600" dirty="0" smtClean="0"/>
              <a:t> around 100 CE.  Before 100 CE, there were many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     variant readings.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</a:t>
            </a:r>
            <a:r>
              <a:rPr lang="en-US" sz="1600" b="1" dirty="0" smtClean="0"/>
              <a:t>4.</a:t>
            </a:r>
            <a:r>
              <a:rPr lang="en-US" sz="1600" dirty="0" smtClean="0"/>
              <a:t>  The first printed translations of the </a:t>
            </a:r>
            <a:r>
              <a:rPr lang="en-US" sz="1600" dirty="0" err="1" smtClean="0"/>
              <a:t>Tanakh</a:t>
            </a:r>
            <a:r>
              <a:rPr lang="en-US" sz="1600" dirty="0" smtClean="0"/>
              <a:t> were based on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     </a:t>
            </a:r>
            <a:r>
              <a:rPr lang="en-US" sz="1600" dirty="0" err="1" smtClean="0"/>
              <a:t>Shephardic</a:t>
            </a:r>
            <a:r>
              <a:rPr lang="en-US" sz="1600" dirty="0" smtClean="0"/>
              <a:t> manuscripts dated in the 13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and 14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centuries.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     Roman Catholic translations of the OT were based on the Latin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     Vulgate manuscripts from the same period.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</a:t>
            </a:r>
            <a:r>
              <a:rPr lang="en-US" sz="1600" b="1" dirty="0" smtClean="0"/>
              <a:t>5.</a:t>
            </a:r>
            <a:r>
              <a:rPr lang="en-US" sz="1600" dirty="0" smtClean="0"/>
              <a:t>  Modern translations of the </a:t>
            </a:r>
            <a:r>
              <a:rPr lang="en-US" sz="1600" dirty="0" err="1" smtClean="0"/>
              <a:t>Tanakh</a:t>
            </a:r>
            <a:r>
              <a:rPr lang="en-US" sz="1600" dirty="0" smtClean="0"/>
              <a:t>, whether Jewish, Protestant, or Roman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     Catholic, are based on the Leningrad Codex, which dates from 1009 CE,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     and the Aleppo Codex, which dates from 930 CE.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</a:t>
            </a:r>
            <a:r>
              <a:rPr lang="en-US" sz="1600" b="1" dirty="0" smtClean="0"/>
              <a:t>6.</a:t>
            </a:r>
            <a:r>
              <a:rPr lang="en-US" sz="1600" dirty="0" smtClean="0"/>
              <a:t>  Many scholars believe that some of the readings from the Greek Septuagint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     represent an older, and perhaps more authentic, text than the Hebrew text.   </a:t>
            </a:r>
            <a:r>
              <a:rPr lang="en-US" sz="1600" b="1" dirty="0" smtClean="0"/>
              <a:t>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Bible in English - Protestant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Wyclif</a:t>
            </a:r>
            <a:r>
              <a:rPr lang="en-US" dirty="0" smtClean="0"/>
              <a:t> – 1380’s (NT and later OT) (Handwritten) </a:t>
            </a:r>
          </a:p>
          <a:p>
            <a:r>
              <a:rPr lang="en-US" dirty="0" smtClean="0"/>
              <a:t>Tyndale – NT (1525)</a:t>
            </a:r>
          </a:p>
          <a:p>
            <a:r>
              <a:rPr lang="en-US" dirty="0" smtClean="0"/>
              <a:t>Coverdale –1535 in Germany</a:t>
            </a:r>
          </a:p>
          <a:p>
            <a:r>
              <a:rPr lang="en-US" dirty="0" smtClean="0"/>
              <a:t>Thomas Matthew – 1537 in Antwerp</a:t>
            </a:r>
          </a:p>
          <a:p>
            <a:r>
              <a:rPr lang="en-US" dirty="0" smtClean="0"/>
              <a:t>The Great Bible – 1539</a:t>
            </a:r>
          </a:p>
          <a:p>
            <a:r>
              <a:rPr lang="en-US" dirty="0" smtClean="0"/>
              <a:t>Geneva Bible – 1560</a:t>
            </a:r>
          </a:p>
          <a:p>
            <a:r>
              <a:rPr lang="en-US" dirty="0" smtClean="0"/>
              <a:t>Bishop’s Bible – 1560’s (last in 1602)</a:t>
            </a:r>
          </a:p>
          <a:p>
            <a:r>
              <a:rPr lang="en-US" dirty="0" smtClean="0"/>
              <a:t>King James (or Authorized) - 1611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BB8BC9-B0E7-4335-9DB7-CDF45802D4D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Bible in English – </a:t>
            </a:r>
            <a:br>
              <a:rPr lang="en-US" dirty="0" smtClean="0"/>
            </a:br>
            <a:r>
              <a:rPr lang="en-US" dirty="0" smtClean="0"/>
              <a:t>Revisions of the AV (or KJV)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Revised Version (RV) – 1881-85</a:t>
            </a:r>
          </a:p>
          <a:p>
            <a:r>
              <a:rPr lang="en-US" dirty="0" smtClean="0"/>
              <a:t>American Standard Version (ASB) – 1901</a:t>
            </a:r>
          </a:p>
          <a:p>
            <a:r>
              <a:rPr lang="en-US" dirty="0" smtClean="0"/>
              <a:t>Revised Standard Version (RSV) – 1946/1952</a:t>
            </a:r>
          </a:p>
          <a:p>
            <a:r>
              <a:rPr lang="en-US" dirty="0" smtClean="0"/>
              <a:t>New American Standard Bible (NASB) – 1960-71</a:t>
            </a:r>
          </a:p>
          <a:p>
            <a:r>
              <a:rPr lang="en-US" dirty="0" smtClean="0"/>
              <a:t>The Living Bible – 1971 (</a:t>
            </a:r>
            <a:r>
              <a:rPr lang="en-US" dirty="0" err="1" smtClean="0"/>
              <a:t>paraphrastic</a:t>
            </a:r>
            <a:r>
              <a:rPr lang="en-US" dirty="0" smtClean="0"/>
              <a:t>)</a:t>
            </a:r>
          </a:p>
          <a:p>
            <a:r>
              <a:rPr lang="en-US" dirty="0" smtClean="0"/>
              <a:t>New King James Version (NKJV) – 1979-82</a:t>
            </a:r>
          </a:p>
          <a:p>
            <a:r>
              <a:rPr lang="en-US" dirty="0" smtClean="0"/>
              <a:t>New Revised Standard Version (NRSV) - 1989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BB8BC9-B0E7-4335-9DB7-CDF45802D4D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Bible in English – </a:t>
            </a:r>
            <a:br>
              <a:rPr lang="en-US" dirty="0" smtClean="0"/>
            </a:br>
            <a:r>
              <a:rPr lang="en-US" dirty="0" smtClean="0"/>
              <a:t>Other Modern Protestant Translations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Moffat – 1913-1926</a:t>
            </a:r>
          </a:p>
          <a:p>
            <a:r>
              <a:rPr lang="en-US" dirty="0" smtClean="0"/>
              <a:t>An American Translation (“Chicago” or “</a:t>
            </a:r>
            <a:r>
              <a:rPr lang="en-US" dirty="0" err="1" smtClean="0"/>
              <a:t>Goodspeed</a:t>
            </a:r>
            <a:r>
              <a:rPr lang="en-US" dirty="0" smtClean="0"/>
              <a:t>” Bible) – 1923-35</a:t>
            </a:r>
          </a:p>
          <a:p>
            <a:r>
              <a:rPr lang="en-US" dirty="0" smtClean="0"/>
              <a:t>Phillips New Testament – 1958</a:t>
            </a:r>
          </a:p>
          <a:p>
            <a:r>
              <a:rPr lang="en-US" dirty="0" smtClean="0"/>
              <a:t>New English Bible (NEB) – 1961-70</a:t>
            </a:r>
          </a:p>
          <a:p>
            <a:r>
              <a:rPr lang="en-US" dirty="0" smtClean="0"/>
              <a:t>Today’s English Version (TEV) (“Good News Bible”) – 1966-79</a:t>
            </a:r>
          </a:p>
          <a:p>
            <a:r>
              <a:rPr lang="en-US" dirty="0" smtClean="0"/>
              <a:t>New International Version (NIV) – 1973-78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BB8BC9-B0E7-4335-9DB7-CDF45802D4D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Bible in English – Roman Catholic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Douay-Rheims (NT – 1582; OT – 1609/10)</a:t>
            </a:r>
          </a:p>
          <a:p>
            <a:r>
              <a:rPr lang="en-US" dirty="0" err="1" smtClean="0"/>
              <a:t>Challoner</a:t>
            </a:r>
            <a:r>
              <a:rPr lang="en-US" dirty="0" smtClean="0"/>
              <a:t> (1749-52)</a:t>
            </a:r>
          </a:p>
          <a:p>
            <a:r>
              <a:rPr lang="en-US" dirty="0" smtClean="0"/>
              <a:t>Confraternity Revision – 1941</a:t>
            </a:r>
          </a:p>
          <a:p>
            <a:r>
              <a:rPr lang="en-US" dirty="0" smtClean="0"/>
              <a:t>Knox Bible – 1944-50</a:t>
            </a:r>
          </a:p>
          <a:p>
            <a:r>
              <a:rPr lang="en-US" dirty="0" smtClean="0"/>
              <a:t>Westminster Version – 1945-49</a:t>
            </a:r>
          </a:p>
          <a:p>
            <a:r>
              <a:rPr lang="en-US" dirty="0" smtClean="0"/>
              <a:t>New American Bible (NAB) – 1952-70</a:t>
            </a:r>
          </a:p>
          <a:p>
            <a:r>
              <a:rPr lang="en-US" dirty="0" smtClean="0"/>
              <a:t>Jerusalem Bible - 1966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BB8BC9-B0E7-4335-9DB7-CDF45802D4D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Bible?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Bible is  a collection of ancient writings, or books, in a number of different genres.  </a:t>
            </a:r>
          </a:p>
          <a:p>
            <a:r>
              <a:rPr lang="en-US" dirty="0" smtClean="0"/>
              <a:t>Ancient world views</a:t>
            </a:r>
          </a:p>
          <a:p>
            <a:r>
              <a:rPr lang="en-US" dirty="0" smtClean="0"/>
              <a:t>Biblical versus Greek literature</a:t>
            </a:r>
          </a:p>
          <a:p>
            <a:r>
              <a:rPr lang="en-US" dirty="0" smtClean="0"/>
              <a:t>Monotheism, social justice, and humility</a:t>
            </a:r>
          </a:p>
          <a:p>
            <a:r>
              <a:rPr lang="en-US" dirty="0" smtClean="0"/>
              <a:t>Anthropomorphic views of God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BB8BC9-B0E7-4335-9DB7-CDF45802D4D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Bible in English – Jewish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Torah (1785)</a:t>
            </a:r>
          </a:p>
          <a:p>
            <a:r>
              <a:rPr lang="en-US" dirty="0" smtClean="0"/>
              <a:t>Lesser (1854)</a:t>
            </a:r>
          </a:p>
          <a:p>
            <a:r>
              <a:rPr lang="en-US" dirty="0" smtClean="0"/>
              <a:t>Jewish Publication Society (JPS) – 1917</a:t>
            </a:r>
          </a:p>
          <a:p>
            <a:r>
              <a:rPr lang="en-US" dirty="0" smtClean="0"/>
              <a:t>New JPS Bible - 1985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BB8BC9-B0E7-4335-9DB7-CDF45802D4D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 -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do we determine the intended genre of a particular Biblical passage?</a:t>
            </a:r>
          </a:p>
          <a:p>
            <a:r>
              <a:rPr lang="en-US" dirty="0" smtClean="0"/>
              <a:t>What is the context of the passage?</a:t>
            </a:r>
          </a:p>
          <a:p>
            <a:r>
              <a:rPr lang="en-US" dirty="0" smtClean="0"/>
              <a:t>Can there be more than one context?  Does the context of the reader have validity in interpreting a passage?</a:t>
            </a:r>
          </a:p>
          <a:p>
            <a:r>
              <a:rPr lang="en-US" dirty="0" smtClean="0"/>
              <a:t>Have the Bible writers themselves used valid methods of interpretation?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BB8BC9-B0E7-4335-9DB7-CDF45802D4D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of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Hermeneutics</a:t>
            </a:r>
            <a:r>
              <a:rPr lang="en-US" dirty="0" smtClean="0"/>
              <a:t> – the principles of interpretation</a:t>
            </a:r>
          </a:p>
          <a:p>
            <a:r>
              <a:rPr lang="en-US" b="1" dirty="0" smtClean="0"/>
              <a:t>Exegesis</a:t>
            </a:r>
            <a:r>
              <a:rPr lang="en-US" dirty="0" smtClean="0"/>
              <a:t> – the application of those principles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BB8BC9-B0E7-4335-9DB7-CDF45802D4D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Biblical Genres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Historical narrative</a:t>
            </a:r>
          </a:p>
          <a:p>
            <a:r>
              <a:rPr lang="en-US" dirty="0" err="1" smtClean="0"/>
              <a:t>Nonhistorical</a:t>
            </a:r>
            <a:r>
              <a:rPr lang="en-US" dirty="0" smtClean="0"/>
              <a:t>  narrative (myth, legend) </a:t>
            </a:r>
          </a:p>
          <a:p>
            <a:r>
              <a:rPr lang="en-US" dirty="0" smtClean="0"/>
              <a:t>Parables</a:t>
            </a:r>
          </a:p>
          <a:p>
            <a:r>
              <a:rPr lang="en-US" dirty="0" smtClean="0"/>
              <a:t>Poetry and hymns</a:t>
            </a:r>
          </a:p>
          <a:p>
            <a:r>
              <a:rPr lang="en-US" dirty="0" smtClean="0"/>
              <a:t>Proverbs</a:t>
            </a:r>
          </a:p>
          <a:p>
            <a:r>
              <a:rPr lang="en-US" dirty="0" smtClean="0"/>
              <a:t>Laws</a:t>
            </a:r>
          </a:p>
          <a:p>
            <a:r>
              <a:rPr lang="en-US" dirty="0" smtClean="0"/>
              <a:t>Prophecies</a:t>
            </a:r>
          </a:p>
          <a:p>
            <a:r>
              <a:rPr lang="en-US" dirty="0" err="1" smtClean="0"/>
              <a:t>Apocalytic</a:t>
            </a:r>
            <a:r>
              <a:rPr lang="en-US" dirty="0" smtClean="0"/>
              <a:t> visions</a:t>
            </a:r>
          </a:p>
          <a:p>
            <a:r>
              <a:rPr lang="en-US" dirty="0" smtClean="0"/>
              <a:t>Genealogies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BB8BC9-B0E7-4335-9DB7-CDF45802D4D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Literal sense </a:t>
            </a:r>
            <a:r>
              <a:rPr lang="en-US" dirty="0" smtClean="0"/>
              <a:t>– derives meaning from the </a:t>
            </a:r>
            <a:r>
              <a:rPr lang="en-US" i="1" dirty="0" smtClean="0"/>
              <a:t>historical</a:t>
            </a:r>
            <a:r>
              <a:rPr lang="en-US" dirty="0" smtClean="0"/>
              <a:t> </a:t>
            </a:r>
            <a:r>
              <a:rPr lang="en-US" i="1" dirty="0" smtClean="0"/>
              <a:t>context </a:t>
            </a:r>
          </a:p>
          <a:p>
            <a:r>
              <a:rPr lang="en-US" b="1" dirty="0" smtClean="0"/>
              <a:t>Allegorical sense</a:t>
            </a:r>
            <a:r>
              <a:rPr lang="en-US" dirty="0" smtClean="0"/>
              <a:t> – derives meaning from the </a:t>
            </a:r>
            <a:r>
              <a:rPr lang="en-US" i="1" dirty="0" smtClean="0"/>
              <a:t>words</a:t>
            </a:r>
            <a:r>
              <a:rPr lang="en-US" dirty="0" smtClean="0"/>
              <a:t> of scripture</a:t>
            </a:r>
          </a:p>
          <a:p>
            <a:r>
              <a:rPr lang="en-US" b="1" dirty="0" smtClean="0"/>
              <a:t>Typical sense </a:t>
            </a:r>
            <a:r>
              <a:rPr lang="en-US" dirty="0" smtClean="0"/>
              <a:t>– derives meaning from the </a:t>
            </a:r>
            <a:r>
              <a:rPr lang="en-US" i="1" dirty="0" smtClean="0"/>
              <a:t>things </a:t>
            </a:r>
            <a:r>
              <a:rPr lang="en-US" dirty="0" smtClean="0"/>
              <a:t>and </a:t>
            </a:r>
            <a:r>
              <a:rPr lang="en-US" i="1" dirty="0" smtClean="0"/>
              <a:t>events</a:t>
            </a:r>
            <a:r>
              <a:rPr lang="en-US" dirty="0" smtClean="0"/>
              <a:t> of scripture</a:t>
            </a:r>
          </a:p>
          <a:p>
            <a:r>
              <a:rPr lang="en-US" b="1" i="1" dirty="0" err="1" smtClean="0"/>
              <a:t>Sensus</a:t>
            </a:r>
            <a:r>
              <a:rPr lang="en-US" b="1" i="1" dirty="0" smtClean="0"/>
              <a:t> </a:t>
            </a:r>
            <a:r>
              <a:rPr lang="en-US" b="1" i="1" dirty="0" err="1" smtClean="0"/>
              <a:t>plenior</a:t>
            </a:r>
            <a:r>
              <a:rPr lang="en-US" b="1" i="1" dirty="0" smtClean="0"/>
              <a:t> </a:t>
            </a:r>
            <a:r>
              <a:rPr lang="en-US" i="1" dirty="0" smtClean="0"/>
              <a:t>– “</a:t>
            </a:r>
            <a:r>
              <a:rPr lang="en-US" dirty="0" smtClean="0"/>
              <a:t>full sense” 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BB8BC9-B0E7-4335-9DB7-CDF45802D4D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of Palestine</a:t>
            </a:r>
            <a:endParaRPr lang="en-US" dirty="0"/>
          </a:p>
        </p:txBody>
      </p:sp>
      <p:pic>
        <p:nvPicPr>
          <p:cNvPr id="1026" name="Picture 2" descr="C:\Users\angel\Pictures\a_palestine_map_jesus_time[1]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600200"/>
            <a:ext cx="2814982" cy="452596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8BC9-B0E7-4335-9DB7-CDF45802D4D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Regions of Palestine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Coastal Plain – Plain of Sharon</a:t>
            </a:r>
          </a:p>
          <a:p>
            <a:r>
              <a:rPr lang="en-US" dirty="0" smtClean="0"/>
              <a:t>Hill Country – Judean hills and the hills of Samaria</a:t>
            </a:r>
          </a:p>
          <a:p>
            <a:r>
              <a:rPr lang="en-US" dirty="0" smtClean="0"/>
              <a:t>Rift Valley – Sea of Galilee, the Jordan River, and the Dead Sea</a:t>
            </a:r>
          </a:p>
          <a:p>
            <a:r>
              <a:rPr lang="en-US" dirty="0" err="1" smtClean="0"/>
              <a:t>Transjordanian</a:t>
            </a:r>
            <a:r>
              <a:rPr lang="en-US" dirty="0" smtClean="0"/>
              <a:t> Plateau – Bashan, Gilead, </a:t>
            </a:r>
            <a:r>
              <a:rPr lang="en-US" dirty="0" err="1" smtClean="0"/>
              <a:t>Ammon</a:t>
            </a:r>
            <a:r>
              <a:rPr lang="en-US" dirty="0" smtClean="0"/>
              <a:t>, Moab, Edom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8BC9-B0E7-4335-9DB7-CDF45802D4D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Coastal Plains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Coastal Plains consists of three smaller plains: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Plain of Acre</a:t>
            </a:r>
          </a:p>
          <a:p>
            <a:r>
              <a:rPr lang="en-US" dirty="0" smtClean="0"/>
              <a:t>The Valley of </a:t>
            </a:r>
            <a:r>
              <a:rPr lang="en-US" dirty="0" err="1" smtClean="0"/>
              <a:t>Jezreel</a:t>
            </a:r>
            <a:r>
              <a:rPr lang="en-US" dirty="0" smtClean="0"/>
              <a:t> (or Esdraelon)</a:t>
            </a:r>
          </a:p>
          <a:p>
            <a:r>
              <a:rPr lang="en-US" dirty="0" smtClean="0"/>
              <a:t>The Plain of Sharon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8BC9-B0E7-4335-9DB7-CDF45802D4D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Hill Country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Hill Country consists of five regions: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Galilean Hills</a:t>
            </a:r>
          </a:p>
          <a:p>
            <a:r>
              <a:rPr lang="en-US" dirty="0" smtClean="0"/>
              <a:t>The Hill Country of Samaria</a:t>
            </a:r>
          </a:p>
          <a:p>
            <a:r>
              <a:rPr lang="en-US" dirty="0" smtClean="0"/>
              <a:t>The Judean Hills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Shephelah</a:t>
            </a:r>
            <a:endParaRPr lang="en-US" dirty="0" smtClean="0"/>
          </a:p>
          <a:p>
            <a:r>
              <a:rPr lang="en-US" dirty="0" smtClean="0"/>
              <a:t>The Negev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8BC9-B0E7-4335-9DB7-CDF45802D4D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Rift or Jordan Valley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The Rift or Jordan Valley has seven divisions: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Bekaa</a:t>
            </a:r>
            <a:r>
              <a:rPr lang="en-US" dirty="0" smtClean="0"/>
              <a:t> Valley in modern Lebanon</a:t>
            </a:r>
          </a:p>
          <a:p>
            <a:r>
              <a:rPr lang="en-US" dirty="0" smtClean="0"/>
              <a:t>Lake </a:t>
            </a:r>
            <a:r>
              <a:rPr lang="en-US" dirty="0" err="1" smtClean="0"/>
              <a:t>Huleh</a:t>
            </a:r>
            <a:endParaRPr lang="en-US" dirty="0" smtClean="0"/>
          </a:p>
          <a:p>
            <a:r>
              <a:rPr lang="en-US" dirty="0" smtClean="0"/>
              <a:t>The Sea of Galilee</a:t>
            </a:r>
          </a:p>
          <a:p>
            <a:r>
              <a:rPr lang="en-US" dirty="0" smtClean="0"/>
              <a:t>The Jordan Valley</a:t>
            </a:r>
          </a:p>
          <a:p>
            <a:r>
              <a:rPr lang="en-US" dirty="0" smtClean="0"/>
              <a:t>The Dead Sea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Arabah</a:t>
            </a:r>
            <a:endParaRPr lang="en-US" dirty="0" smtClean="0"/>
          </a:p>
          <a:p>
            <a:r>
              <a:rPr lang="en-US" dirty="0" smtClean="0"/>
              <a:t>The Gulf of Aqaba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8BC9-B0E7-4335-9DB7-CDF45802D4D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Bible saying?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BB8BC9-B0E7-4335-9DB7-CDF45802D4D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smtClean="0"/>
              <a:t>would argue that the Bible is the story of </a:t>
            </a:r>
            <a:r>
              <a:rPr lang="en-US" b="1" dirty="0" smtClean="0"/>
              <a:t>God’s revelation </a:t>
            </a:r>
            <a:r>
              <a:rPr lang="en-US" dirty="0" smtClean="0"/>
              <a:t>to Israel and to humans.</a:t>
            </a:r>
          </a:p>
          <a:p>
            <a:r>
              <a:rPr lang="en-US" dirty="0" smtClean="0"/>
              <a:t>Others </a:t>
            </a:r>
            <a:r>
              <a:rPr lang="en-US" dirty="0" smtClean="0"/>
              <a:t>would argue that the Bible is the story of </a:t>
            </a:r>
            <a:r>
              <a:rPr lang="en-US" b="1" dirty="0" smtClean="0"/>
              <a:t>Israel’s response </a:t>
            </a:r>
            <a:r>
              <a:rPr lang="en-US" dirty="0" smtClean="0"/>
              <a:t>to the call of God.</a:t>
            </a:r>
          </a:p>
          <a:p>
            <a:r>
              <a:rPr lang="en-US" dirty="0" smtClean="0"/>
              <a:t>Still </a:t>
            </a:r>
            <a:r>
              <a:rPr lang="en-US" dirty="0" smtClean="0"/>
              <a:t>others would argue that the Bible is the story of </a:t>
            </a:r>
            <a:r>
              <a:rPr lang="en-US" b="1" dirty="0" smtClean="0"/>
              <a:t>Israel’s response to the </a:t>
            </a:r>
            <a:r>
              <a:rPr lang="en-US" b="1" i="1" dirty="0" smtClean="0"/>
              <a:t>concept, or idea, </a:t>
            </a:r>
            <a:r>
              <a:rPr lang="en-US" b="1" dirty="0" smtClean="0"/>
              <a:t>of God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Transjordanian</a:t>
            </a:r>
            <a:r>
              <a:rPr lang="en-US" dirty="0" smtClean="0"/>
              <a:t>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dirty="0" err="1" smtClean="0"/>
              <a:t>Transjordanian</a:t>
            </a:r>
            <a:r>
              <a:rPr lang="en-US" dirty="0" smtClean="0"/>
              <a:t> Region has four regions: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Bashan</a:t>
            </a:r>
          </a:p>
          <a:p>
            <a:r>
              <a:rPr lang="en-US" dirty="0" smtClean="0"/>
              <a:t>Gilead and </a:t>
            </a:r>
            <a:r>
              <a:rPr lang="en-US" dirty="0" err="1" smtClean="0"/>
              <a:t>Ammon</a:t>
            </a:r>
            <a:endParaRPr lang="en-US" dirty="0" smtClean="0"/>
          </a:p>
          <a:p>
            <a:r>
              <a:rPr lang="en-US" dirty="0" smtClean="0"/>
              <a:t>The Plateau of Moab</a:t>
            </a:r>
          </a:p>
          <a:p>
            <a:r>
              <a:rPr lang="en-US" dirty="0" smtClean="0"/>
              <a:t>Mt </a:t>
            </a:r>
            <a:r>
              <a:rPr lang="en-US" dirty="0" err="1" smtClean="0"/>
              <a:t>Seir</a:t>
            </a:r>
            <a:r>
              <a:rPr lang="en-US" dirty="0" smtClean="0"/>
              <a:t> (Edom)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8BC9-B0E7-4335-9DB7-CDF45802D4D3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Coastal Plains </a:t>
            </a:r>
            <a:r>
              <a:rPr lang="en-US" dirty="0" smtClean="0"/>
              <a:t>– 21 inches of rain per year with January lows in the upper 40’s and August highs in the upper 80’s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Hill Country </a:t>
            </a:r>
            <a:r>
              <a:rPr lang="en-US" dirty="0" smtClean="0"/>
              <a:t>– 25 or more inches of rain in the north to 2 inches or less in the south – Jerusalem averages mid-80’s in August and low 40’s in January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Rift Valley – </a:t>
            </a:r>
            <a:r>
              <a:rPr lang="en-US" dirty="0" smtClean="0"/>
              <a:t>Less than 10 inches per year with highs near 100 in the summer</a:t>
            </a:r>
          </a:p>
          <a:p>
            <a:r>
              <a:rPr lang="en-US" dirty="0" smtClean="0"/>
              <a:t>The </a:t>
            </a:r>
            <a:r>
              <a:rPr lang="en-US" b="1" dirty="0" err="1" smtClean="0"/>
              <a:t>Transjordanian</a:t>
            </a:r>
            <a:r>
              <a:rPr lang="en-US" b="1" dirty="0" smtClean="0"/>
              <a:t> Region </a:t>
            </a:r>
            <a:r>
              <a:rPr lang="en-US" dirty="0" smtClean="0"/>
              <a:t>– Rainfall of 10 to 15 inches per year – Around 90 for a high in summer and upper 30’s for a low in January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8BC9-B0E7-4335-9DB7-CDF45802D4D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Flora (Trees) in Ancient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Acacia – A hard wood </a:t>
            </a:r>
          </a:p>
          <a:p>
            <a:r>
              <a:rPr lang="en-US" dirty="0" smtClean="0"/>
              <a:t>Box  - Very hard, durable wood</a:t>
            </a:r>
          </a:p>
          <a:p>
            <a:r>
              <a:rPr lang="en-US" dirty="0" smtClean="0"/>
              <a:t>Cedar of Lebanon – Durable, fragrant wood</a:t>
            </a:r>
          </a:p>
          <a:p>
            <a:r>
              <a:rPr lang="en-US" dirty="0" smtClean="0"/>
              <a:t>Crown of thorns  - Evergreen with edible fruit</a:t>
            </a:r>
          </a:p>
          <a:p>
            <a:r>
              <a:rPr lang="en-US" dirty="0" smtClean="0"/>
              <a:t>Cypress – Wood was used for many items</a:t>
            </a:r>
          </a:p>
          <a:p>
            <a:r>
              <a:rPr lang="en-US" dirty="0" smtClean="0"/>
              <a:t>Greek juniper – Wood useful and berries used medicinally</a:t>
            </a:r>
          </a:p>
          <a:p>
            <a:r>
              <a:rPr lang="en-US" dirty="0" smtClean="0"/>
              <a:t>Oak – Hard used for construction and ship building </a:t>
            </a:r>
          </a:p>
          <a:p>
            <a:r>
              <a:rPr lang="en-US" dirty="0" smtClean="0"/>
              <a:t>Pine – Two varieties, it is drought resistant</a:t>
            </a:r>
          </a:p>
          <a:p>
            <a:r>
              <a:rPr lang="en-US" dirty="0" smtClean="0"/>
              <a:t>Poplar – Not widely used</a:t>
            </a:r>
          </a:p>
          <a:p>
            <a:r>
              <a:rPr lang="en-US" dirty="0" smtClean="0"/>
              <a:t>Tamarisk – Short (20 ft) deciduous tree</a:t>
            </a:r>
          </a:p>
          <a:p>
            <a:r>
              <a:rPr lang="en-US" dirty="0" smtClean="0"/>
              <a:t>Willow – Used for small objects and boats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8BC9-B0E7-4335-9DB7-CDF45802D4D3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Fauna in Ancient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Bear – Survived in Palestine until the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Camel – Domesticated around 1200 BCE</a:t>
            </a:r>
          </a:p>
          <a:p>
            <a:r>
              <a:rPr lang="en-US" dirty="0" smtClean="0"/>
              <a:t>Deer  - Two species – source of wild game</a:t>
            </a:r>
          </a:p>
          <a:p>
            <a:r>
              <a:rPr lang="en-US" dirty="0" smtClean="0"/>
              <a:t>Dog  - Used as watch dogs</a:t>
            </a:r>
          </a:p>
          <a:p>
            <a:r>
              <a:rPr lang="en-US" dirty="0" smtClean="0"/>
              <a:t>Fox – Still commonly found</a:t>
            </a:r>
          </a:p>
          <a:p>
            <a:r>
              <a:rPr lang="en-US" dirty="0" smtClean="0"/>
              <a:t>Gazelle – Source of wild game</a:t>
            </a:r>
          </a:p>
          <a:p>
            <a:r>
              <a:rPr lang="en-US" dirty="0" smtClean="0"/>
              <a:t>Leopard – Survived in Palestine until early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Lion – Became extinct in Palestine in ancient times</a:t>
            </a:r>
          </a:p>
          <a:p>
            <a:r>
              <a:rPr lang="en-US" dirty="0" smtClean="0"/>
              <a:t>Wolf – Survived in Galilee until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Others – Hares, rodents, etc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B8BC9-B0E7-4335-9DB7-CDF45802D4D3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Inspiration</a:t>
            </a:r>
            <a:r>
              <a:rPr lang="en-US" dirty="0" smtClean="0"/>
              <a:t> – Is the Bible divinely inspired and if so, in what way?  Does it really matter?</a:t>
            </a:r>
          </a:p>
          <a:p>
            <a:r>
              <a:rPr lang="en-US" b="1" dirty="0" smtClean="0"/>
              <a:t>Canonicity</a:t>
            </a:r>
            <a:r>
              <a:rPr lang="en-US" dirty="0" smtClean="0"/>
              <a:t> – What writings should be in the Bible?</a:t>
            </a:r>
          </a:p>
          <a:p>
            <a:r>
              <a:rPr lang="en-US" b="1" dirty="0" smtClean="0"/>
              <a:t>Texts</a:t>
            </a:r>
            <a:r>
              <a:rPr lang="en-US" dirty="0" smtClean="0"/>
              <a:t> – How close are the existing manuscripts of the Bible to the original texts?  And does this really matter?</a:t>
            </a:r>
          </a:p>
          <a:p>
            <a:r>
              <a:rPr lang="en-US" b="1" dirty="0" smtClean="0"/>
              <a:t>Languages</a:t>
            </a:r>
            <a:r>
              <a:rPr lang="en-US" dirty="0" smtClean="0"/>
              <a:t> – Can the words of the Bible be fully understood today and accurately translated? </a:t>
            </a:r>
          </a:p>
          <a:p>
            <a:r>
              <a:rPr lang="en-US" b="1" dirty="0" smtClean="0"/>
              <a:t>Interpretation</a:t>
            </a:r>
            <a:r>
              <a:rPr lang="en-US" dirty="0" smtClean="0"/>
              <a:t> – How do we interpret the words and ideas in the Bible?</a:t>
            </a:r>
          </a:p>
          <a:p>
            <a:r>
              <a:rPr lang="en-US" b="1" dirty="0" smtClean="0"/>
              <a:t>Historicity</a:t>
            </a:r>
            <a:r>
              <a:rPr lang="en-US" dirty="0" smtClean="0"/>
              <a:t> – Is the Bible historically accurate?  Does this really matter?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BB8BC9-B0E7-4335-9DB7-CDF45802D4D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Kinds of Critical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i="1" dirty="0" smtClean="0"/>
              <a:t>Higher Criticism</a:t>
            </a:r>
            <a:r>
              <a:rPr lang="en-US" dirty="0" smtClean="0"/>
              <a:t> – Examines the Biblical texts</a:t>
            </a:r>
          </a:p>
          <a:p>
            <a:pPr>
              <a:buNone/>
            </a:pPr>
            <a:r>
              <a:rPr lang="en-US" b="1" i="1" dirty="0" smtClean="0"/>
              <a:t>        </a:t>
            </a:r>
            <a:r>
              <a:rPr lang="en-US" dirty="0" smtClean="0"/>
              <a:t>as literature by using </a:t>
            </a:r>
            <a:r>
              <a:rPr lang="en-US" dirty="0" err="1" smtClean="0"/>
              <a:t>historiographic</a:t>
            </a:r>
            <a:r>
              <a:rPr lang="en-US" dirty="0" smtClean="0"/>
              <a:t>,</a:t>
            </a:r>
            <a:r>
              <a:rPr lang="en-US" b="1" i="1" dirty="0" smtClean="0"/>
              <a:t>  </a:t>
            </a:r>
          </a:p>
          <a:p>
            <a:pPr>
              <a:buNone/>
            </a:pPr>
            <a:r>
              <a:rPr lang="en-US" b="1" i="1" dirty="0" smtClean="0"/>
              <a:t>        </a:t>
            </a:r>
            <a:r>
              <a:rPr lang="en-US" dirty="0" smtClean="0"/>
              <a:t>literary, and linguistic tools</a:t>
            </a:r>
          </a:p>
          <a:p>
            <a:r>
              <a:rPr lang="en-US" b="1" i="1" dirty="0" smtClean="0"/>
              <a:t>Lower Criticism – </a:t>
            </a:r>
            <a:r>
              <a:rPr lang="en-US" dirty="0" smtClean="0"/>
              <a:t>Efforts to discover and</a:t>
            </a:r>
          </a:p>
          <a:p>
            <a:pPr>
              <a:buNone/>
            </a:pPr>
            <a:r>
              <a:rPr lang="en-US" b="1" i="1" dirty="0" smtClean="0"/>
              <a:t>        </a:t>
            </a:r>
            <a:r>
              <a:rPr lang="en-US" dirty="0" smtClean="0"/>
              <a:t>reconstruct Biblical texts based on existing</a:t>
            </a:r>
          </a:p>
          <a:p>
            <a:pPr>
              <a:buNone/>
            </a:pPr>
            <a:r>
              <a:rPr lang="en-US" b="1" i="1" dirty="0" smtClean="0"/>
              <a:t>        </a:t>
            </a:r>
            <a:r>
              <a:rPr lang="en-US" dirty="0" smtClean="0"/>
              <a:t>manuscripts</a:t>
            </a:r>
            <a:r>
              <a:rPr lang="en-US" b="1" i="1" dirty="0" smtClean="0"/>
              <a:t>        </a:t>
            </a:r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BB8BC9-B0E7-4335-9DB7-CDF45802D4D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Used By Biblical Scholars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Textual  criticism </a:t>
            </a:r>
            <a:r>
              <a:rPr lang="en-US" dirty="0" smtClean="0"/>
              <a:t>– Tries to determine which ancient manuscripts are closest to the original</a:t>
            </a:r>
          </a:p>
          <a:p>
            <a:r>
              <a:rPr lang="en-US" b="1" dirty="0" smtClean="0"/>
              <a:t>Literary criticism</a:t>
            </a:r>
          </a:p>
          <a:p>
            <a:pPr>
              <a:buNone/>
            </a:pPr>
            <a:r>
              <a:rPr lang="en-US" dirty="0" smtClean="0"/>
              <a:t>    &gt; </a:t>
            </a:r>
            <a:r>
              <a:rPr lang="en-US" b="1" dirty="0" smtClean="0"/>
              <a:t>Form</a:t>
            </a:r>
            <a:r>
              <a:rPr lang="en-US" dirty="0" smtClean="0"/>
              <a:t> </a:t>
            </a:r>
            <a:r>
              <a:rPr lang="en-US" b="1" dirty="0" smtClean="0"/>
              <a:t>criticism</a:t>
            </a:r>
            <a:r>
              <a:rPr lang="en-US" dirty="0" smtClean="0"/>
              <a:t> – How were literary units, or             </a:t>
            </a:r>
          </a:p>
          <a:p>
            <a:pPr>
              <a:buNone/>
            </a:pPr>
            <a:r>
              <a:rPr lang="en-US" dirty="0" smtClean="0"/>
              <a:t>        genres, used?</a:t>
            </a:r>
          </a:p>
          <a:p>
            <a:pPr>
              <a:buNone/>
            </a:pPr>
            <a:r>
              <a:rPr lang="en-US" dirty="0" smtClean="0"/>
              <a:t>    &gt; </a:t>
            </a:r>
            <a:r>
              <a:rPr lang="en-US" b="1" dirty="0" smtClean="0"/>
              <a:t>Source criticism </a:t>
            </a:r>
            <a:r>
              <a:rPr lang="en-US" dirty="0" smtClean="0"/>
              <a:t>– Tries to identify sources used </a:t>
            </a:r>
          </a:p>
          <a:p>
            <a:pPr>
              <a:buNone/>
            </a:pPr>
            <a:r>
              <a:rPr lang="en-US" dirty="0" smtClean="0"/>
              <a:t>        to create a text</a:t>
            </a:r>
          </a:p>
          <a:p>
            <a:pPr>
              <a:buNone/>
            </a:pPr>
            <a:r>
              <a:rPr lang="en-US" dirty="0" smtClean="0"/>
              <a:t>    &gt; </a:t>
            </a:r>
            <a:r>
              <a:rPr lang="en-US" b="1" dirty="0" smtClean="0"/>
              <a:t>Redaction criticism </a:t>
            </a:r>
            <a:r>
              <a:rPr lang="en-US" dirty="0" smtClean="0"/>
              <a:t>– Tries to uncover the work </a:t>
            </a:r>
          </a:p>
          <a:p>
            <a:pPr>
              <a:buNone/>
            </a:pPr>
            <a:r>
              <a:rPr lang="en-US" dirty="0" smtClean="0"/>
              <a:t>        of the final editors of a text</a:t>
            </a:r>
          </a:p>
          <a:p>
            <a:r>
              <a:rPr lang="en-US" b="1" dirty="0" smtClean="0"/>
              <a:t>History of Religions criticism – </a:t>
            </a:r>
            <a:r>
              <a:rPr lang="en-US" dirty="0" smtClean="0"/>
              <a:t>Looks at the religion of ancient Israel in relation to other ancient religions</a:t>
            </a:r>
          </a:p>
          <a:p>
            <a:r>
              <a:rPr lang="en-US" b="1" dirty="0" smtClean="0"/>
              <a:t>Archeology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BB8BC9-B0E7-4335-9DB7-CDF45802D4D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Views of Inspiration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Church has traditionally held that the writings in the Bible are in some way inspired by God. </a:t>
            </a:r>
          </a:p>
          <a:p>
            <a:r>
              <a:rPr lang="en-US" dirty="0" smtClean="0"/>
              <a:t>This is based on two NT verses:  2 Timothy 3:16-17 and 2 Peter 1:19-21.</a:t>
            </a:r>
          </a:p>
          <a:p>
            <a:r>
              <a:rPr lang="en-US" dirty="0" smtClean="0"/>
              <a:t>Are the words of scripture, or the human writers of scripture, inspired?  Or both?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5BB8BC9-B0E7-4335-9DB7-CDF45802D4D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3095</Words>
  <Application>Microsoft Office PowerPoint</Application>
  <PresentationFormat>On-screen Show (4:3)</PresentationFormat>
  <Paragraphs>582</Paragraphs>
  <Slides>53</Slides>
  <Notes>53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Office Theme</vt:lpstr>
      <vt:lpstr>Apex</vt:lpstr>
      <vt:lpstr>Median</vt:lpstr>
      <vt:lpstr>The Bible</vt:lpstr>
      <vt:lpstr>Oscar Wilde’s View of the Bible</vt:lpstr>
      <vt:lpstr>Mark Twain’s View of the Bible</vt:lpstr>
      <vt:lpstr>What is the Bible?</vt:lpstr>
      <vt:lpstr>What is the Bible saying?</vt:lpstr>
      <vt:lpstr>Bible Problems</vt:lpstr>
      <vt:lpstr>Two Kinds of Critical Study</vt:lpstr>
      <vt:lpstr>Tools Used By Biblical Scholars</vt:lpstr>
      <vt:lpstr>Some Views of Inspiration</vt:lpstr>
      <vt:lpstr>Arguments for Inspiration</vt:lpstr>
      <vt:lpstr>Views of Human Inspiration</vt:lpstr>
      <vt:lpstr>Views of Verbal Inspiration</vt:lpstr>
      <vt:lpstr>The Hebrew Canon (TaNaKh)</vt:lpstr>
      <vt:lpstr>Rabbinic Canon Criteria</vt:lpstr>
      <vt:lpstr>Canons of the Jewish Sects</vt:lpstr>
      <vt:lpstr>The Greek Canon (Septuagint)</vt:lpstr>
      <vt:lpstr>Summary of the Canons</vt:lpstr>
      <vt:lpstr>Biblical Languages</vt:lpstr>
      <vt:lpstr>Canaanitic Languages</vt:lpstr>
      <vt:lpstr>Hebrew</vt:lpstr>
      <vt:lpstr>Aramaic Languages</vt:lpstr>
      <vt:lpstr>Aramaic</vt:lpstr>
      <vt:lpstr>Writing Materials</vt:lpstr>
      <vt:lpstr>Four Stages of Text Transmission</vt:lpstr>
      <vt:lpstr>When the Tanakh Was Written</vt:lpstr>
      <vt:lpstr>Who Wrote the Tanakh?</vt:lpstr>
      <vt:lpstr>Hebrew Manuscripts</vt:lpstr>
      <vt:lpstr>Subsequent MT Manuscripts</vt:lpstr>
      <vt:lpstr>Printed Texts - Hebrew</vt:lpstr>
      <vt:lpstr>Ancient Translations</vt:lpstr>
      <vt:lpstr>Aramaic Translations or Targums</vt:lpstr>
      <vt:lpstr>Greek Translations</vt:lpstr>
      <vt:lpstr>Latin Translations</vt:lpstr>
      <vt:lpstr>Syriac Translations</vt:lpstr>
      <vt:lpstr>Summary</vt:lpstr>
      <vt:lpstr>The Bible in English - Protestant</vt:lpstr>
      <vt:lpstr>The Bible in English –  Revisions of the AV (or KJV)</vt:lpstr>
      <vt:lpstr>The Bible in English –  Other Modern Protestant Translations</vt:lpstr>
      <vt:lpstr>The Bible in English – Roman Catholic</vt:lpstr>
      <vt:lpstr>The Bible in English – Jewish  </vt:lpstr>
      <vt:lpstr>Interpretation - General</vt:lpstr>
      <vt:lpstr>Study of Interpretation</vt:lpstr>
      <vt:lpstr>Biblical Genres</vt:lpstr>
      <vt:lpstr>Types of Interpretation</vt:lpstr>
      <vt:lpstr>Geography of Palestine</vt:lpstr>
      <vt:lpstr>Regions of Palestine</vt:lpstr>
      <vt:lpstr>The Coastal Plains</vt:lpstr>
      <vt:lpstr>The Hill Country</vt:lpstr>
      <vt:lpstr>The Rift or Jordan Valley</vt:lpstr>
      <vt:lpstr>The Transjordanian Region</vt:lpstr>
      <vt:lpstr>Climate</vt:lpstr>
      <vt:lpstr>Flora (Trees) in Ancient Times</vt:lpstr>
      <vt:lpstr>Fauna in Ancient Times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angel</dc:creator>
  <cp:lastModifiedBy>angel</cp:lastModifiedBy>
  <cp:revision>171</cp:revision>
  <dcterms:created xsi:type="dcterms:W3CDTF">2011-06-24T15:40:25Z</dcterms:created>
  <dcterms:modified xsi:type="dcterms:W3CDTF">2014-04-06T14:40:43Z</dcterms:modified>
</cp:coreProperties>
</file>