
<file path=[Content_Types].xml><?xml version="1.0" encoding="utf-8"?>
<Types xmlns="http://schemas.openxmlformats.org/package/2006/content-types">
  <Override PartName="/_rels/.rels" ContentType="application/vnd.openxmlformats-package.relationships+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_rels/notesSlide20.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notesSlide25.xml" ContentType="application/vnd.openxmlformats-officedocument.presentationml.notesSlide+xml"/>
  <Override PartName="/ppt/_rels/presentation.xml.rels" ContentType="application/vnd.openxmlformats-package.relationships+xml"/>
  <Override PartName="/ppt/media/image8.png" ContentType="image/png"/>
  <Override PartName="/ppt/media/image4.png" ContentType="image/png"/>
  <Override PartName="/ppt/media/image17.png" ContentType="image/png"/>
  <Override PartName="/ppt/media/image13.png" ContentType="image/png"/>
  <Override PartName="/ppt/media/image9.png" ContentType="image/png"/>
  <Override PartName="/ppt/media/image5.png" ContentType="image/png"/>
  <Override PartName="/ppt/media/image14.png" ContentType="image/png"/>
  <Override PartName="/ppt/media/image10.png" ContentType="image/png"/>
  <Override PartName="/ppt/media/image6.png" ContentType="image/png"/>
  <Override PartName="/ppt/media/image2.png" ContentType="image/png"/>
  <Override PartName="/ppt/media/image15.png" ContentType="image/png"/>
  <Override PartName="/ppt/media/image3.jpeg" ContentType="image/jpeg"/>
  <Override PartName="/ppt/media/image11.png" ContentType="image/png"/>
  <Override PartName="/ppt/media/image7.png" ContentType="image/png"/>
  <Override PartName="/ppt/media/image1.jpeg" ContentType="image/jpeg"/>
  <Override PartName="/ppt/media/image16.jpeg" ContentType="image/jpeg"/>
  <Override PartName="/ppt/media/image12.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051925"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76"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77"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78"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79" name="PlaceHolder 5"/>
          <p:cNvSpPr>
            <a:spLocks noGrp="1"/>
          </p:cNvSpPr>
          <p:nvPr>
            <p:ph type="sldNum"/>
          </p:nvPr>
        </p:nvSpPr>
        <p:spPr>
          <a:xfrm>
            <a:off x="4399200" y="9555480"/>
            <a:ext cx="3372840" cy="502560"/>
          </a:xfrm>
          <a:prstGeom prst="rect">
            <a:avLst/>
          </a:prstGeom>
        </p:spPr>
        <p:txBody>
          <a:bodyPr anchor="b" bIns="0" lIns="0" rIns="0" tIns="0" wrap="none"/>
          <a:p>
            <a:pPr algn="r"/>
            <a:fld id="{C1B1D171-C1E1-41A1-B101-1131C1E1E1D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42" name="TextShape 2"/>
          <p:cNvSpPr txBox="1"/>
          <p:nvPr/>
        </p:nvSpPr>
        <p:spPr>
          <a:xfrm>
            <a:off x="0" y="0"/>
            <a:ext cx="-11796840" cy="-11796840"/>
          </a:xfrm>
          <a:prstGeom prst="rect">
            <a:avLst/>
          </a:prstGeom>
        </p:spPr>
        <p:txBody>
          <a:bodyPr bIns="45000" lIns="90000" rIns="90000" tIns="45000"/>
          <a:p>
            <a:pPr>
              <a:lnSpc>
                <a:spcPct val="100000"/>
              </a:lnSpc>
            </a:pPr>
            <a:fld id="{51618141-61A1-4171-8131-D121F1E13121}" type="slidenum">
              <a:rPr lang="en-US">
                <a:solidFill>
                  <a:srgbClr val="000000"/>
                </a:solidFill>
                <a:latin typeface="+mn-lt"/>
                <a:ea typeface="+mn-ea"/>
              </a:rPr>
              <a:t>&lt;number&gt;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44" name="TextShape 2"/>
          <p:cNvSpPr txBox="1"/>
          <p:nvPr/>
        </p:nvSpPr>
        <p:spPr>
          <a:xfrm>
            <a:off x="0" y="0"/>
            <a:ext cx="-11796840" cy="-11796840"/>
          </a:xfrm>
          <a:prstGeom prst="rect">
            <a:avLst/>
          </a:prstGeom>
        </p:spPr>
        <p:txBody>
          <a:bodyPr bIns="45000" lIns="90000" rIns="90000" tIns="45000"/>
          <a:p>
            <a:pPr>
              <a:lnSpc>
                <a:spcPct val="100000"/>
              </a:lnSpc>
            </a:pPr>
            <a:fld id="{611131E1-5121-41F1-9191-B181E1B121B1}" type="slidenum">
              <a:rPr lang="en-US">
                <a:solidFill>
                  <a:srgbClr val="000000"/>
                </a:solidFill>
                <a:latin typeface="+mn-lt"/>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46" name="TextShape 2"/>
          <p:cNvSpPr txBox="1"/>
          <p:nvPr/>
        </p:nvSpPr>
        <p:spPr>
          <a:xfrm>
            <a:off x="0" y="0"/>
            <a:ext cx="-11796840" cy="-11796840"/>
          </a:xfrm>
          <a:prstGeom prst="rect">
            <a:avLst/>
          </a:prstGeom>
        </p:spPr>
        <p:txBody>
          <a:bodyPr bIns="45000" lIns="90000" rIns="90000" tIns="45000"/>
          <a:p>
            <a:pPr>
              <a:lnSpc>
                <a:spcPct val="100000"/>
              </a:lnSpc>
            </a:pPr>
            <a:fld id="{91E15161-2161-4141-B1A1-41D1D1D1B1E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27" name="PlaceHolder 2"/>
          <p:cNvSpPr>
            <a:spLocks noGrp="1"/>
          </p:cNvSpPr>
          <p:nvPr>
            <p:ph type="body"/>
          </p:nvPr>
        </p:nvSpPr>
        <p:spPr>
          <a:xfrm>
            <a:off x="678960" y="2209680"/>
            <a:ext cx="7692120" cy="1744200"/>
          </a:xfrm>
          <a:prstGeom prst="rect">
            <a:avLst/>
          </a:prstGeom>
        </p:spPr>
        <p:txBody>
          <a:bodyPr bIns="0" lIns="0" rIns="0" tIns="0" wrap="none"/>
          <a:p>
            <a:endParaRPr/>
          </a:p>
        </p:txBody>
      </p:sp>
      <p:sp>
        <p:nvSpPr>
          <p:cNvPr id="28" name="PlaceHolder 3"/>
          <p:cNvSpPr>
            <a:spLocks noGrp="1"/>
          </p:cNvSpPr>
          <p:nvPr>
            <p:ph type="body"/>
          </p:nvPr>
        </p:nvSpPr>
        <p:spPr>
          <a:xfrm>
            <a:off x="678960" y="4119840"/>
            <a:ext cx="7692120" cy="1744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30"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31"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32" name="PlaceHolder 4"/>
          <p:cNvSpPr>
            <a:spLocks noGrp="1"/>
          </p:cNvSpPr>
          <p:nvPr>
            <p:ph type="body"/>
          </p:nvPr>
        </p:nvSpPr>
        <p:spPr>
          <a:xfrm>
            <a:off x="4620240" y="4119840"/>
            <a:ext cx="3753360" cy="1744200"/>
          </a:xfrm>
          <a:prstGeom prst="rect">
            <a:avLst/>
          </a:prstGeom>
        </p:spPr>
        <p:txBody>
          <a:bodyPr bIns="0" lIns="0" rIns="0" tIns="0" wrap="none"/>
          <a:p>
            <a:endParaRPr/>
          </a:p>
        </p:txBody>
      </p:sp>
      <p:sp>
        <p:nvSpPr>
          <p:cNvPr id="33" name="PlaceHolder 5"/>
          <p:cNvSpPr>
            <a:spLocks noGrp="1"/>
          </p:cNvSpPr>
          <p:nvPr>
            <p:ph type="body"/>
          </p:nvPr>
        </p:nvSpPr>
        <p:spPr>
          <a:xfrm>
            <a:off x="678960" y="4119840"/>
            <a:ext cx="3753360" cy="1744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35"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36" name="PlaceHolder 3"/>
          <p:cNvSpPr>
            <a:spLocks noGrp="1"/>
          </p:cNvSpPr>
          <p:nvPr>
            <p:ph type="body"/>
          </p:nvPr>
        </p:nvSpPr>
        <p:spPr>
          <a:xfrm>
            <a:off x="4620240" y="2209680"/>
            <a:ext cx="3753360" cy="1744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44" name="PlaceHolder 2"/>
          <p:cNvSpPr>
            <a:spLocks noGrp="1"/>
          </p:cNvSpPr>
          <p:nvPr>
            <p:ph type="subTitle"/>
          </p:nvPr>
        </p:nvSpPr>
        <p:spPr>
          <a:xfrm>
            <a:off x="678960" y="2209680"/>
            <a:ext cx="7692120" cy="36576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46" name="PlaceHolder 2"/>
          <p:cNvSpPr>
            <a:spLocks noGrp="1"/>
          </p:cNvSpPr>
          <p:nvPr>
            <p:ph type="body"/>
          </p:nvPr>
        </p:nvSpPr>
        <p:spPr>
          <a:xfrm>
            <a:off x="678960" y="2209680"/>
            <a:ext cx="7692120" cy="36572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48" name="PlaceHolder 2"/>
          <p:cNvSpPr>
            <a:spLocks noGrp="1"/>
          </p:cNvSpPr>
          <p:nvPr>
            <p:ph type="body"/>
          </p:nvPr>
        </p:nvSpPr>
        <p:spPr>
          <a:xfrm>
            <a:off x="678960" y="2209680"/>
            <a:ext cx="3753360" cy="3657240"/>
          </a:xfrm>
          <a:prstGeom prst="rect">
            <a:avLst/>
          </a:prstGeom>
        </p:spPr>
        <p:txBody>
          <a:bodyPr bIns="0" lIns="0" rIns="0" tIns="0" wrap="none"/>
          <a:p>
            <a:endParaRPr/>
          </a:p>
        </p:txBody>
      </p:sp>
      <p:sp>
        <p:nvSpPr>
          <p:cNvPr id="49" name="PlaceHolder 3"/>
          <p:cNvSpPr>
            <a:spLocks noGrp="1"/>
          </p:cNvSpPr>
          <p:nvPr>
            <p:ph type="body"/>
          </p:nvPr>
        </p:nvSpPr>
        <p:spPr>
          <a:xfrm>
            <a:off x="4620240" y="2209680"/>
            <a:ext cx="3753360" cy="36572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78960" y="67320"/>
            <a:ext cx="7692120" cy="57996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53"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54" name="PlaceHolder 3"/>
          <p:cNvSpPr>
            <a:spLocks noGrp="1"/>
          </p:cNvSpPr>
          <p:nvPr>
            <p:ph type="body"/>
          </p:nvPr>
        </p:nvSpPr>
        <p:spPr>
          <a:xfrm>
            <a:off x="678960" y="4119840"/>
            <a:ext cx="3753360" cy="1744200"/>
          </a:xfrm>
          <a:prstGeom prst="rect">
            <a:avLst/>
          </a:prstGeom>
        </p:spPr>
        <p:txBody>
          <a:bodyPr bIns="0" lIns="0" rIns="0" tIns="0" wrap="none"/>
          <a:p>
            <a:endParaRPr/>
          </a:p>
        </p:txBody>
      </p:sp>
      <p:sp>
        <p:nvSpPr>
          <p:cNvPr id="55" name="PlaceHolder 4"/>
          <p:cNvSpPr>
            <a:spLocks noGrp="1"/>
          </p:cNvSpPr>
          <p:nvPr>
            <p:ph type="body"/>
          </p:nvPr>
        </p:nvSpPr>
        <p:spPr>
          <a:xfrm>
            <a:off x="4620240" y="2209680"/>
            <a:ext cx="3753360" cy="36572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6" name="PlaceHolder 2"/>
          <p:cNvSpPr>
            <a:spLocks noGrp="1"/>
          </p:cNvSpPr>
          <p:nvPr>
            <p:ph type="subTitle"/>
          </p:nvPr>
        </p:nvSpPr>
        <p:spPr>
          <a:xfrm>
            <a:off x="678960" y="2209680"/>
            <a:ext cx="7692120" cy="36576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57" name="PlaceHolder 2"/>
          <p:cNvSpPr>
            <a:spLocks noGrp="1"/>
          </p:cNvSpPr>
          <p:nvPr>
            <p:ph type="body"/>
          </p:nvPr>
        </p:nvSpPr>
        <p:spPr>
          <a:xfrm>
            <a:off x="678960" y="2209680"/>
            <a:ext cx="3753360" cy="3657240"/>
          </a:xfrm>
          <a:prstGeom prst="rect">
            <a:avLst/>
          </a:prstGeom>
        </p:spPr>
        <p:txBody>
          <a:bodyPr bIns="0" lIns="0" rIns="0" tIns="0" wrap="none"/>
          <a:p>
            <a:endParaRPr/>
          </a:p>
        </p:txBody>
      </p:sp>
      <p:sp>
        <p:nvSpPr>
          <p:cNvPr id="58"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59" name="PlaceHolder 4"/>
          <p:cNvSpPr>
            <a:spLocks noGrp="1"/>
          </p:cNvSpPr>
          <p:nvPr>
            <p:ph type="body"/>
          </p:nvPr>
        </p:nvSpPr>
        <p:spPr>
          <a:xfrm>
            <a:off x="4620240" y="4119840"/>
            <a:ext cx="3753360" cy="1744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61"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62"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63" name="PlaceHolder 4"/>
          <p:cNvSpPr>
            <a:spLocks noGrp="1"/>
          </p:cNvSpPr>
          <p:nvPr>
            <p:ph type="body"/>
          </p:nvPr>
        </p:nvSpPr>
        <p:spPr>
          <a:xfrm>
            <a:off x="678960" y="4119840"/>
            <a:ext cx="7691400" cy="1744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65" name="PlaceHolder 2"/>
          <p:cNvSpPr>
            <a:spLocks noGrp="1"/>
          </p:cNvSpPr>
          <p:nvPr>
            <p:ph type="body"/>
          </p:nvPr>
        </p:nvSpPr>
        <p:spPr>
          <a:xfrm>
            <a:off x="678960" y="2209680"/>
            <a:ext cx="7692120" cy="1744200"/>
          </a:xfrm>
          <a:prstGeom prst="rect">
            <a:avLst/>
          </a:prstGeom>
        </p:spPr>
        <p:txBody>
          <a:bodyPr bIns="0" lIns="0" rIns="0" tIns="0" wrap="none"/>
          <a:p>
            <a:endParaRPr/>
          </a:p>
        </p:txBody>
      </p:sp>
      <p:sp>
        <p:nvSpPr>
          <p:cNvPr id="66" name="PlaceHolder 3"/>
          <p:cNvSpPr>
            <a:spLocks noGrp="1"/>
          </p:cNvSpPr>
          <p:nvPr>
            <p:ph type="body"/>
          </p:nvPr>
        </p:nvSpPr>
        <p:spPr>
          <a:xfrm>
            <a:off x="678960" y="4119840"/>
            <a:ext cx="7692120" cy="1744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68"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69"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70" name="PlaceHolder 4"/>
          <p:cNvSpPr>
            <a:spLocks noGrp="1"/>
          </p:cNvSpPr>
          <p:nvPr>
            <p:ph type="body"/>
          </p:nvPr>
        </p:nvSpPr>
        <p:spPr>
          <a:xfrm>
            <a:off x="4620240" y="4119840"/>
            <a:ext cx="3753360" cy="1744200"/>
          </a:xfrm>
          <a:prstGeom prst="rect">
            <a:avLst/>
          </a:prstGeom>
        </p:spPr>
        <p:txBody>
          <a:bodyPr bIns="0" lIns="0" rIns="0" tIns="0" wrap="none"/>
          <a:p>
            <a:endParaRPr/>
          </a:p>
        </p:txBody>
      </p:sp>
      <p:sp>
        <p:nvSpPr>
          <p:cNvPr id="71" name="PlaceHolder 5"/>
          <p:cNvSpPr>
            <a:spLocks noGrp="1"/>
          </p:cNvSpPr>
          <p:nvPr>
            <p:ph type="body"/>
          </p:nvPr>
        </p:nvSpPr>
        <p:spPr>
          <a:xfrm>
            <a:off x="678960" y="4119840"/>
            <a:ext cx="3753360" cy="1744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73"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74" name="PlaceHolder 3"/>
          <p:cNvSpPr>
            <a:spLocks noGrp="1"/>
          </p:cNvSpPr>
          <p:nvPr>
            <p:ph type="body"/>
          </p:nvPr>
        </p:nvSpPr>
        <p:spPr>
          <a:xfrm>
            <a:off x="4620240" y="2209680"/>
            <a:ext cx="3753360" cy="1744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8" name="PlaceHolder 2"/>
          <p:cNvSpPr>
            <a:spLocks noGrp="1"/>
          </p:cNvSpPr>
          <p:nvPr>
            <p:ph type="body"/>
          </p:nvPr>
        </p:nvSpPr>
        <p:spPr>
          <a:xfrm>
            <a:off x="678960" y="2209680"/>
            <a:ext cx="7692120" cy="36572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10" name="PlaceHolder 2"/>
          <p:cNvSpPr>
            <a:spLocks noGrp="1"/>
          </p:cNvSpPr>
          <p:nvPr>
            <p:ph type="body"/>
          </p:nvPr>
        </p:nvSpPr>
        <p:spPr>
          <a:xfrm>
            <a:off x="678960" y="2209680"/>
            <a:ext cx="3753360" cy="3657240"/>
          </a:xfrm>
          <a:prstGeom prst="rect">
            <a:avLst/>
          </a:prstGeom>
        </p:spPr>
        <p:txBody>
          <a:bodyPr bIns="0" lIns="0" rIns="0" tIns="0" wrap="none"/>
          <a:p>
            <a:endParaRPr/>
          </a:p>
        </p:txBody>
      </p:sp>
      <p:sp>
        <p:nvSpPr>
          <p:cNvPr id="11" name="PlaceHolder 3"/>
          <p:cNvSpPr>
            <a:spLocks noGrp="1"/>
          </p:cNvSpPr>
          <p:nvPr>
            <p:ph type="body"/>
          </p:nvPr>
        </p:nvSpPr>
        <p:spPr>
          <a:xfrm>
            <a:off x="4620240" y="2209680"/>
            <a:ext cx="3753360" cy="36572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78960" y="67320"/>
            <a:ext cx="7692120" cy="57996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15"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16" name="PlaceHolder 3"/>
          <p:cNvSpPr>
            <a:spLocks noGrp="1"/>
          </p:cNvSpPr>
          <p:nvPr>
            <p:ph type="body"/>
          </p:nvPr>
        </p:nvSpPr>
        <p:spPr>
          <a:xfrm>
            <a:off x="678960" y="4119840"/>
            <a:ext cx="3753360" cy="1744200"/>
          </a:xfrm>
          <a:prstGeom prst="rect">
            <a:avLst/>
          </a:prstGeom>
        </p:spPr>
        <p:txBody>
          <a:bodyPr bIns="0" lIns="0" rIns="0" tIns="0" wrap="none"/>
          <a:p>
            <a:endParaRPr/>
          </a:p>
        </p:txBody>
      </p:sp>
      <p:sp>
        <p:nvSpPr>
          <p:cNvPr id="17" name="PlaceHolder 4"/>
          <p:cNvSpPr>
            <a:spLocks noGrp="1"/>
          </p:cNvSpPr>
          <p:nvPr>
            <p:ph type="body"/>
          </p:nvPr>
        </p:nvSpPr>
        <p:spPr>
          <a:xfrm>
            <a:off x="4620240" y="2209680"/>
            <a:ext cx="3753360" cy="36572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19" name="PlaceHolder 2"/>
          <p:cNvSpPr>
            <a:spLocks noGrp="1"/>
          </p:cNvSpPr>
          <p:nvPr>
            <p:ph type="body"/>
          </p:nvPr>
        </p:nvSpPr>
        <p:spPr>
          <a:xfrm>
            <a:off x="678960" y="2209680"/>
            <a:ext cx="3753360" cy="3657240"/>
          </a:xfrm>
          <a:prstGeom prst="rect">
            <a:avLst/>
          </a:prstGeom>
        </p:spPr>
        <p:txBody>
          <a:bodyPr bIns="0" lIns="0" rIns="0" tIns="0" wrap="none"/>
          <a:p>
            <a:endParaRPr/>
          </a:p>
        </p:txBody>
      </p:sp>
      <p:sp>
        <p:nvSpPr>
          <p:cNvPr id="20"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21" name="PlaceHolder 4"/>
          <p:cNvSpPr>
            <a:spLocks noGrp="1"/>
          </p:cNvSpPr>
          <p:nvPr>
            <p:ph type="body"/>
          </p:nvPr>
        </p:nvSpPr>
        <p:spPr>
          <a:xfrm>
            <a:off x="4620240" y="4119840"/>
            <a:ext cx="3753360" cy="1744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78960" y="67320"/>
            <a:ext cx="7692120" cy="1371600"/>
          </a:xfrm>
          <a:prstGeom prst="rect">
            <a:avLst/>
          </a:prstGeom>
        </p:spPr>
        <p:txBody>
          <a:bodyPr anchor="ctr" bIns="0" lIns="0" rIns="0" tIns="0" wrap="none"/>
          <a:p>
            <a:endParaRPr/>
          </a:p>
        </p:txBody>
      </p:sp>
      <p:sp>
        <p:nvSpPr>
          <p:cNvPr id="23" name="PlaceHolder 2"/>
          <p:cNvSpPr>
            <a:spLocks noGrp="1"/>
          </p:cNvSpPr>
          <p:nvPr>
            <p:ph type="body"/>
          </p:nvPr>
        </p:nvSpPr>
        <p:spPr>
          <a:xfrm>
            <a:off x="678960" y="2209680"/>
            <a:ext cx="3753360" cy="1744200"/>
          </a:xfrm>
          <a:prstGeom prst="rect">
            <a:avLst/>
          </a:prstGeom>
        </p:spPr>
        <p:txBody>
          <a:bodyPr bIns="0" lIns="0" rIns="0" tIns="0" wrap="none"/>
          <a:p>
            <a:endParaRPr/>
          </a:p>
        </p:txBody>
      </p:sp>
      <p:sp>
        <p:nvSpPr>
          <p:cNvPr id="24" name="PlaceHolder 3"/>
          <p:cNvSpPr>
            <a:spLocks noGrp="1"/>
          </p:cNvSpPr>
          <p:nvPr>
            <p:ph type="body"/>
          </p:nvPr>
        </p:nvSpPr>
        <p:spPr>
          <a:xfrm>
            <a:off x="4620240" y="2209680"/>
            <a:ext cx="3753360" cy="1744200"/>
          </a:xfrm>
          <a:prstGeom prst="rect">
            <a:avLst/>
          </a:prstGeom>
        </p:spPr>
        <p:txBody>
          <a:bodyPr bIns="0" lIns="0" rIns="0" tIns="0" wrap="none"/>
          <a:p>
            <a:endParaRPr/>
          </a:p>
        </p:txBody>
      </p:sp>
      <p:sp>
        <p:nvSpPr>
          <p:cNvPr id="25" name="PlaceHolder 4"/>
          <p:cNvSpPr>
            <a:spLocks noGrp="1"/>
          </p:cNvSpPr>
          <p:nvPr>
            <p:ph type="body"/>
          </p:nvPr>
        </p:nvSpPr>
        <p:spPr>
          <a:xfrm>
            <a:off x="678960" y="4119840"/>
            <a:ext cx="7691400" cy="1744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78960" y="1627200"/>
            <a:ext cx="7693920" cy="1469520"/>
          </a:xfrm>
          <a:prstGeom prst="rect">
            <a:avLst/>
          </a:prstGeom>
        </p:spPr>
        <p:txBody>
          <a:bodyPr anchor="b"/>
          <a:p>
            <a:pPr algn="ctr">
              <a:lnSpc>
                <a:spcPct val="100000"/>
              </a:lnSpc>
            </a:pPr>
            <a:r>
              <a:rPr lang="en-US" sz="5400">
                <a:solidFill>
                  <a:srgbClr val="2d2f2b"/>
                </a:solidFill>
                <a:latin typeface="Calisto MT"/>
              </a:rPr>
              <a:t>Click to edit the title text formatClick to edit Master title style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sto MT"/>
              </a:rPr>
              <a:t>2/23/14</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pic>
        <p:nvPicPr>
          <p:cNvPr descr="" id="3" name="Picture 6"/>
          <p:cNvPicPr/>
          <p:nvPr/>
        </p:nvPicPr>
        <p:blipFill>
          <a:blip r:embed="rId3"/>
          <a:stretch>
            <a:fillRect/>
          </a:stretch>
        </p:blipFill>
        <p:spPr>
          <a:xfrm>
            <a:off x="3969720" y="3048120"/>
            <a:ext cx="1112400" cy="771120"/>
          </a:xfrm>
          <a:prstGeom prst="rect">
            <a:avLst/>
          </a:prstGeom>
        </p:spPr>
      </p:pic>
      <p:sp>
        <p:nvSpPr>
          <p:cNvPr id="4" name="PlaceHolder 4"/>
          <p:cNvSpPr>
            <a:spLocks noGrp="1"/>
          </p:cNvSpPr>
          <p:nvPr>
            <p:ph type="body"/>
          </p:nvPr>
        </p:nvSpPr>
        <p:spPr>
          <a:xfrm>
            <a:off x="452520" y="1604520"/>
            <a:ext cx="796500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78960" y="67320"/>
            <a:ext cx="7692120" cy="1371240"/>
          </a:xfrm>
          <a:prstGeom prst="rect">
            <a:avLst/>
          </a:prstGeom>
        </p:spPr>
        <p:txBody>
          <a:bodyPr anchor="ctr"/>
          <a:p>
            <a:pPr algn="ctr">
              <a:lnSpc>
                <a:spcPct val="100000"/>
              </a:lnSpc>
            </a:pPr>
            <a:r>
              <a:rPr lang="en-US" sz="5000">
                <a:solidFill>
                  <a:srgbClr val="2d2f2b"/>
                </a:solidFill>
                <a:latin typeface="Calisto MT"/>
              </a:rPr>
              <a:t>Click to edit the title text formatClick to edit Master title style</a:t>
            </a:r>
            <a:endParaRPr/>
          </a:p>
        </p:txBody>
      </p:sp>
      <p:sp>
        <p:nvSpPr>
          <p:cNvPr id="38" name="PlaceHolder 2"/>
          <p:cNvSpPr>
            <a:spLocks noGrp="1"/>
          </p:cNvSpPr>
          <p:nvPr>
            <p:ph type="body"/>
          </p:nvPr>
        </p:nvSpPr>
        <p:spPr>
          <a:xfrm>
            <a:off x="678960" y="2209680"/>
            <a:ext cx="7692120" cy="3657240"/>
          </a:xfrm>
          <a:prstGeom prst="rect">
            <a:avLst/>
          </a:prstGeom>
        </p:spPr>
        <p:txBody>
          <a:bodyPr/>
          <a:p>
            <a:pPr>
              <a:buSzPct val="45000"/>
              <a:buFont typeface="StarSymbol"/>
              <a:buChar char=""/>
            </a:pPr>
            <a:r>
              <a:rPr lang="en-US" sz="2400">
                <a:solidFill>
                  <a:srgbClr val="2d2f2b"/>
                </a:solidFill>
                <a:latin typeface="Calisto MT"/>
              </a:rPr>
              <a:t>Click to edit the outline text format</a:t>
            </a:r>
            <a:endParaRPr/>
          </a:p>
          <a:p>
            <a:pPr lvl="1">
              <a:buSzPct val="75000"/>
              <a:buFont typeface="StarSymbol"/>
              <a:buChar char=""/>
            </a:pPr>
            <a:r>
              <a:rPr lang="en-US" sz="2400">
                <a:solidFill>
                  <a:srgbClr val="2d2f2b"/>
                </a:solidFill>
                <a:latin typeface="Calisto MT"/>
              </a:rPr>
              <a:t>Second Outline Level</a:t>
            </a:r>
            <a:endParaRPr/>
          </a:p>
          <a:p>
            <a:pPr lvl="2">
              <a:buSzPct val="45000"/>
              <a:buFont typeface="StarSymbol"/>
              <a:buChar char=""/>
            </a:pPr>
            <a:r>
              <a:rPr lang="en-US" sz="2400">
                <a:solidFill>
                  <a:srgbClr val="2d2f2b"/>
                </a:solidFill>
                <a:latin typeface="Calisto MT"/>
              </a:rPr>
              <a:t>Third Outline Level</a:t>
            </a:r>
            <a:endParaRPr/>
          </a:p>
          <a:p>
            <a:pPr lvl="3">
              <a:buSzPct val="75000"/>
              <a:buFont typeface="StarSymbol"/>
              <a:buChar char=""/>
            </a:pPr>
            <a:r>
              <a:rPr lang="en-US" sz="2400">
                <a:solidFill>
                  <a:srgbClr val="2d2f2b"/>
                </a:solidFill>
                <a:latin typeface="Calisto MT"/>
              </a:rPr>
              <a:t>Fourth Outline Level</a:t>
            </a:r>
            <a:endParaRPr/>
          </a:p>
          <a:p>
            <a:pPr lvl="4">
              <a:buSzPct val="45000"/>
              <a:buFont typeface="StarSymbol"/>
              <a:buChar char=""/>
            </a:pPr>
            <a:r>
              <a:rPr lang="en-US" sz="2400">
                <a:solidFill>
                  <a:srgbClr val="2d2f2b"/>
                </a:solidFill>
                <a:latin typeface="Calisto MT"/>
              </a:rPr>
              <a:t>Fifth Outline Level</a:t>
            </a:r>
            <a:endParaRPr/>
          </a:p>
          <a:p>
            <a:pPr lvl="5">
              <a:buSzPct val="45000"/>
              <a:buFont typeface="StarSymbol"/>
              <a:buChar char=""/>
            </a:pPr>
            <a:r>
              <a:rPr lang="en-US" sz="2400">
                <a:solidFill>
                  <a:srgbClr val="2d2f2b"/>
                </a:solidFill>
                <a:latin typeface="Calisto MT"/>
              </a:rPr>
              <a:t>Sixth Outline Level</a:t>
            </a:r>
            <a:endParaRPr/>
          </a:p>
          <a:p>
            <a:pPr>
              <a:lnSpc>
                <a:spcPct val="100000"/>
              </a:lnSpc>
              <a:buFont charset="2" typeface="Wingdings"/>
              <a:buChar char=""/>
            </a:pPr>
            <a:r>
              <a:rPr lang="en-US" sz="2400">
                <a:solidFill>
                  <a:srgbClr val="2d2f2b"/>
                </a:solidFill>
                <a:latin typeface="Calisto MT"/>
              </a:rPr>
              <a:t>Seventh Outline LevelClick to edit Master text styles</a:t>
            </a:r>
            <a:endParaRPr/>
          </a:p>
          <a:p>
            <a:pPr lvl="1">
              <a:lnSpc>
                <a:spcPct val="100000"/>
              </a:lnSpc>
              <a:buFont charset="2" typeface="Wingdings"/>
              <a:buChar char=""/>
            </a:pPr>
            <a:r>
              <a:rPr lang="en-US" sz="2200">
                <a:solidFill>
                  <a:srgbClr val="2d2f2b"/>
                </a:solidFill>
                <a:latin typeface="Calisto MT"/>
              </a:rPr>
              <a:t>Second level</a:t>
            </a:r>
            <a:endParaRPr/>
          </a:p>
          <a:p>
            <a:pPr lvl="1">
              <a:buFont charset="2" typeface="Wingdings"/>
              <a:buChar char=""/>
            </a:pPr>
            <a:r>
              <a:rPr lang="en-US" sz="2000">
                <a:solidFill>
                  <a:srgbClr val="2d2f2b"/>
                </a:solidFill>
                <a:latin typeface="Calisto MT"/>
              </a:rPr>
              <a:t>Third level</a:t>
            </a:r>
            <a:endParaRPr/>
          </a:p>
          <a:p>
            <a:pPr lvl="2">
              <a:buFont charset="2" typeface="Wingdings"/>
              <a:buChar char=""/>
            </a:pPr>
            <a:r>
              <a:rPr lang="en-US">
                <a:solidFill>
                  <a:srgbClr val="2d2f2b"/>
                </a:solidFill>
                <a:latin typeface="Calisto MT"/>
              </a:rPr>
              <a:t>Fourth level</a:t>
            </a:r>
            <a:endParaRPr/>
          </a:p>
          <a:p>
            <a:pPr lvl="3">
              <a:buFont charset="2" typeface="Wingdings"/>
              <a:buChar char=""/>
            </a:pPr>
            <a:r>
              <a:rPr lang="en-US">
                <a:solidFill>
                  <a:srgbClr val="2d2f2b"/>
                </a:solidFill>
                <a:latin typeface="Calisto MT"/>
              </a:rPr>
              <a:t>Fifth level</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sto MT"/>
              </a:rPr>
              <a:t>2/23/14</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00C11161-2161-4161-91F1-01511171E181}" type="slidenum">
              <a:rPr lang="en-US">
                <a:solidFill>
                  <a:srgbClr val="000000"/>
                </a:solidFill>
                <a:latin typeface="Calisto MT"/>
              </a:rPr>
              <a:t>&lt;number&gt;</a:t>
            </a:fld>
            <a:endParaRPr/>
          </a:p>
        </p:txBody>
      </p:sp>
      <p:pic>
        <p:nvPicPr>
          <p:cNvPr descr="" id="42" name="Picture 2"/>
          <p:cNvPicPr/>
          <p:nvPr/>
        </p:nvPicPr>
        <p:blipFill>
          <a:blip r:embed="rId3"/>
          <a:stretch>
            <a:fillRect/>
          </a:stretch>
        </p:blipFill>
        <p:spPr>
          <a:xfrm>
            <a:off x="3711240" y="1658880"/>
            <a:ext cx="1629000" cy="169920"/>
          </a:xfrm>
          <a:prstGeom prst="rect">
            <a:avLst/>
          </a:prstGeom>
        </p:spPr>
      </p:pic>
    </p:spTree>
  </p:cSld>
  <p:clrMap accent1="accent1" accent2="accent2" accent3="accent3" accent4="accent4" accent5="accent5" accent6="accent6" bg1="lt1" bg2="lt2" folHlink="folHlink" hlink="hlink" tx1="dk1" tx2="dk2"/>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6b665c"/>
        </a:solidFill>
      </p:bgPr>
    </p:bg>
    <p:spTree>
      <p:nvGrpSpPr>
        <p:cNvPr id="1" name=""/>
        <p:cNvGrpSpPr/>
        <p:nvPr/>
      </p:nvGrpSpPr>
      <p:grpSpPr>
        <a:xfrm>
          <a:off x="0" y="0"/>
          <a:ext cx="0" cy="0"/>
          <a:chOff x="0" y="0"/>
          <a:chExt cx="0" cy="0"/>
        </a:xfrm>
      </p:grpSpPr>
      <p:sp>
        <p:nvSpPr>
          <p:cNvPr id="80" name="TextShape 1"/>
          <p:cNvSpPr txBox="1"/>
          <p:nvPr/>
        </p:nvSpPr>
        <p:spPr>
          <a:xfrm>
            <a:off x="678960" y="1627200"/>
            <a:ext cx="7693920" cy="1469520"/>
          </a:xfrm>
          <a:prstGeom prst="rect">
            <a:avLst/>
          </a:prstGeom>
        </p:spPr>
        <p:txBody>
          <a:bodyPr anchor="b"/>
          <a:p>
            <a:pPr algn="ctr">
              <a:lnSpc>
                <a:spcPct val="100000"/>
              </a:lnSpc>
            </a:pPr>
            <a:r>
              <a:rPr lang="en-US" sz="2670">
                <a:solidFill>
                  <a:srgbClr val="2d2f2b"/>
                </a:solidFill>
                <a:latin typeface="Calisto MT"/>
              </a:rPr>
              <a:t>
</a:t>
            </a:r>
            <a:r>
              <a:rPr lang="en-US" sz="3559">
                <a:solidFill>
                  <a:srgbClr val="2d2f2b"/>
                </a:solidFill>
                <a:latin typeface="Calisto MT"/>
              </a:rPr>
              <a:t>
</a:t>
            </a:r>
            <a:r>
              <a:rPr lang="en-US" sz="3559">
                <a:solidFill>
                  <a:srgbClr val="2d2f2b"/>
                </a:solidFill>
                <a:latin typeface="Calisto MT"/>
              </a:rPr>
              <a:t>
</a:t>
            </a:r>
            <a:r>
              <a:rPr b="1" lang="en-US" sz="3559">
                <a:solidFill>
                  <a:srgbClr val="000000"/>
                </a:solidFill>
                <a:latin typeface="Calisto MT"/>
              </a:rPr>
              <a:t>How the Tree of Life Became a Tangled Web: </a:t>
            </a:r>
            <a:r>
              <a:rPr b="1" lang="en-US" sz="3559">
                <a:solidFill>
                  <a:srgbClr val="000000"/>
                </a:solidFill>
                <a:latin typeface="Calisto MT"/>
              </a:rPr>
              <a:t>
</a:t>
            </a:r>
            <a:r>
              <a:rPr b="1" lang="en-US" sz="3200">
                <a:solidFill>
                  <a:srgbClr val="000000"/>
                </a:solidFill>
                <a:latin typeface="Calisto MT"/>
              </a:rPr>
              <a:t>Changes in Evolutionary Theory</a:t>
            </a:r>
            <a:endParaRPr/>
          </a:p>
        </p:txBody>
      </p:sp>
      <p:sp>
        <p:nvSpPr>
          <p:cNvPr id="81" name="CustomShape 2"/>
          <p:cNvSpPr/>
          <p:nvPr/>
        </p:nvSpPr>
        <p:spPr>
          <a:xfrm>
            <a:off x="352800" y="703800"/>
            <a:ext cx="6436080" cy="369000"/>
          </a:xfrm>
          <a:prstGeom prst="rect">
            <a:avLst/>
          </a:prstGeom>
        </p:spPr>
      </p:sp>
      <p:pic>
        <p:nvPicPr>
          <p:cNvPr descr="" id="82" name="Picture 5"/>
          <p:cNvPicPr/>
          <p:nvPr/>
        </p:nvPicPr>
        <p:blipFill>
          <a:blip r:embed="rId1"/>
          <a:stretch>
            <a:fillRect/>
          </a:stretch>
        </p:blipFill>
        <p:spPr>
          <a:xfrm>
            <a:off x="2319120" y="1407960"/>
            <a:ext cx="3835800" cy="3730320"/>
          </a:xfrm>
          <a:prstGeom prst="rect">
            <a:avLst/>
          </a:prstGeom>
        </p:spPr>
      </p:pic>
      <p:sp>
        <p:nvSpPr>
          <p:cNvPr id="83" name="TextShape 3"/>
          <p:cNvSpPr txBox="1"/>
          <p:nvPr/>
        </p:nvSpPr>
        <p:spPr>
          <a:xfrm>
            <a:off x="452520" y="1604520"/>
            <a:ext cx="7965000" cy="3976920"/>
          </a:xfrm>
          <a:prstGeom prst="rect">
            <a:avLst/>
          </a:prstGeom>
        </p:spPr>
        <p:txBody>
          <a:bodyPr bIns="0" lIns="0" rIns="0" tIns="0" wrap="none"/>
          <a:p>
            <a:pPr algn="ctr">
              <a:lnSpc>
                <a:spcPct val="100000"/>
              </a:lnSpc>
            </a:pPr>
            <a:r>
              <a:rPr b="1" lang="en-US" sz="2400">
                <a:solidFill>
                  <a:srgbClr val="2d2f2b"/>
                </a:solidFill>
                <a:latin typeface="Calisto MT"/>
              </a:rPr>
              <a:t>TENTH ANNUAL DARWIN DAY TODD KELSO MEMORIAL</a:t>
            </a:r>
            <a:endParaRPr/>
          </a:p>
          <a:p>
            <a:pPr algn="ctr">
              <a:lnSpc>
                <a:spcPct val="100000"/>
              </a:lnSpc>
            </a:pPr>
            <a:r>
              <a:rPr lang="en-US" sz="2400">
                <a:solidFill>
                  <a:srgbClr val="000000"/>
                </a:solidFill>
                <a:latin typeface="Calisto MT"/>
              </a:rPr>
              <a:t>Eliseo Fernández</a:t>
            </a:r>
            <a:endParaRPr/>
          </a:p>
          <a:p>
            <a:pPr algn="ctr">
              <a:lnSpc>
                <a:spcPct val="100000"/>
              </a:lnSpc>
            </a:pPr>
            <a:r>
              <a:rPr lang="en-US" sz="2400">
                <a:solidFill>
                  <a:srgbClr val="000000"/>
                </a:solidFill>
                <a:latin typeface="Calisto MT"/>
              </a:rPr>
              <a:t>Linda Hall Library of Science and Technology</a:t>
            </a:r>
            <a:endParaRPr/>
          </a:p>
          <a:p>
            <a:pPr algn="ctr">
              <a:lnSpc>
                <a:spcPct val="100000"/>
              </a:lnSpc>
            </a:pP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00"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TREES OF GENEALOGY</a:t>
            </a:r>
            <a:endParaRPr/>
          </a:p>
        </p:txBody>
      </p:sp>
      <p:pic>
        <p:nvPicPr>
          <p:cNvPr descr="" id="101" name="Picture 3"/>
          <p:cNvPicPr/>
          <p:nvPr/>
        </p:nvPicPr>
        <p:blipFill>
          <a:blip r:embed="rId1"/>
          <a:stretch>
            <a:fillRect/>
          </a:stretch>
        </p:blipFill>
        <p:spPr>
          <a:xfrm>
            <a:off x="742680" y="1438920"/>
            <a:ext cx="7628400" cy="498780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02"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TREES OF TAXONOMY</a:t>
            </a:r>
            <a:endParaRPr/>
          </a:p>
        </p:txBody>
      </p:sp>
      <p:pic>
        <p:nvPicPr>
          <p:cNvPr descr="" id="103" name="Picture 3"/>
          <p:cNvPicPr/>
          <p:nvPr/>
        </p:nvPicPr>
        <p:blipFill>
          <a:blip r:embed="rId1">
            <a:lum bright="-15000" contrast="54000"/>
          </a:blip>
          <a:stretch>
            <a:fillRect/>
          </a:stretch>
        </p:blipFill>
        <p:spPr>
          <a:xfrm>
            <a:off x="1149840" y="1417680"/>
            <a:ext cx="6733440" cy="504900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04"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THE TREE DIAGRAM IN THE </a:t>
            </a:r>
            <a:r>
              <a:rPr b="1" i="1" lang="en-US" sz="4000">
                <a:solidFill>
                  <a:srgbClr val="2d2f2b"/>
                </a:solidFill>
                <a:latin typeface="Calisto MT"/>
              </a:rPr>
              <a:t>ORIGIN</a:t>
            </a:r>
            <a:endParaRPr/>
          </a:p>
        </p:txBody>
      </p:sp>
      <p:pic>
        <p:nvPicPr>
          <p:cNvPr descr="" id="105" name="Picture 3"/>
          <p:cNvPicPr/>
          <p:nvPr/>
        </p:nvPicPr>
        <p:blipFill>
          <a:blip r:embed="rId1"/>
          <a:stretch>
            <a:fillRect/>
          </a:stretch>
        </p:blipFill>
        <p:spPr>
          <a:xfrm>
            <a:off x="1338120" y="2012040"/>
            <a:ext cx="6649560" cy="458208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06" name="TextShape 1"/>
          <p:cNvSpPr txBox="1"/>
          <p:nvPr/>
        </p:nvSpPr>
        <p:spPr>
          <a:xfrm>
            <a:off x="678960" y="67320"/>
            <a:ext cx="7692120" cy="1371240"/>
          </a:xfrm>
          <a:prstGeom prst="rect">
            <a:avLst/>
          </a:prstGeom>
        </p:spPr>
        <p:txBody>
          <a:bodyPr anchor="ctr"/>
          <a:p>
            <a:pPr algn="ctr">
              <a:lnSpc>
                <a:spcPct val="100000"/>
              </a:lnSpc>
            </a:pPr>
            <a:r>
              <a:rPr b="1" lang="en-US" sz="4400">
                <a:solidFill>
                  <a:srgbClr val="2d2f2b"/>
                </a:solidFill>
                <a:latin typeface="Calisto MT"/>
              </a:rPr>
              <a:t>DIAGRAMS</a:t>
            </a:r>
            <a:endParaRPr/>
          </a:p>
        </p:txBody>
      </p:sp>
      <p:sp>
        <p:nvSpPr>
          <p:cNvPr id="107"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000">
                <a:solidFill>
                  <a:srgbClr val="2d2f2b"/>
                </a:solidFill>
                <a:latin typeface="Calisto MT"/>
              </a:rPr>
              <a:t>Diagrams ignore the “pictorial” aspects emphasized by other analogical devices to show instead relations that bind  highly schematized elements, represented as featureless dots (nodes). </a:t>
            </a:r>
            <a:endParaRPr/>
          </a:p>
          <a:p>
            <a:pPr>
              <a:lnSpc>
                <a:spcPct val="100000"/>
              </a:lnSpc>
              <a:buFont charset="2" typeface="Wingdings"/>
              <a:buChar char=""/>
            </a:pPr>
            <a:r>
              <a:rPr lang="en-US" sz="2000">
                <a:solidFill>
                  <a:srgbClr val="2d2f2b"/>
                </a:solidFill>
                <a:latin typeface="Calisto MT"/>
              </a:rPr>
              <a:t>I think the heuristic power of Darwin’s tree rises from the </a:t>
            </a:r>
            <a:r>
              <a:rPr b="1" lang="en-US" sz="2000">
                <a:solidFill>
                  <a:srgbClr val="004d00"/>
                </a:solidFill>
                <a:latin typeface="Calisto MT"/>
              </a:rPr>
              <a:t>fusion of two previously distinct and longstanding interpretations </a:t>
            </a:r>
            <a:r>
              <a:rPr lang="en-US" sz="2000">
                <a:solidFill>
                  <a:srgbClr val="2d2f2b"/>
                </a:solidFill>
                <a:latin typeface="Calisto MT"/>
              </a:rPr>
              <a:t>of the diagram: the </a:t>
            </a:r>
            <a:r>
              <a:rPr b="1" lang="en-US" sz="2000">
                <a:solidFill>
                  <a:srgbClr val="004d00"/>
                </a:solidFill>
                <a:latin typeface="Calisto MT"/>
              </a:rPr>
              <a:t>tree of genealogy </a:t>
            </a:r>
            <a:r>
              <a:rPr lang="en-US" sz="2000">
                <a:solidFill>
                  <a:srgbClr val="2d2f2b"/>
                </a:solidFill>
                <a:latin typeface="Calisto MT"/>
              </a:rPr>
              <a:t>and the classificatory </a:t>
            </a:r>
            <a:r>
              <a:rPr b="1" lang="en-US" sz="2000">
                <a:solidFill>
                  <a:srgbClr val="004d00"/>
                </a:solidFill>
                <a:latin typeface="Calisto MT"/>
              </a:rPr>
              <a:t>tree of taxonomy</a:t>
            </a:r>
            <a:r>
              <a:rPr lang="en-US" sz="2000">
                <a:solidFill>
                  <a:srgbClr val="004d00"/>
                </a:solidFill>
                <a:latin typeface="Calisto MT"/>
              </a:rPr>
              <a:t>.</a:t>
            </a:r>
            <a:endParaRPr/>
          </a:p>
          <a:p>
            <a:pPr>
              <a:lnSpc>
                <a:spcPct val="100000"/>
              </a:lnSpc>
              <a:buFont charset="2" typeface="Wingdings"/>
              <a:buChar char=""/>
            </a:pPr>
            <a:r>
              <a:rPr lang="en-US" sz="2000">
                <a:solidFill>
                  <a:srgbClr val="2d2f2b"/>
                </a:solidFill>
                <a:latin typeface="Calisto MT"/>
              </a:rPr>
              <a:t>This synthesizing capacity is a special case of a more general feature that partly accounts for the heuristic fertility of analogical devices</a:t>
            </a:r>
            <a:r>
              <a:rPr b="1" lang="en-US" sz="2000">
                <a:solidFill>
                  <a:srgbClr val="2d2f2b"/>
                </a:solidFill>
                <a:latin typeface="Calisto MT"/>
              </a:rPr>
              <a:t>: </a:t>
            </a:r>
            <a:r>
              <a:rPr b="1" lang="en-US" sz="2000">
                <a:solidFill>
                  <a:srgbClr val="004d00"/>
                </a:solidFill>
                <a:latin typeface="Calisto MT"/>
              </a:rPr>
              <a:t>they bring forth previously unsuspected similarities between hitherto unrelated ideas</a:t>
            </a:r>
            <a:r>
              <a:rPr b="1" lang="en-US" sz="2000">
                <a:solidFill>
                  <a:srgbClr val="2d2f2b"/>
                </a:solidFill>
                <a:latin typeface="Calisto MT"/>
              </a:rPr>
              <a:t>.</a:t>
            </a: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08"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METAPHORS EVOLVE</a:t>
            </a:r>
            <a:endParaRPr/>
          </a:p>
        </p:txBody>
      </p:sp>
      <p:sp>
        <p:nvSpPr>
          <p:cNvPr id="109"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400">
                <a:solidFill>
                  <a:srgbClr val="2d2f2b"/>
                </a:solidFill>
                <a:latin typeface="Calisto MT"/>
              </a:rPr>
              <a:t>Darwin found an improvement to the tree of life in his depiction of the “coral of life.” He was concerned that fossil species were not represented in the tree. In Notebook B [Transmutation of species (1837-1838)] p.25, he wrote</a:t>
            </a:r>
            <a:r>
              <a:rPr b="1" lang="en-US" sz="2400">
                <a:solidFill>
                  <a:srgbClr val="2d2f2b"/>
                </a:solidFill>
                <a:latin typeface="Calisto MT"/>
              </a:rPr>
              <a:t>:  </a:t>
            </a:r>
            <a:r>
              <a:rPr b="1" lang="en-US" sz="2400">
                <a:solidFill>
                  <a:srgbClr val="008000"/>
                </a:solidFill>
                <a:latin typeface="Calisto MT"/>
              </a:rPr>
              <a:t>“The tree of life should perhaps be called the coral of life, base of branches dead; so that passages cannot be seen.” </a:t>
            </a:r>
            <a:r>
              <a:rPr lang="en-US" sz="2400">
                <a:solidFill>
                  <a:srgbClr val="2d2f2b"/>
                </a:solidFill>
                <a:latin typeface="Calisto MT"/>
              </a:rPr>
              <a:t>A tree is alive from its roots to the tips of its leaves, but corals grow on top of their calcified dead branches, which represent past lineages that no longer exist. </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10"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CORAL OF LIFE WITH MISSING BRANCHES</a:t>
            </a:r>
            <a:endParaRPr/>
          </a:p>
        </p:txBody>
      </p:sp>
      <p:pic>
        <p:nvPicPr>
          <p:cNvPr descr="" id="111" name="Picture 3"/>
          <p:cNvPicPr/>
          <p:nvPr/>
        </p:nvPicPr>
        <p:blipFill>
          <a:blip r:embed="rId1"/>
          <a:stretch>
            <a:fillRect/>
          </a:stretch>
        </p:blipFill>
        <p:spPr>
          <a:xfrm>
            <a:off x="2075040" y="2137680"/>
            <a:ext cx="5088240" cy="4387320"/>
          </a:xfrm>
          <a:prstGeom prst="rect">
            <a:avLst/>
          </a:prstGeom>
        </p:spPr>
      </p:pic>
    </p:spTree>
  </p:cSld>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12"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CONFUTATIONAL METAPHORS</a:t>
            </a:r>
            <a:endParaRPr/>
          </a:p>
        </p:txBody>
      </p:sp>
      <p:sp>
        <p:nvSpPr>
          <p:cNvPr id="113" name="TextShape 2"/>
          <p:cNvSpPr txBox="1"/>
          <p:nvPr/>
        </p:nvSpPr>
        <p:spPr>
          <a:xfrm>
            <a:off x="199440" y="1951560"/>
            <a:ext cx="8616600" cy="3915360"/>
          </a:xfrm>
          <a:prstGeom prst="rect">
            <a:avLst/>
          </a:prstGeom>
        </p:spPr>
        <p:txBody>
          <a:bodyPr/>
          <a:p>
            <a:pPr>
              <a:lnSpc>
                <a:spcPct val="100000"/>
              </a:lnSpc>
            </a:pPr>
            <a:r>
              <a:rPr lang="en-US">
                <a:solidFill>
                  <a:srgbClr val="2d2f2b"/>
                </a:solidFill>
                <a:latin typeface="Calisto MT"/>
              </a:rPr>
              <a:t>       </a:t>
            </a:r>
            <a:r>
              <a:rPr lang="en-US">
                <a:solidFill>
                  <a:srgbClr val="2d2f2b"/>
                </a:solidFill>
                <a:latin typeface="Calisto MT"/>
              </a:rPr>
              <a:t>According to Robert Boyd scientific metaphors are of two kinds: </a:t>
            </a:r>
            <a:r>
              <a:rPr lang="en-US">
                <a:solidFill>
                  <a:srgbClr val="008000"/>
                </a:solidFill>
                <a:latin typeface="Calisto MT"/>
              </a:rPr>
              <a:t>theory constitutive </a:t>
            </a:r>
            <a:r>
              <a:rPr lang="en-US">
                <a:solidFill>
                  <a:srgbClr val="2d2f2b"/>
                </a:solidFill>
                <a:latin typeface="Calisto MT"/>
              </a:rPr>
              <a:t>(or constructive) and </a:t>
            </a:r>
            <a:r>
              <a:rPr lang="en-US">
                <a:solidFill>
                  <a:srgbClr val="008000"/>
                </a:solidFill>
                <a:latin typeface="Calisto MT"/>
              </a:rPr>
              <a:t>pedagogical </a:t>
            </a:r>
            <a:r>
              <a:rPr lang="en-US">
                <a:solidFill>
                  <a:srgbClr val="000000"/>
                </a:solidFill>
                <a:latin typeface="Calisto MT"/>
              </a:rPr>
              <a:t>(or </a:t>
            </a:r>
            <a:r>
              <a:rPr lang="en-US">
                <a:solidFill>
                  <a:srgbClr val="2d2f2b"/>
                </a:solidFill>
                <a:latin typeface="Calisto MT"/>
              </a:rPr>
              <a:t>exegetical). </a:t>
            </a:r>
            <a:endParaRPr/>
          </a:p>
          <a:p>
            <a:pPr>
              <a:lnSpc>
                <a:spcPct val="100000"/>
              </a:lnSpc>
            </a:pPr>
            <a:r>
              <a:rPr lang="en-US">
                <a:solidFill>
                  <a:srgbClr val="008000"/>
                </a:solidFill>
                <a:latin typeface="Calisto MT"/>
              </a:rPr>
              <a:t>	</a:t>
            </a:r>
            <a:r>
              <a:rPr lang="en-US">
                <a:solidFill>
                  <a:srgbClr val="008000"/>
                </a:solidFill>
                <a:latin typeface="Calisto MT"/>
              </a:rPr>
              <a:t>Theory-constructive</a:t>
            </a:r>
            <a:r>
              <a:rPr lang="en-US">
                <a:solidFill>
                  <a:srgbClr val="2d2f2b"/>
                </a:solidFill>
                <a:latin typeface="Calisto MT"/>
              </a:rPr>
              <a:t>: introduce new conceptions; cannot be readily paraphrased. </a:t>
            </a:r>
            <a:endParaRPr/>
          </a:p>
          <a:p>
            <a:pPr>
              <a:lnSpc>
                <a:spcPct val="100000"/>
              </a:lnSpc>
            </a:pPr>
            <a:r>
              <a:rPr lang="en-US">
                <a:solidFill>
                  <a:srgbClr val="2d2f2b"/>
                </a:solidFill>
                <a:latin typeface="Calisto MT"/>
              </a:rPr>
              <a:t>	</a:t>
            </a:r>
            <a:r>
              <a:rPr lang="en-US">
                <a:solidFill>
                  <a:srgbClr val="008000"/>
                </a:solidFill>
                <a:latin typeface="Calisto MT"/>
              </a:rPr>
              <a:t>Pedagogical</a:t>
            </a:r>
            <a:r>
              <a:rPr lang="en-US">
                <a:solidFill>
                  <a:srgbClr val="2d2f2b"/>
                </a:solidFill>
                <a:latin typeface="Calisto MT"/>
              </a:rPr>
              <a:t>: are instruments of persuasion and illustration that can be easily eliminated in favor of literal renditions.</a:t>
            </a:r>
            <a:endParaRPr/>
          </a:p>
          <a:p>
            <a:pPr>
              <a:lnSpc>
                <a:spcPct val="100000"/>
              </a:lnSpc>
            </a:pPr>
            <a:r>
              <a:rPr lang="en-US">
                <a:solidFill>
                  <a:srgbClr val="2d2f2b"/>
                </a:solidFill>
                <a:latin typeface="Calisto MT"/>
              </a:rPr>
              <a:t>	</a:t>
            </a:r>
            <a:r>
              <a:rPr lang="en-US">
                <a:solidFill>
                  <a:srgbClr val="2d2f2b"/>
                </a:solidFill>
                <a:latin typeface="Calisto MT"/>
              </a:rPr>
              <a:t>Some attacks against Neo-Darwinism deploy a type of metaphor difficult to adjudicate to either side of this dichotomy: I call them </a:t>
            </a:r>
            <a:r>
              <a:rPr lang="en-US">
                <a:solidFill>
                  <a:srgbClr val="008000"/>
                </a:solidFill>
                <a:latin typeface="Calisto MT"/>
              </a:rPr>
              <a:t>confutational metaphors</a:t>
            </a:r>
            <a:r>
              <a:rPr lang="en-US">
                <a:solidFill>
                  <a:srgbClr val="2d2f2b"/>
                </a:solidFill>
                <a:latin typeface="Calisto MT"/>
              </a:rPr>
              <a:t>. They are related to </a:t>
            </a:r>
            <a:r>
              <a:rPr lang="en-US">
                <a:solidFill>
                  <a:srgbClr val="008000"/>
                </a:solidFill>
                <a:latin typeface="Calisto MT"/>
              </a:rPr>
              <a:t>confutational thought experiments </a:t>
            </a:r>
            <a:r>
              <a:rPr lang="en-US">
                <a:solidFill>
                  <a:srgbClr val="2d2f2b"/>
                </a:solidFill>
                <a:latin typeface="Calisto MT"/>
              </a:rPr>
              <a:t>e.g. Newton’s rotating bucket or Galileo’s </a:t>
            </a:r>
            <a:r>
              <a:rPr i="1" lang="en-US">
                <a:solidFill>
                  <a:srgbClr val="2d2f2b"/>
                </a:solidFill>
                <a:latin typeface="Calisto MT"/>
              </a:rPr>
              <a:t>gedanken</a:t>
            </a:r>
            <a:r>
              <a:rPr lang="en-US">
                <a:solidFill>
                  <a:srgbClr val="2d2f2b"/>
                </a:solidFill>
                <a:latin typeface="Calisto MT"/>
              </a:rPr>
              <a:t> experiments with falling bodies. Their purpose is not so much the introduction of new ideas but the demise of well-established ones, by revealing internal inconsistencies or contradictions with well-entrenched beliefs.</a:t>
            </a:r>
            <a:endParaRPr/>
          </a:p>
          <a:p>
            <a:pPr>
              <a:lnSpc>
                <a:spcPct val="100000"/>
              </a:lnSpc>
            </a:pPr>
            <a:r>
              <a:rPr lang="en-US">
                <a:solidFill>
                  <a:srgbClr val="e46c0a"/>
                </a:solidFill>
                <a:latin typeface="Calisto MT"/>
              </a:rPr>
              <a:t>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14" name="TextShape 1"/>
          <p:cNvSpPr txBox="1"/>
          <p:nvPr/>
        </p:nvSpPr>
        <p:spPr>
          <a:xfrm>
            <a:off x="664200" y="534600"/>
            <a:ext cx="8146440" cy="882720"/>
          </a:xfrm>
          <a:prstGeom prst="rect">
            <a:avLst/>
          </a:prstGeom>
        </p:spPr>
        <p:txBody>
          <a:bodyPr anchor="ctr"/>
          <a:p>
            <a:pPr algn="ctr">
              <a:lnSpc>
                <a:spcPct val="100000"/>
              </a:lnSpc>
            </a:pPr>
            <a:r>
              <a:rPr b="1" lang="en-US" sz="3559">
                <a:solidFill>
                  <a:srgbClr val="2d2f2b"/>
                </a:solidFill>
                <a:latin typeface="Calisto MT"/>
              </a:rPr>
              <a:t>A VERY INFLUENTIAL </a:t>
            </a:r>
            <a:r>
              <a:rPr b="1" lang="en-US" sz="3559">
                <a:solidFill>
                  <a:srgbClr val="2d2f2b"/>
                </a:solidFill>
                <a:latin typeface="Calisto MT"/>
              </a:rPr>
              <a:t>
</a:t>
            </a:r>
            <a:r>
              <a:rPr b="1" lang="en-US" sz="3559">
                <a:solidFill>
                  <a:srgbClr val="2d2f2b"/>
                </a:solidFill>
                <a:latin typeface="Calisto MT"/>
              </a:rPr>
              <a:t>CONFUTATIONAL METHAPHOR </a:t>
            </a:r>
            <a:r>
              <a:rPr lang="en-US" sz="3600">
                <a:solidFill>
                  <a:srgbClr val="2d2f2b"/>
                </a:solidFill>
                <a:latin typeface="Calisto MT"/>
              </a:rPr>
              <a:t>
</a:t>
            </a:r>
            <a:endParaRPr/>
          </a:p>
        </p:txBody>
      </p:sp>
      <p:pic>
        <p:nvPicPr>
          <p:cNvPr descr="" id="115" name="Picture 3"/>
          <p:cNvPicPr/>
          <p:nvPr/>
        </p:nvPicPr>
        <p:blipFill>
          <a:blip r:embed="rId1"/>
          <a:stretch>
            <a:fillRect/>
          </a:stretch>
        </p:blipFill>
        <p:spPr>
          <a:xfrm>
            <a:off x="1671120" y="1294920"/>
            <a:ext cx="5783760" cy="4114440"/>
          </a:xfrm>
          <a:prstGeom prst="rect">
            <a:avLst/>
          </a:prstGeom>
        </p:spPr>
      </p:pic>
      <p:sp>
        <p:nvSpPr>
          <p:cNvPr id="116" name="CustomShape 2"/>
          <p:cNvSpPr/>
          <p:nvPr/>
        </p:nvSpPr>
        <p:spPr>
          <a:xfrm>
            <a:off x="448200" y="5409720"/>
            <a:ext cx="8810640" cy="1004760"/>
          </a:xfrm>
          <a:prstGeom prst="rect">
            <a:avLst/>
          </a:prstGeom>
        </p:spPr>
        <p:txBody>
          <a:bodyPr bIns="45000" lIns="90000" rIns="90000" tIns="45000"/>
          <a:p>
            <a:pPr>
              <a:lnSpc>
                <a:spcPct val="100000"/>
              </a:lnSpc>
            </a:pPr>
            <a:r>
              <a:rPr lang="en-US" sz="2400">
                <a:solidFill>
                  <a:srgbClr val="000000"/>
                </a:solidFill>
                <a:latin typeface="Calisto MT"/>
              </a:rPr>
              <a:t>
</a:t>
            </a:r>
            <a:r>
              <a:rPr lang="en-US">
                <a:solidFill>
                  <a:srgbClr val="000000"/>
                </a:solidFill>
                <a:latin typeface="Calisto MT"/>
              </a:rPr>
              <a:t>“</a:t>
            </a:r>
            <a:r>
              <a:rPr lang="en-US">
                <a:solidFill>
                  <a:srgbClr val="000000"/>
                </a:solidFill>
                <a:latin typeface="Calisto MT"/>
              </a:rPr>
              <a:t>The Spandrels of San Marco and the Panglossian Paradigm: </a:t>
            </a:r>
            <a:endParaRPr/>
          </a:p>
          <a:p>
            <a:pPr>
              <a:lnSpc>
                <a:spcPct val="100000"/>
              </a:lnSpc>
            </a:pPr>
            <a:r>
              <a:rPr lang="en-US">
                <a:solidFill>
                  <a:srgbClr val="000000"/>
                </a:solidFill>
                <a:latin typeface="Calisto MT"/>
              </a:rPr>
              <a:t>A Critique of the Adaptationist Programme” (Gould and Lewontin 1979) </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17" name="TextShape 1"/>
          <p:cNvSpPr txBox="1"/>
          <p:nvPr/>
        </p:nvSpPr>
        <p:spPr>
          <a:xfrm>
            <a:off x="678960" y="67320"/>
            <a:ext cx="7692120" cy="815400"/>
          </a:xfrm>
          <a:prstGeom prst="rect">
            <a:avLst/>
          </a:prstGeom>
        </p:spPr>
        <p:txBody>
          <a:bodyPr anchor="ctr"/>
          <a:p>
            <a:pPr algn="ctr">
              <a:lnSpc>
                <a:spcPct val="100000"/>
              </a:lnSpc>
            </a:pPr>
            <a:r>
              <a:rPr b="1" lang="en-US" sz="4400">
                <a:solidFill>
                  <a:srgbClr val="2d2f2b"/>
                </a:solidFill>
                <a:latin typeface="Calisto MT"/>
              </a:rPr>
              <a:t>SPANDRELS</a:t>
            </a:r>
            <a:endParaRPr/>
          </a:p>
        </p:txBody>
      </p:sp>
      <p:sp>
        <p:nvSpPr>
          <p:cNvPr id="118" name="TextShape 2"/>
          <p:cNvSpPr txBox="1"/>
          <p:nvPr/>
        </p:nvSpPr>
        <p:spPr>
          <a:xfrm>
            <a:off x="678960" y="2209680"/>
            <a:ext cx="7692120" cy="3657240"/>
          </a:xfrm>
          <a:prstGeom prst="rect">
            <a:avLst/>
          </a:prstGeom>
        </p:spPr>
        <p:txBody>
          <a:bodyPr/>
          <a:p>
            <a:endParaRPr/>
          </a:p>
        </p:txBody>
      </p:sp>
      <p:pic>
        <p:nvPicPr>
          <p:cNvPr descr="" id="119" name="Picture 3"/>
          <p:cNvPicPr/>
          <p:nvPr/>
        </p:nvPicPr>
        <p:blipFill>
          <a:blip r:embed="rId1"/>
          <a:stretch>
            <a:fillRect/>
          </a:stretch>
        </p:blipFill>
        <p:spPr>
          <a:xfrm>
            <a:off x="444600" y="1206360"/>
            <a:ext cx="8141400" cy="522144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20" name="TextShape 1"/>
          <p:cNvSpPr txBox="1"/>
          <p:nvPr/>
        </p:nvSpPr>
        <p:spPr>
          <a:xfrm>
            <a:off x="678960" y="325440"/>
            <a:ext cx="7692120" cy="1113120"/>
          </a:xfrm>
          <a:prstGeom prst="rect">
            <a:avLst/>
          </a:prstGeom>
        </p:spPr>
        <p:txBody>
          <a:bodyPr anchor="ctr"/>
          <a:p>
            <a:pPr algn="ctr">
              <a:lnSpc>
                <a:spcPct val="100000"/>
              </a:lnSpc>
            </a:pPr>
            <a:r>
              <a:rPr b="1" lang="en-US" sz="4400">
                <a:solidFill>
                  <a:srgbClr val="2d2f2b"/>
                </a:solidFill>
                <a:latin typeface="Calisto MT"/>
              </a:rPr>
              <a:t>EVOLUTIONARY SPANDRELS</a:t>
            </a:r>
            <a:endParaRPr/>
          </a:p>
        </p:txBody>
      </p:sp>
      <p:sp>
        <p:nvSpPr>
          <p:cNvPr id="121" name="TextShape 2"/>
          <p:cNvSpPr txBox="1"/>
          <p:nvPr/>
        </p:nvSpPr>
        <p:spPr>
          <a:xfrm>
            <a:off x="276120" y="2209680"/>
            <a:ext cx="8401680" cy="4093920"/>
          </a:xfrm>
          <a:prstGeom prst="rect">
            <a:avLst/>
          </a:prstGeom>
        </p:spPr>
        <p:txBody>
          <a:bodyPr/>
          <a:p>
            <a:pPr>
              <a:lnSpc>
                <a:spcPct val="100000"/>
              </a:lnSpc>
              <a:buFont charset="2" typeface="Wingdings"/>
              <a:buChar char=""/>
            </a:pPr>
            <a:r>
              <a:rPr lang="en-US" sz="2400">
                <a:solidFill>
                  <a:srgbClr val="2d2f2b"/>
                </a:solidFill>
                <a:latin typeface="Calisto MT"/>
              </a:rPr>
              <a:t>In Renaissance architecture “spandrels” were curved masonry structures used for supporting a dome and were necessitated by </a:t>
            </a:r>
            <a:r>
              <a:rPr lang="en-US" sz="2400">
                <a:solidFill>
                  <a:srgbClr val="008000"/>
                </a:solidFill>
                <a:latin typeface="Calisto MT"/>
              </a:rPr>
              <a:t>structural constraints </a:t>
            </a:r>
            <a:r>
              <a:rPr lang="en-US" sz="2400">
                <a:solidFill>
                  <a:srgbClr val="2d2f2b"/>
                </a:solidFill>
                <a:latin typeface="Calisto MT"/>
              </a:rPr>
              <a:t>alien to the esthetical demands of the design. </a:t>
            </a:r>
            <a:endParaRPr/>
          </a:p>
          <a:p>
            <a:pPr>
              <a:lnSpc>
                <a:spcPct val="100000"/>
              </a:lnSpc>
              <a:buFont charset="2" typeface="Wingdings"/>
              <a:buChar char=""/>
            </a:pPr>
            <a:r>
              <a:rPr lang="en-US" sz="2400">
                <a:solidFill>
                  <a:srgbClr val="2d2f2b"/>
                </a:solidFill>
                <a:latin typeface="Calisto MT"/>
              </a:rPr>
              <a:t>By analogy, Gould and Lewontin used this term to designate phenotypic traits due to structural constraints in the </a:t>
            </a:r>
            <a:r>
              <a:rPr i="1" lang="en-US" sz="2400">
                <a:solidFill>
                  <a:srgbClr val="2d2f2b"/>
                </a:solidFill>
                <a:latin typeface="Calisto MT"/>
              </a:rPr>
              <a:t>bauplan</a:t>
            </a:r>
            <a:r>
              <a:rPr lang="en-US" sz="2400">
                <a:solidFill>
                  <a:srgbClr val="2d2f2b"/>
                </a:solidFill>
                <a:latin typeface="Calisto MT"/>
              </a:rPr>
              <a:t> of an organism, </a:t>
            </a:r>
            <a:r>
              <a:rPr lang="en-US" sz="2400">
                <a:solidFill>
                  <a:srgbClr val="008000"/>
                </a:solidFill>
                <a:latin typeface="Calisto MT"/>
              </a:rPr>
              <a:t>and not a result of evolutionary adaptations</a:t>
            </a:r>
            <a:r>
              <a:rPr lang="en-US" sz="2400">
                <a:solidFill>
                  <a:srgbClr val="2d2f2b"/>
                </a:solidFill>
                <a:latin typeface="Calisto MT"/>
              </a:rPr>
              <a:t>.</a:t>
            </a:r>
            <a:endParaRPr/>
          </a:p>
          <a:p>
            <a:pPr>
              <a:lnSpc>
                <a:spcPct val="100000"/>
              </a:lnSpc>
              <a:buFont charset="2" typeface="Wingdings"/>
              <a:buChar char=""/>
            </a:pPr>
            <a:r>
              <a:rPr lang="en-US" sz="2400">
                <a:solidFill>
                  <a:srgbClr val="2d2f2b"/>
                </a:solidFill>
                <a:latin typeface="Calisto MT"/>
              </a:rPr>
              <a:t> </a:t>
            </a:r>
            <a:r>
              <a:rPr lang="en-US" sz="2400">
                <a:solidFill>
                  <a:srgbClr val="2d2f2b"/>
                </a:solidFill>
                <a:latin typeface="Calisto MT"/>
              </a:rPr>
              <a:t>In their polemic against what they called “the Adaptationist Program,” they showed that many phenotypic features previously thought of as adaptations were in fact </a:t>
            </a:r>
            <a:r>
              <a:rPr lang="en-US" sz="2400">
                <a:solidFill>
                  <a:srgbClr val="008000"/>
                </a:solidFill>
                <a:latin typeface="Calisto MT"/>
              </a:rPr>
              <a:t>evolutionary spandrels</a:t>
            </a:r>
            <a:r>
              <a:rPr lang="en-US" sz="2400">
                <a:solidFill>
                  <a:srgbClr val="2d2f2b"/>
                </a:solidFill>
                <a:latin typeface="Calisto MT"/>
              </a:rPr>
              <a:t>.</a:t>
            </a:r>
            <a:endParaRPr/>
          </a:p>
          <a:p>
            <a:pPr>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84" name="TextShape 1"/>
          <p:cNvSpPr txBox="1"/>
          <p:nvPr/>
        </p:nvSpPr>
        <p:spPr>
          <a:xfrm>
            <a:off x="229680" y="170280"/>
            <a:ext cx="8821800" cy="1429560"/>
          </a:xfrm>
          <a:prstGeom prst="rect">
            <a:avLst/>
          </a:prstGeom>
        </p:spPr>
        <p:txBody>
          <a:bodyPr anchor="ctr"/>
          <a:p>
            <a:pPr algn="ctr">
              <a:lnSpc>
                <a:spcPct val="100000"/>
              </a:lnSpc>
            </a:pPr>
            <a:r>
              <a:rPr b="1" lang="en-US" sz="2220">
                <a:solidFill>
                  <a:srgbClr val="2d2f2b"/>
                </a:solidFill>
                <a:latin typeface="Calisto MT"/>
              </a:rPr>
              <a:t>This presentation summarizes</a:t>
            </a:r>
            <a:r>
              <a:rPr b="1" lang="en-US" sz="2220">
                <a:solidFill>
                  <a:srgbClr val="2d2f2b"/>
                </a:solidFill>
                <a:latin typeface="Calisto MT"/>
              </a:rPr>
              <a:t>
</a:t>
            </a:r>
            <a:r>
              <a:rPr b="1" lang="en-US" sz="2220">
                <a:solidFill>
                  <a:srgbClr val="2d2f2b"/>
                </a:solidFill>
                <a:latin typeface="Calisto MT"/>
              </a:rPr>
              <a:t> highlights of two original papers. Full versions are available</a:t>
            </a:r>
            <a:r>
              <a:rPr b="1" lang="en-US" sz="2220">
                <a:solidFill>
                  <a:srgbClr val="2d2f2b"/>
                </a:solidFill>
                <a:latin typeface="Calisto MT"/>
              </a:rPr>
              <a:t>
</a:t>
            </a:r>
            <a:r>
              <a:rPr b="1" lang="en-US" sz="2220">
                <a:solidFill>
                  <a:srgbClr val="2d2f2b"/>
                </a:solidFill>
                <a:latin typeface="Calisto MT"/>
              </a:rPr>
              <a:t> at the Linda Hall Library web page:</a:t>
            </a:r>
            <a:r>
              <a:rPr lang="en-US" sz="2000">
                <a:solidFill>
                  <a:srgbClr val="2d2f2b"/>
                </a:solidFill>
                <a:latin typeface="Calisto MT"/>
              </a:rPr>
              <a:t>
</a:t>
            </a:r>
            <a:r>
              <a:rPr lang="en-US" sz="2000">
                <a:solidFill>
                  <a:srgbClr val="2d2f2b"/>
                </a:solidFill>
                <a:latin typeface="Calisto MT"/>
              </a:rPr>
              <a:t>https://webmail.lindahall.org /services/reference/papers/fernandez/Tree_of_life.pdf</a:t>
            </a:r>
            <a:r>
              <a:rPr lang="en-US" sz="2000">
                <a:solidFill>
                  <a:srgbClr val="2d2f2b"/>
                </a:solidFill>
                <a:latin typeface="Calisto MT"/>
              </a:rPr>
              <a:t>
</a:t>
            </a:r>
            <a:r>
              <a:rPr lang="en-US" sz="2000">
                <a:solidFill>
                  <a:srgbClr val="2d2f2b"/>
                </a:solidFill>
                <a:latin typeface="Calisto MT"/>
              </a:rPr>
              <a:t>http://www.lindahall.org/services/reference/papers/fernandez/juntofinal.pdf</a:t>
            </a:r>
            <a:r>
              <a:rPr lang="en-US" sz="2000">
                <a:solidFill>
                  <a:srgbClr val="2d2f2b"/>
                </a:solidFill>
                <a:latin typeface="Calisto MT"/>
              </a:rPr>
              <a:t>
</a:t>
            </a:r>
            <a:endParaRPr/>
          </a:p>
        </p:txBody>
      </p:sp>
      <p:pic>
        <p:nvPicPr>
          <p:cNvPr descr="" id="85" name="Picture 3"/>
          <p:cNvPicPr/>
          <p:nvPr/>
        </p:nvPicPr>
        <p:blipFill>
          <a:blip r:embed="rId1"/>
          <a:stretch>
            <a:fillRect/>
          </a:stretch>
        </p:blipFill>
        <p:spPr>
          <a:xfrm>
            <a:off x="704160" y="2086560"/>
            <a:ext cx="7636320" cy="4622760"/>
          </a:xfrm>
          <a:prstGeom prst="rect">
            <a:avLst/>
          </a:prstGeom>
        </p:spPr>
      </p:pic>
    </p:spTree>
  </p:cSld>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22" name="TextShape 1"/>
          <p:cNvSpPr txBox="1"/>
          <p:nvPr/>
        </p:nvSpPr>
        <p:spPr>
          <a:xfrm>
            <a:off x="0" y="356400"/>
            <a:ext cx="9051480" cy="1853280"/>
          </a:xfrm>
          <a:prstGeom prst="rect">
            <a:avLst/>
          </a:prstGeom>
        </p:spPr>
        <p:txBody>
          <a:bodyPr anchor="ctr"/>
          <a:p>
            <a:pPr algn="ctr">
              <a:lnSpc>
                <a:spcPct val="100000"/>
              </a:lnSpc>
            </a:pPr>
            <a:r>
              <a:rPr b="1" lang="en-US" sz="4450">
                <a:solidFill>
                  <a:srgbClr val="2d2f2b"/>
                </a:solidFill>
                <a:latin typeface="Calisto MT"/>
              </a:rPr>
              <a:t>FROM THE CORAL OF LIFE TO THE TANGLED WEB OF LIFE</a:t>
            </a:r>
            <a:r>
              <a:rPr lang="en-US" sz="5000">
                <a:solidFill>
                  <a:srgbClr val="2d2f2b"/>
                </a:solidFill>
                <a:latin typeface="Calisto MT"/>
              </a:rPr>
              <a:t>
</a:t>
            </a:r>
            <a:endParaRPr/>
          </a:p>
        </p:txBody>
      </p:sp>
      <p:sp>
        <p:nvSpPr>
          <p:cNvPr id="123" name="TextShape 2"/>
          <p:cNvSpPr txBox="1"/>
          <p:nvPr/>
        </p:nvSpPr>
        <p:spPr>
          <a:xfrm>
            <a:off x="291240" y="1982520"/>
            <a:ext cx="8539920" cy="4875120"/>
          </a:xfrm>
          <a:prstGeom prst="rect">
            <a:avLst/>
          </a:prstGeom>
        </p:spPr>
        <p:txBody>
          <a:bodyPr/>
          <a:p>
            <a:pPr>
              <a:lnSpc>
                <a:spcPct val="100000"/>
              </a:lnSpc>
              <a:buFont charset="2" typeface="Wingdings"/>
              <a:buChar char=""/>
            </a:pPr>
            <a:r>
              <a:rPr lang="en-US" sz="2400">
                <a:solidFill>
                  <a:srgbClr val="2d2f2b"/>
                </a:solidFill>
                <a:latin typeface="Calisto MT"/>
              </a:rPr>
              <a:t>Through rapid advances in molecular biology it has been possible to reconstruct early segments of the tree of life. </a:t>
            </a:r>
            <a:endParaRPr/>
          </a:p>
          <a:p>
            <a:pPr>
              <a:lnSpc>
                <a:spcPct val="100000"/>
              </a:lnSpc>
              <a:buFont charset="2" typeface="Wingdings"/>
              <a:buChar char=""/>
            </a:pPr>
            <a:r>
              <a:rPr lang="en-US" sz="2400">
                <a:solidFill>
                  <a:srgbClr val="2d2f2b"/>
                </a:solidFill>
                <a:latin typeface="Calisto MT"/>
              </a:rPr>
              <a:t>In the 1970’s Carl Woese and other researchers reconfigured the universal phylogenetic tree as a diagram starting from three principal branches, called </a:t>
            </a:r>
            <a:r>
              <a:rPr lang="en-US" sz="2400">
                <a:solidFill>
                  <a:srgbClr val="008000"/>
                </a:solidFill>
                <a:latin typeface="Calisto MT"/>
              </a:rPr>
              <a:t>domains</a:t>
            </a:r>
            <a:r>
              <a:rPr lang="en-US" sz="2400">
                <a:solidFill>
                  <a:srgbClr val="2d2f2b"/>
                </a:solidFill>
                <a:latin typeface="Calisto MT"/>
              </a:rPr>
              <a:t>: </a:t>
            </a:r>
            <a:r>
              <a:rPr lang="en-US" sz="2400">
                <a:solidFill>
                  <a:srgbClr val="008000"/>
                </a:solidFill>
                <a:latin typeface="Calisto MT"/>
              </a:rPr>
              <a:t>Bacteria</a:t>
            </a:r>
            <a:r>
              <a:rPr lang="en-US" sz="2400">
                <a:solidFill>
                  <a:srgbClr val="2d2f2b"/>
                </a:solidFill>
                <a:latin typeface="Calisto MT"/>
              </a:rPr>
              <a:t>, </a:t>
            </a:r>
            <a:r>
              <a:rPr lang="en-US" sz="2400">
                <a:solidFill>
                  <a:srgbClr val="008000"/>
                </a:solidFill>
                <a:latin typeface="Calisto MT"/>
              </a:rPr>
              <a:t>Archaea</a:t>
            </a:r>
            <a:r>
              <a:rPr lang="en-US" sz="2400">
                <a:solidFill>
                  <a:srgbClr val="2d2f2b"/>
                </a:solidFill>
                <a:latin typeface="Calisto MT"/>
              </a:rPr>
              <a:t>, and </a:t>
            </a:r>
            <a:r>
              <a:rPr lang="en-US" sz="2400">
                <a:solidFill>
                  <a:srgbClr val="008000"/>
                </a:solidFill>
                <a:latin typeface="Calisto MT"/>
              </a:rPr>
              <a:t>Eucarya</a:t>
            </a:r>
            <a:r>
              <a:rPr lang="en-US" sz="2400">
                <a:solidFill>
                  <a:srgbClr val="2d2f2b"/>
                </a:solidFill>
                <a:latin typeface="Calisto MT"/>
              </a:rPr>
              <a:t>. </a:t>
            </a:r>
            <a:endParaRPr/>
          </a:p>
          <a:p>
            <a:pPr>
              <a:lnSpc>
                <a:spcPct val="100000"/>
              </a:lnSpc>
              <a:buFont charset="2" typeface="Wingdings"/>
              <a:buChar char=""/>
            </a:pPr>
            <a:r>
              <a:rPr lang="en-US" sz="2400">
                <a:solidFill>
                  <a:srgbClr val="2d2f2b"/>
                </a:solidFill>
                <a:latin typeface="Calisto MT"/>
              </a:rPr>
              <a:t>The first two include the unicellular organisms usually called Prokaryotes. Eucarya, having complex cells with a separate nucleus and several organelles, include all of the major branches of multicellular organisms, such as plants, fungi and animals.</a:t>
            </a:r>
            <a:endParaRPr/>
          </a:p>
          <a:p>
            <a:pPr>
              <a:lnSpc>
                <a:spcPct val="100000"/>
              </a:lnSpc>
            </a:pP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24" name="TextShape 1"/>
          <p:cNvSpPr txBox="1"/>
          <p:nvPr/>
        </p:nvSpPr>
        <p:spPr>
          <a:xfrm>
            <a:off x="678960" y="402840"/>
            <a:ext cx="7692120" cy="1269720"/>
          </a:xfrm>
          <a:prstGeom prst="rect">
            <a:avLst/>
          </a:prstGeom>
        </p:spPr>
        <p:txBody>
          <a:bodyPr anchor="ctr"/>
          <a:p>
            <a:pPr algn="ctr">
              <a:lnSpc>
                <a:spcPct val="100000"/>
              </a:lnSpc>
            </a:pPr>
            <a:r>
              <a:rPr b="1" lang="en-US" sz="3600">
                <a:solidFill>
                  <a:srgbClr val="2d2f2b"/>
                </a:solidFill>
                <a:latin typeface="Calisto MT"/>
              </a:rPr>
              <a:t>PHYLOGENETIC TREE OF LIFE</a:t>
            </a:r>
            <a:r>
              <a:rPr lang="en-US" sz="5000">
                <a:solidFill>
                  <a:srgbClr val="2d2f2b"/>
                </a:solidFill>
                <a:latin typeface="Calisto MT"/>
              </a:rPr>
              <a:t>
</a:t>
            </a:r>
            <a:endParaRPr/>
          </a:p>
        </p:txBody>
      </p:sp>
      <p:pic>
        <p:nvPicPr>
          <p:cNvPr descr="" id="125" name="Picture 3"/>
          <p:cNvPicPr/>
          <p:nvPr/>
        </p:nvPicPr>
        <p:blipFill>
          <a:blip r:embed="rId1">
            <a:lum bright="-20000" contrast="-28000"/>
          </a:blip>
          <a:stretch>
            <a:fillRect/>
          </a:stretch>
        </p:blipFill>
        <p:spPr>
          <a:xfrm>
            <a:off x="359640" y="1344960"/>
            <a:ext cx="8170560" cy="522180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26" name="TextShape 1"/>
          <p:cNvSpPr txBox="1"/>
          <p:nvPr/>
        </p:nvSpPr>
        <p:spPr>
          <a:xfrm>
            <a:off x="260640" y="67320"/>
            <a:ext cx="8790840" cy="1371240"/>
          </a:xfrm>
          <a:prstGeom prst="rect">
            <a:avLst/>
          </a:prstGeom>
        </p:spPr>
        <p:txBody>
          <a:bodyPr anchor="ctr"/>
          <a:p>
            <a:pPr algn="ctr">
              <a:lnSpc>
                <a:spcPct val="100000"/>
              </a:lnSpc>
            </a:pPr>
            <a:r>
              <a:rPr b="1" lang="en-US" sz="3000">
                <a:solidFill>
                  <a:srgbClr val="2d2f2b"/>
                </a:solidFill>
                <a:latin typeface="Calisto MT"/>
              </a:rPr>
              <a:t>THE TREE OF LIFE IS BASED ON THE TRADITIONAL CONCEPTION OF “SPECIES”</a:t>
            </a:r>
            <a:endParaRPr/>
          </a:p>
        </p:txBody>
      </p:sp>
      <p:sp>
        <p:nvSpPr>
          <p:cNvPr id="127" name="TextShape 2"/>
          <p:cNvSpPr txBox="1"/>
          <p:nvPr/>
        </p:nvSpPr>
        <p:spPr>
          <a:xfrm>
            <a:off x="260640" y="2261520"/>
            <a:ext cx="8493840" cy="4596120"/>
          </a:xfrm>
          <a:prstGeom prst="rect">
            <a:avLst/>
          </a:prstGeom>
        </p:spPr>
        <p:txBody>
          <a:bodyPr/>
          <a:p>
            <a:pPr>
              <a:lnSpc>
                <a:spcPct val="100000"/>
              </a:lnSpc>
              <a:buFont charset="2" typeface="Wingdings"/>
              <a:buChar char=""/>
            </a:pPr>
            <a:r>
              <a:rPr lang="en-US" sz="2400">
                <a:solidFill>
                  <a:srgbClr val="2d2f2b"/>
                </a:solidFill>
                <a:latin typeface="Calisto MT"/>
              </a:rPr>
              <a:t>The lowest rank in the taxonomic hierarchy, the </a:t>
            </a:r>
            <a:r>
              <a:rPr lang="en-US" sz="2400">
                <a:solidFill>
                  <a:srgbClr val="008000"/>
                </a:solidFill>
                <a:latin typeface="Calisto MT"/>
              </a:rPr>
              <a:t>species</a:t>
            </a:r>
            <a:r>
              <a:rPr lang="en-US" sz="2400">
                <a:solidFill>
                  <a:srgbClr val="2d2f2b"/>
                </a:solidFill>
                <a:latin typeface="Calisto MT"/>
              </a:rPr>
              <a:t>, was traditionally defined as a group of organisms capable of interbreeding to produce fertile descendants. </a:t>
            </a:r>
            <a:endParaRPr/>
          </a:p>
          <a:p>
            <a:pPr>
              <a:lnSpc>
                <a:spcPct val="100000"/>
              </a:lnSpc>
              <a:buFont charset="2" typeface="Wingdings"/>
              <a:buChar char=""/>
            </a:pPr>
            <a:r>
              <a:rPr lang="en-US" sz="2400">
                <a:solidFill>
                  <a:srgbClr val="2d2f2b"/>
                </a:solidFill>
                <a:latin typeface="Calisto MT"/>
              </a:rPr>
              <a:t> </a:t>
            </a:r>
            <a:r>
              <a:rPr lang="en-US" sz="2400">
                <a:solidFill>
                  <a:srgbClr val="2d2f2b"/>
                </a:solidFill>
                <a:latin typeface="Calisto MT"/>
              </a:rPr>
              <a:t>Several mechanisms explain </a:t>
            </a:r>
            <a:r>
              <a:rPr lang="en-US" sz="2400">
                <a:solidFill>
                  <a:srgbClr val="008000"/>
                </a:solidFill>
                <a:latin typeface="Calisto MT"/>
              </a:rPr>
              <a:t>speciation</a:t>
            </a:r>
            <a:r>
              <a:rPr lang="en-US" sz="2400">
                <a:solidFill>
                  <a:srgbClr val="2d2f2b"/>
                </a:solidFill>
                <a:latin typeface="Calisto MT"/>
              </a:rPr>
              <a:t>, i.e. the production of new species. In the most common, allopatric speciation, new species rise as a consequence of geographic separation  (e.g., birds migrating to different islands). </a:t>
            </a:r>
            <a:endParaRPr/>
          </a:p>
          <a:p>
            <a:pPr>
              <a:lnSpc>
                <a:spcPct val="100000"/>
              </a:lnSpc>
              <a:buFont charset="2" typeface="Wingdings"/>
              <a:buChar char=""/>
            </a:pPr>
            <a:r>
              <a:rPr lang="en-US" sz="2400">
                <a:solidFill>
                  <a:srgbClr val="2d2f2b"/>
                </a:solidFill>
                <a:latin typeface="Calisto MT"/>
              </a:rPr>
              <a:t>Separate ecosystems impose different selection pressures on the individuals, resulting in genotypic and phenotypic variations. </a:t>
            </a:r>
            <a:endParaRPr/>
          </a:p>
          <a:p>
            <a:pPr>
              <a:lnSpc>
                <a:spcPct val="100000"/>
              </a:lnSpc>
              <a:buFont charset="2" typeface="Wingdings"/>
              <a:buChar char=""/>
            </a:pPr>
            <a:r>
              <a:rPr lang="en-US" sz="2400">
                <a:solidFill>
                  <a:srgbClr val="2d2f2b"/>
                </a:solidFill>
                <a:latin typeface="Calisto MT"/>
              </a:rPr>
              <a:t>After many generations the organisms become reproductively isolated and members of separate enclaves can no longer interbreed and interchange genes. </a:t>
            </a:r>
            <a:endParaRPr/>
          </a:p>
          <a:p>
            <a:pPr>
              <a:lnSpc>
                <a:spcPct val="100000"/>
              </a:lnSpc>
            </a:pPr>
            <a:r>
              <a:rPr lang="en-US" sz="2400">
                <a:solidFill>
                  <a:srgbClr val="2d2f2b"/>
                </a:solidFill>
                <a:latin typeface="Calisto MT"/>
              </a:rPr>
              <a:t> </a:t>
            </a:r>
            <a:endParaRPr/>
          </a:p>
          <a:p>
            <a:pPr>
              <a:lnSpc>
                <a:spcPct val="100000"/>
              </a:lnSpc>
            </a:pP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28"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HORIZONTAL  GENE TRANSFER (HGT</a:t>
            </a:r>
            <a:r>
              <a:rPr lang="en-US" sz="4000">
                <a:solidFill>
                  <a:srgbClr val="2d2f2b"/>
                </a:solidFill>
                <a:latin typeface="Calisto MT"/>
              </a:rPr>
              <a:t>) </a:t>
            </a:r>
            <a:endParaRPr/>
          </a:p>
        </p:txBody>
      </p:sp>
      <p:sp>
        <p:nvSpPr>
          <p:cNvPr id="129" name="TextShape 2"/>
          <p:cNvSpPr txBox="1"/>
          <p:nvPr/>
        </p:nvSpPr>
        <p:spPr>
          <a:xfrm>
            <a:off x="281880" y="1438920"/>
            <a:ext cx="8564760" cy="5205960"/>
          </a:xfrm>
          <a:prstGeom prst="rect">
            <a:avLst/>
          </a:prstGeom>
        </p:spPr>
        <p:txBody>
          <a:bodyPr/>
          <a:p>
            <a:pPr>
              <a:lnSpc>
                <a:spcPct val="100000"/>
              </a:lnSpc>
            </a:pPr>
            <a:r>
              <a:rPr lang="en-US" sz="2400">
                <a:solidFill>
                  <a:srgbClr val="2d2f2b"/>
                </a:solidFill>
                <a:latin typeface="Calisto MT"/>
              </a:rPr>
              <a:t>	</a:t>
            </a:r>
            <a:endParaRPr/>
          </a:p>
          <a:p>
            <a:pPr>
              <a:lnSpc>
                <a:spcPct val="100000"/>
              </a:lnSpc>
              <a:buFont charset="2" typeface="Wingdings"/>
              <a:buChar char=""/>
            </a:pPr>
            <a:r>
              <a:rPr lang="en-US" sz="3500">
                <a:solidFill>
                  <a:srgbClr val="2d2f2b"/>
                </a:solidFill>
                <a:latin typeface="Calisto MT"/>
              </a:rPr>
              <a:t>During the last two decades the application of new methodologies has increasingly revealed the high frequency and widespread occurrence of </a:t>
            </a:r>
            <a:r>
              <a:rPr lang="en-US" sz="3500">
                <a:solidFill>
                  <a:srgbClr val="008000"/>
                </a:solidFill>
                <a:latin typeface="Calisto MT"/>
              </a:rPr>
              <a:t>horizontal (lateral) gene transfer </a:t>
            </a:r>
            <a:r>
              <a:rPr lang="en-US" sz="3500">
                <a:solidFill>
                  <a:srgbClr val="2d2f2b"/>
                </a:solidFill>
                <a:latin typeface="Calisto MT"/>
              </a:rPr>
              <a:t>(HGT) between distantly related organisms. HGT occurs most frequently among prokaryotes, but it also shows up among some eukaryotic lineages.</a:t>
            </a:r>
            <a:endParaRPr/>
          </a:p>
          <a:p>
            <a:pPr>
              <a:lnSpc>
                <a:spcPct val="100000"/>
              </a:lnSpc>
              <a:buFont charset="2" typeface="Wingdings"/>
              <a:buChar char=""/>
            </a:pPr>
            <a:r>
              <a:rPr lang="en-US" sz="3500">
                <a:solidFill>
                  <a:srgbClr val="2d2f2b"/>
                </a:solidFill>
                <a:latin typeface="Calisto MT"/>
              </a:rPr>
              <a:t>The lateral transfer of genes between parallel branches</a:t>
            </a:r>
            <a:r>
              <a:rPr lang="en-US" sz="3500">
                <a:solidFill>
                  <a:srgbClr val="ff0000"/>
                </a:solidFill>
                <a:latin typeface="Calisto MT"/>
              </a:rPr>
              <a:t> </a:t>
            </a:r>
            <a:r>
              <a:rPr lang="en-US" sz="3500">
                <a:solidFill>
                  <a:srgbClr val="008000"/>
                </a:solidFill>
                <a:latin typeface="Calisto MT"/>
              </a:rPr>
              <a:t>has literally short-circuited the whole scheme of the tree of life, which is based on the traditional view of species as rising exclusively through vertical (generational) gene transfer</a:t>
            </a:r>
            <a:r>
              <a:rPr lang="en-US" sz="3500">
                <a:solidFill>
                  <a:srgbClr val="2d2f2b"/>
                </a:solidFill>
                <a:latin typeface="Calisto MT"/>
              </a:rPr>
              <a:t>. </a:t>
            </a:r>
            <a:r>
              <a:rPr b="1" lang="en-US" sz="3500">
                <a:solidFill>
                  <a:srgbClr val="008000"/>
                </a:solidFill>
                <a:latin typeface="Calisto MT"/>
              </a:rPr>
              <a:t>HGT has rendered questionable the tree’s future, either as a constructive or as a pedagogical metaphor</a:t>
            </a:r>
            <a:r>
              <a:rPr lang="en-US" sz="3500">
                <a:solidFill>
                  <a:srgbClr val="2d2f2b"/>
                </a:solidFill>
                <a:latin typeface="Calisto MT"/>
              </a:rPr>
              <a:t>. </a:t>
            </a:r>
            <a:endParaRPr/>
          </a:p>
          <a:p>
            <a:pPr>
              <a:lnSpc>
                <a:spcPct val="100000"/>
              </a:lnSpc>
              <a:buFont charset="2" typeface="Wingdings"/>
              <a:buChar char=""/>
            </a:pPr>
            <a:r>
              <a:rPr lang="en-US" sz="3500">
                <a:solidFill>
                  <a:srgbClr val="2d2f2b"/>
                </a:solidFill>
                <a:latin typeface="Calisto MT"/>
              </a:rPr>
              <a:t>All the same, this image has been so useful and remains associated with so many ideas in the history and philosophy of biology, that practitioners are naturally very reluctant to dismiss it or radically alter it.</a:t>
            </a:r>
            <a:endParaRPr/>
          </a:p>
          <a:p>
            <a:pPr>
              <a:lnSpc>
                <a:spcPct val="100000"/>
              </a:lnSpc>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30"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A BIOLOGICAL ANALOGUE OF CAPITALISM</a:t>
            </a:r>
            <a:endParaRPr/>
          </a:p>
        </p:txBody>
      </p:sp>
      <p:sp>
        <p:nvSpPr>
          <p:cNvPr id="131"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400">
                <a:solidFill>
                  <a:srgbClr val="2d2f2b"/>
                </a:solidFill>
                <a:latin typeface="Calisto MT"/>
              </a:rPr>
              <a:t>In his seminal article “A new biology for a new century,” Carl Woese speculates about </a:t>
            </a:r>
            <a:r>
              <a:rPr lang="en-US" sz="2400">
                <a:solidFill>
                  <a:srgbClr val="008000"/>
                </a:solidFill>
                <a:latin typeface="Calisto MT"/>
              </a:rPr>
              <a:t>a pre-Darwinian era </a:t>
            </a:r>
            <a:r>
              <a:rPr lang="en-US" sz="2400">
                <a:solidFill>
                  <a:srgbClr val="2d2f2b"/>
                </a:solidFill>
                <a:latin typeface="Calisto MT"/>
              </a:rPr>
              <a:t>best described in the words of Freeman Dyson (Dyson 2004):</a:t>
            </a:r>
            <a:endParaRPr/>
          </a:p>
          <a:p>
            <a:pPr>
              <a:lnSpc>
                <a:spcPct val="100000"/>
              </a:lnSpc>
              <a:buFont charset="2" typeface="Wingdings"/>
              <a:buChar char=""/>
            </a:pPr>
            <a:r>
              <a:rPr i="1" lang="en-US" sz="2400">
                <a:solidFill>
                  <a:srgbClr val="2d2f2b"/>
                </a:solidFill>
                <a:latin typeface="Calisto MT"/>
              </a:rPr>
              <a:t>Evolution was a communal affair, the whole community advancing in metabolic and reproductive efficiency as the genes of the most efficient cells were shared. Evolution could be rapid, as new chemical devices could be evolved simultaneously by cells of different kinds working in parallel and then reassembled in a single cell by horizontal gene transfer. But then, one evil day, a cell resembling a primitive bacterium happened to find itself one jump ahead of its neighbors in efficiency. That cell, anticipating Bill Gates by three billion years, separated itself from the community and refused to share. Its offspring became the first species of bacteria—and the first species of any kind—reserving their intellectual property for their own private use.</a:t>
            </a:r>
            <a:endParaRPr/>
          </a:p>
          <a:p>
            <a:pPr>
              <a:lnSpc>
                <a:spcPct val="100000"/>
              </a:lnSpc>
            </a:pP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32" name="TextShape 1"/>
          <p:cNvSpPr txBox="1"/>
          <p:nvPr/>
        </p:nvSpPr>
        <p:spPr>
          <a:xfrm>
            <a:off x="678960" y="67320"/>
            <a:ext cx="7692120" cy="1016640"/>
          </a:xfrm>
          <a:prstGeom prst="rect">
            <a:avLst/>
          </a:prstGeom>
        </p:spPr>
        <p:txBody>
          <a:bodyPr anchor="ctr"/>
          <a:p>
            <a:pPr algn="ctr">
              <a:lnSpc>
                <a:spcPct val="100000"/>
              </a:lnSpc>
            </a:pPr>
            <a:r>
              <a:rPr b="1" lang="en-US" sz="4400">
                <a:solidFill>
                  <a:srgbClr val="2d2f2b"/>
                </a:solidFill>
                <a:latin typeface="Calisto MT"/>
              </a:rPr>
              <a:t>PATTERN PLURALISM </a:t>
            </a:r>
            <a:endParaRPr/>
          </a:p>
        </p:txBody>
      </p:sp>
      <p:sp>
        <p:nvSpPr>
          <p:cNvPr id="133" name="TextShape 2"/>
          <p:cNvSpPr txBox="1"/>
          <p:nvPr/>
        </p:nvSpPr>
        <p:spPr>
          <a:xfrm>
            <a:off x="153360" y="1920600"/>
            <a:ext cx="8693280" cy="3946320"/>
          </a:xfrm>
          <a:prstGeom prst="rect">
            <a:avLst/>
          </a:prstGeom>
        </p:spPr>
        <p:txBody>
          <a:bodyPr/>
          <a:p>
            <a:pPr>
              <a:lnSpc>
                <a:spcPct val="100000"/>
              </a:lnSpc>
            </a:pPr>
            <a:r>
              <a:rPr lang="en-US" sz="7200">
                <a:solidFill>
                  <a:srgbClr val="2d2f2b"/>
                </a:solidFill>
                <a:latin typeface="Calisto MT"/>
              </a:rPr>
              <a:t>      </a:t>
            </a:r>
            <a:r>
              <a:rPr lang="en-US" sz="7200">
                <a:solidFill>
                  <a:srgbClr val="2d2f2b"/>
                </a:solidFill>
                <a:latin typeface="Calisto MT"/>
              </a:rPr>
              <a:t>Some biologists think the metaphor can be saved through integration into a variety of more comprehensive relational schemes or diagrams.</a:t>
            </a:r>
            <a:endParaRPr/>
          </a:p>
          <a:p>
            <a:pPr>
              <a:lnSpc>
                <a:spcPct val="100000"/>
              </a:lnSpc>
            </a:pPr>
            <a:r>
              <a:rPr lang="en-US" sz="7200">
                <a:solidFill>
                  <a:srgbClr val="008000"/>
                </a:solidFill>
                <a:latin typeface="Calisto MT"/>
              </a:rPr>
              <a:t>Doolittle and Bapteste 2007:</a:t>
            </a:r>
            <a:endParaRPr/>
          </a:p>
          <a:p>
            <a:pPr>
              <a:lnSpc>
                <a:spcPct val="100000"/>
              </a:lnSpc>
              <a:buFont charset="2" typeface="Wingdings"/>
              <a:buChar char=""/>
            </a:pPr>
            <a:r>
              <a:rPr lang="en-US" sz="7200">
                <a:solidFill>
                  <a:srgbClr val="2d2f2b"/>
                </a:solidFill>
                <a:latin typeface="Calisto MT"/>
              </a:rPr>
              <a:t> </a:t>
            </a:r>
            <a:r>
              <a:rPr i="1" lang="en-US" sz="7200">
                <a:solidFill>
                  <a:srgbClr val="2d2f2b"/>
                </a:solidFill>
                <a:latin typeface="Calisto MT"/>
              </a:rPr>
              <a:t>Pattern pluralism (the recognition that different evolutionary models and representations of relationships will be appropriate, and true, for different taxa or at different scales or for different purposes) is an attractive alternative to the quixotic pursuit of a single true TOL [tree of life].</a:t>
            </a:r>
            <a:endParaRPr/>
          </a:p>
          <a:p>
            <a:pPr>
              <a:lnSpc>
                <a:spcPct val="100000"/>
              </a:lnSpc>
            </a:pPr>
            <a:r>
              <a:rPr lang="en-US" sz="7200">
                <a:solidFill>
                  <a:srgbClr val="008000"/>
                </a:solidFill>
                <a:latin typeface="Calisto MT"/>
              </a:rPr>
              <a:t>Valas and Bourne 2010</a:t>
            </a:r>
            <a:r>
              <a:rPr lang="en-US" sz="7200">
                <a:solidFill>
                  <a:srgbClr val="2d2f2b"/>
                </a:solidFill>
                <a:latin typeface="Calisto MT"/>
              </a:rPr>
              <a:t>:</a:t>
            </a:r>
            <a:endParaRPr/>
          </a:p>
          <a:p>
            <a:pPr>
              <a:lnSpc>
                <a:spcPct val="100000"/>
              </a:lnSpc>
              <a:buFont charset="2" typeface="Wingdings"/>
              <a:buChar char=""/>
            </a:pPr>
            <a:r>
              <a:rPr i="1" lang="en-US" sz="7200">
                <a:solidFill>
                  <a:srgbClr val="2d2f2b"/>
                </a:solidFill>
                <a:latin typeface="Calisto MT"/>
              </a:rPr>
              <a:t>The tree of life is alive, but not well. Construction of the tree of cells has been viewed as the end goal of the study of evolution, where in reality we need to consider it more of a starting point</a:t>
            </a:r>
            <a:r>
              <a:rPr b="1" i="1" lang="en-US" sz="7200">
                <a:solidFill>
                  <a:srgbClr val="2d2f2b"/>
                </a:solidFill>
                <a:latin typeface="Calisto MT"/>
              </a:rPr>
              <a:t>. We propose a duality where we must consider variation of genetic material in terms of </a:t>
            </a:r>
            <a:r>
              <a:rPr b="1" i="1" lang="en-US" sz="7200">
                <a:solidFill>
                  <a:srgbClr val="008000"/>
                </a:solidFill>
                <a:latin typeface="Calisto MT"/>
              </a:rPr>
              <a:t>networks</a:t>
            </a:r>
            <a:r>
              <a:rPr b="1" i="1" lang="en-US" sz="7200">
                <a:solidFill>
                  <a:srgbClr val="2d2f2b"/>
                </a:solidFill>
                <a:latin typeface="Calisto MT"/>
              </a:rPr>
              <a:t> and selection of cellular function in terms </a:t>
            </a:r>
            <a:r>
              <a:rPr b="1" i="1" lang="en-US" sz="7200">
                <a:solidFill>
                  <a:srgbClr val="008000"/>
                </a:solidFill>
                <a:latin typeface="Calisto MT"/>
              </a:rPr>
              <a:t>of trees</a:t>
            </a:r>
            <a:r>
              <a:rPr i="1" lang="en-US" sz="7200">
                <a:solidFill>
                  <a:srgbClr val="2d2f2b"/>
                </a:solidFill>
                <a:latin typeface="Calisto MT"/>
              </a:rPr>
              <a:t>. Otherwise one gets lost in the woods of neutral evolution.</a:t>
            </a:r>
            <a:endParaRPr/>
          </a:p>
          <a:p>
            <a:pPr>
              <a:lnSpc>
                <a:spcPct val="100000"/>
              </a:lnSpc>
            </a:pPr>
            <a:endParaRPr/>
          </a:p>
          <a:p>
            <a:pPr>
              <a:lnSpc>
                <a:spcPct val="100000"/>
              </a:lnSpc>
            </a:pPr>
            <a:endParaRPr/>
          </a:p>
          <a:p>
            <a:pPr>
              <a:lnSpc>
                <a:spcPct val="100000"/>
              </a:lnSpc>
            </a:pPr>
            <a:r>
              <a:rPr lang="en-US" sz="2000">
                <a:solidFill>
                  <a:srgbClr val="2d2f2b"/>
                </a:solidFill>
                <a:latin typeface="Calisto MT"/>
              </a:rPr>
              <a:t> </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34" name="TextShape 1"/>
          <p:cNvSpPr txBox="1"/>
          <p:nvPr/>
        </p:nvSpPr>
        <p:spPr>
          <a:xfrm>
            <a:off x="678960" y="67320"/>
            <a:ext cx="7692120" cy="1371240"/>
          </a:xfrm>
          <a:prstGeom prst="rect">
            <a:avLst/>
          </a:prstGeom>
        </p:spPr>
        <p:txBody>
          <a:bodyPr anchor="ctr"/>
          <a:p>
            <a:pPr algn="ctr">
              <a:lnSpc>
                <a:spcPct val="100000"/>
              </a:lnSpc>
            </a:pPr>
            <a:r>
              <a:rPr b="1" lang="en-US" sz="4400">
                <a:solidFill>
                  <a:srgbClr val="2d2f2b"/>
                </a:solidFill>
                <a:latin typeface="Calisto MT"/>
              </a:rPr>
              <a:t>THE TREE AS A </a:t>
            </a:r>
            <a:r>
              <a:rPr b="1" lang="en-US" sz="4400">
                <a:solidFill>
                  <a:srgbClr val="2d2f2b"/>
                </a:solidFill>
                <a:latin typeface="Calisto MT"/>
              </a:rPr>
              <a:t>
</a:t>
            </a:r>
            <a:r>
              <a:rPr b="1" lang="en-US" sz="4400">
                <a:solidFill>
                  <a:srgbClr val="2d2f2b"/>
                </a:solidFill>
                <a:latin typeface="Calisto MT"/>
              </a:rPr>
              <a:t>BRANCH OF A WEB</a:t>
            </a:r>
            <a:endParaRPr/>
          </a:p>
        </p:txBody>
      </p:sp>
      <p:sp>
        <p:nvSpPr>
          <p:cNvPr id="135" name="TextShape 2"/>
          <p:cNvSpPr txBox="1"/>
          <p:nvPr/>
        </p:nvSpPr>
        <p:spPr>
          <a:xfrm>
            <a:off x="0" y="1616760"/>
            <a:ext cx="4108680" cy="5028120"/>
          </a:xfrm>
          <a:prstGeom prst="rect">
            <a:avLst/>
          </a:prstGeom>
        </p:spPr>
        <p:txBody>
          <a:bodyPr/>
          <a:p>
            <a:pPr>
              <a:lnSpc>
                <a:spcPct val="100000"/>
              </a:lnSpc>
            </a:pPr>
            <a:r>
              <a:rPr lang="en-US" sz="2800">
                <a:solidFill>
                  <a:srgbClr val="2d2f2b"/>
                </a:solidFill>
                <a:latin typeface="Calisto MT"/>
              </a:rPr>
              <a:t>	</a:t>
            </a:r>
            <a:endParaRPr/>
          </a:p>
          <a:p>
            <a:pPr>
              <a:lnSpc>
                <a:spcPct val="100000"/>
              </a:lnSpc>
            </a:pPr>
            <a:r>
              <a:rPr lang="en-US" sz="2800">
                <a:solidFill>
                  <a:srgbClr val="2d2f2b"/>
                </a:solidFill>
                <a:latin typeface="Calisto MT"/>
              </a:rPr>
              <a:t>      </a:t>
            </a:r>
            <a:r>
              <a:rPr lang="en-US" sz="2800">
                <a:solidFill>
                  <a:srgbClr val="2d2f2b"/>
                </a:solidFill>
                <a:latin typeface="Calisto MT"/>
              </a:rPr>
              <a:t>Biologists now tend to view the tree as a structure discernible as part of a wider and non-arborescent relational network, variously referred to as the </a:t>
            </a:r>
            <a:r>
              <a:rPr lang="en-US" sz="2800">
                <a:solidFill>
                  <a:srgbClr val="004d00"/>
                </a:solidFill>
                <a:latin typeface="Calisto MT"/>
              </a:rPr>
              <a:t>web</a:t>
            </a:r>
            <a:r>
              <a:rPr lang="en-US" sz="2800">
                <a:solidFill>
                  <a:srgbClr val="2d2f2b"/>
                </a:solidFill>
                <a:latin typeface="Calisto MT"/>
              </a:rPr>
              <a:t>, the </a:t>
            </a:r>
            <a:r>
              <a:rPr lang="en-US" sz="2800">
                <a:solidFill>
                  <a:srgbClr val="004d00"/>
                </a:solidFill>
                <a:latin typeface="Calisto MT"/>
              </a:rPr>
              <a:t>mosaic</a:t>
            </a:r>
            <a:r>
              <a:rPr lang="en-US" sz="2800">
                <a:solidFill>
                  <a:srgbClr val="2d2f2b"/>
                </a:solidFill>
                <a:latin typeface="Calisto MT"/>
              </a:rPr>
              <a:t>, the </a:t>
            </a:r>
            <a:r>
              <a:rPr lang="en-US" sz="2800">
                <a:solidFill>
                  <a:srgbClr val="004d00"/>
                </a:solidFill>
                <a:latin typeface="Calisto MT"/>
              </a:rPr>
              <a:t>thicket</a:t>
            </a:r>
            <a:r>
              <a:rPr lang="en-US" sz="2800">
                <a:solidFill>
                  <a:srgbClr val="2d2f2b"/>
                </a:solidFill>
                <a:latin typeface="Calisto MT"/>
              </a:rPr>
              <a:t>, and even the </a:t>
            </a:r>
            <a:r>
              <a:rPr lang="en-US" sz="2800">
                <a:solidFill>
                  <a:srgbClr val="004d00"/>
                </a:solidFill>
                <a:latin typeface="Calisto MT"/>
              </a:rPr>
              <a:t>forest </a:t>
            </a:r>
            <a:r>
              <a:rPr lang="en-US" sz="2800">
                <a:solidFill>
                  <a:srgbClr val="2d2f2b"/>
                </a:solidFill>
                <a:latin typeface="Calisto MT"/>
              </a:rPr>
              <a:t>of life ( Puigbo </a:t>
            </a:r>
            <a:r>
              <a:rPr i="1" lang="en-US" sz="2800">
                <a:solidFill>
                  <a:srgbClr val="2d2f2b"/>
                </a:solidFill>
                <a:latin typeface="Calisto MT"/>
              </a:rPr>
              <a:t>et</a:t>
            </a:r>
            <a:r>
              <a:rPr lang="en-US" sz="2800">
                <a:solidFill>
                  <a:srgbClr val="2d2f2b"/>
                </a:solidFill>
                <a:latin typeface="Calisto MT"/>
              </a:rPr>
              <a:t> </a:t>
            </a:r>
            <a:r>
              <a:rPr i="1" lang="en-US" sz="2800">
                <a:solidFill>
                  <a:srgbClr val="2d2f2b"/>
                </a:solidFill>
                <a:latin typeface="Calisto MT"/>
              </a:rPr>
              <a:t>al</a:t>
            </a:r>
            <a:r>
              <a:rPr lang="en-US" sz="2800">
                <a:solidFill>
                  <a:srgbClr val="2d2f2b"/>
                </a:solidFill>
                <a:latin typeface="Calisto MT"/>
              </a:rPr>
              <a:t>. 2009). </a:t>
            </a:r>
            <a:endParaRPr/>
          </a:p>
        </p:txBody>
      </p:sp>
      <p:pic>
        <p:nvPicPr>
          <p:cNvPr descr="" id="136" name="Picture 3"/>
          <p:cNvPicPr/>
          <p:nvPr/>
        </p:nvPicPr>
        <p:blipFill>
          <a:blip r:embed="rId1"/>
          <a:stretch>
            <a:fillRect/>
          </a:stretch>
        </p:blipFill>
        <p:spPr>
          <a:xfrm>
            <a:off x="4109040" y="1616760"/>
            <a:ext cx="4942440" cy="5028120"/>
          </a:xfrm>
          <a:prstGeom prst="rect">
            <a:avLst/>
          </a:prstGeom>
        </p:spPr>
      </p:pic>
    </p:spTree>
  </p:cSld>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137" name="TextShape 1"/>
          <p:cNvSpPr txBox="1"/>
          <p:nvPr/>
        </p:nvSpPr>
        <p:spPr>
          <a:xfrm>
            <a:off x="291240" y="67320"/>
            <a:ext cx="8760240" cy="1371240"/>
          </a:xfrm>
          <a:prstGeom prst="rect">
            <a:avLst/>
          </a:prstGeom>
        </p:spPr>
        <p:txBody>
          <a:bodyPr anchor="ctr"/>
          <a:p>
            <a:pPr algn="ctr">
              <a:lnSpc>
                <a:spcPct val="100000"/>
              </a:lnSpc>
            </a:pPr>
            <a:r>
              <a:rPr b="1" lang="en-US" sz="4400">
                <a:solidFill>
                  <a:srgbClr val="2d2f2b"/>
                </a:solidFill>
                <a:latin typeface="Calisto MT"/>
              </a:rPr>
              <a:t>THE FUTURE IS BRILLIANT</a:t>
            </a:r>
            <a:endParaRPr/>
          </a:p>
        </p:txBody>
      </p:sp>
      <p:sp>
        <p:nvSpPr>
          <p:cNvPr id="138" name="TextShape 2"/>
          <p:cNvSpPr txBox="1"/>
          <p:nvPr/>
        </p:nvSpPr>
        <p:spPr>
          <a:xfrm>
            <a:off x="4109040" y="1858680"/>
            <a:ext cx="4691520" cy="4998960"/>
          </a:xfrm>
          <a:prstGeom prst="rect">
            <a:avLst/>
          </a:prstGeom>
        </p:spPr>
        <p:txBody>
          <a:bodyPr/>
          <a:p>
            <a:pPr>
              <a:lnSpc>
                <a:spcPct val="100000"/>
              </a:lnSpc>
            </a:pPr>
            <a:r>
              <a:rPr lang="en-US" sz="2400">
                <a:solidFill>
                  <a:srgbClr val="2d2f2b"/>
                </a:solidFill>
                <a:latin typeface="Calisto MT"/>
              </a:rPr>
              <a:t>	</a:t>
            </a:r>
            <a:endParaRPr/>
          </a:p>
          <a:p>
            <a:pPr>
              <a:lnSpc>
                <a:spcPct val="100000"/>
              </a:lnSpc>
            </a:pPr>
            <a:r>
              <a:rPr lang="en-US" sz="2400">
                <a:solidFill>
                  <a:srgbClr val="2d2f2b"/>
                </a:solidFill>
                <a:latin typeface="Calisto MT"/>
              </a:rPr>
              <a:t>      </a:t>
            </a:r>
            <a:r>
              <a:rPr lang="en-US" sz="2400">
                <a:solidFill>
                  <a:srgbClr val="2d2f2b"/>
                </a:solidFill>
                <a:latin typeface="Calisto MT"/>
              </a:rPr>
              <a:t>Evolutionary theory keeps evolving. Whether the image of the tree of life is retained, transformed or abandoned, it seems certain that the study of the historical trajectory of this and many other metaphors will usher in further lessons in the nature of analogical thought and its role in the creation of cognitive novelty.</a:t>
            </a:r>
            <a:endParaRPr/>
          </a:p>
          <a:p>
            <a:pPr>
              <a:lnSpc>
                <a:spcPct val="100000"/>
              </a:lnSpc>
            </a:pPr>
            <a:endParaRPr/>
          </a:p>
        </p:txBody>
      </p:sp>
      <p:pic>
        <p:nvPicPr>
          <p:cNvPr descr="" id="139" name="Picture 4"/>
          <p:cNvPicPr/>
          <p:nvPr/>
        </p:nvPicPr>
        <p:blipFill>
          <a:blip r:embed="rId1"/>
          <a:stretch>
            <a:fillRect/>
          </a:stretch>
        </p:blipFill>
        <p:spPr>
          <a:xfrm>
            <a:off x="999720" y="2024640"/>
            <a:ext cx="3484800" cy="3973680"/>
          </a:xfrm>
          <a:prstGeom prst="rect">
            <a:avLst/>
          </a:prstGeom>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678960" y="67320"/>
            <a:ext cx="7692120" cy="1371240"/>
          </a:xfrm>
          <a:prstGeom prst="rect">
            <a:avLst/>
          </a:prstGeom>
        </p:spPr>
        <p:txBody>
          <a:bodyPr anchor="ctr" bIns="0" lIns="0" rIns="0" tIns="0" wrap="none"/>
          <a:p>
            <a:pPr algn="ctr"/>
            <a:r>
              <a:rPr lang="en-US"/>
              <a:t>Selected Bibliography</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86" name="TextShape 1"/>
          <p:cNvSpPr txBox="1"/>
          <p:nvPr/>
        </p:nvSpPr>
        <p:spPr>
          <a:xfrm>
            <a:off x="678960" y="67320"/>
            <a:ext cx="7692120" cy="1371240"/>
          </a:xfrm>
          <a:prstGeom prst="rect">
            <a:avLst/>
          </a:prstGeom>
        </p:spPr>
        <p:txBody>
          <a:bodyPr anchor="ctr"/>
          <a:p>
            <a:pPr algn="ctr">
              <a:lnSpc>
                <a:spcPct val="100000"/>
              </a:lnSpc>
            </a:pPr>
            <a:r>
              <a:rPr lang="en-US" sz="4000">
                <a:solidFill>
                  <a:srgbClr val="2d2f2b"/>
                </a:solidFill>
                <a:latin typeface="Calisto MT"/>
              </a:rPr>
              <a:t>NEO-DARWINISM</a:t>
            </a:r>
            <a:endParaRPr/>
          </a:p>
        </p:txBody>
      </p:sp>
      <p:sp>
        <p:nvSpPr>
          <p:cNvPr id="87" name="TextShape 2"/>
          <p:cNvSpPr txBox="1"/>
          <p:nvPr/>
        </p:nvSpPr>
        <p:spPr>
          <a:xfrm>
            <a:off x="846720" y="2209680"/>
            <a:ext cx="7692120" cy="3657240"/>
          </a:xfrm>
          <a:prstGeom prst="rect">
            <a:avLst/>
          </a:prstGeom>
        </p:spPr>
        <p:txBody>
          <a:bodyPr/>
          <a:p>
            <a:pPr>
              <a:lnSpc>
                <a:spcPct val="100000"/>
              </a:lnSpc>
              <a:buFont charset="2" typeface="Wingdings"/>
              <a:buChar char=""/>
            </a:pPr>
            <a:r>
              <a:rPr lang="en-US" sz="2910">
                <a:solidFill>
                  <a:srgbClr val="2d2f2b"/>
                </a:solidFill>
                <a:latin typeface="Calisto MT"/>
              </a:rPr>
              <a:t>The overly restrictive denotation of the term “evolution” advocated by Neo-Darwinism was the orthodox stance on biological evolution throughout most of the past century. Evolution was conceived as an </a:t>
            </a:r>
            <a:r>
              <a:rPr lang="en-US" sz="2910">
                <a:solidFill>
                  <a:srgbClr val="008000"/>
                </a:solidFill>
                <a:latin typeface="Calisto MT"/>
              </a:rPr>
              <a:t>aimless process </a:t>
            </a:r>
            <a:r>
              <a:rPr lang="en-US" sz="2910">
                <a:solidFill>
                  <a:srgbClr val="2d2f2b"/>
                </a:solidFill>
                <a:latin typeface="Calisto MT"/>
              </a:rPr>
              <a:t>(</a:t>
            </a:r>
            <a:r>
              <a:rPr lang="en-US" sz="2910">
                <a:solidFill>
                  <a:srgbClr val="000000"/>
                </a:solidFill>
                <a:latin typeface="Calisto MT"/>
              </a:rPr>
              <a:t>no direction</a:t>
            </a:r>
            <a:r>
              <a:rPr lang="en-US" sz="2910">
                <a:solidFill>
                  <a:srgbClr val="2d2f2b"/>
                </a:solidFill>
                <a:latin typeface="Calisto MT"/>
              </a:rPr>
              <a:t>) resulting from the widespread occurrence of chance genetic variations and the continuous culling of less fitted organisms through an almost </a:t>
            </a:r>
            <a:r>
              <a:rPr lang="en-US" sz="2910">
                <a:solidFill>
                  <a:srgbClr val="000000"/>
                </a:solidFill>
                <a:latin typeface="Calisto MT"/>
              </a:rPr>
              <a:t>exclusive mechanism: </a:t>
            </a:r>
            <a:r>
              <a:rPr lang="en-US" sz="2910">
                <a:solidFill>
                  <a:srgbClr val="008000"/>
                </a:solidFill>
                <a:latin typeface="Calisto MT"/>
              </a:rPr>
              <a:t>natural selection. </a:t>
            </a:r>
            <a:r>
              <a:rPr lang="en-US" sz="2910">
                <a:solidFill>
                  <a:srgbClr val="2d2f2b"/>
                </a:solidFill>
                <a:latin typeface="Calisto MT"/>
              </a:rPr>
              <a:t> It is important to note that Darwin had rejected both of these positions.</a:t>
            </a:r>
            <a:endParaRPr/>
          </a:p>
          <a:p>
            <a:pPr>
              <a:lnSpc>
                <a:spcPct val="100000"/>
              </a:lnSpc>
              <a:buFont charset="2" typeface="Wingdings"/>
              <a:buChar char=""/>
            </a:pPr>
            <a:r>
              <a:rPr lang="en-US" sz="2910">
                <a:solidFill>
                  <a:srgbClr val="2d2f2b"/>
                </a:solidFill>
                <a:latin typeface="Calisto MT"/>
              </a:rPr>
              <a:t> </a:t>
            </a:r>
            <a:endParaRPr/>
          </a:p>
          <a:p>
            <a:pPr>
              <a:lnSpc>
                <a:spcPct val="100000"/>
              </a:lnSpc>
            </a:pPr>
            <a:endParaRPr/>
          </a:p>
          <a:p>
            <a:pPr>
              <a:lnSpc>
                <a:spcPct val="100000"/>
              </a:lnSpc>
            </a:pP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88" name="TextShape 1"/>
          <p:cNvSpPr txBox="1"/>
          <p:nvPr/>
        </p:nvSpPr>
        <p:spPr>
          <a:xfrm>
            <a:off x="678960" y="67320"/>
            <a:ext cx="7692120" cy="1371240"/>
          </a:xfrm>
          <a:prstGeom prst="rect">
            <a:avLst/>
          </a:prstGeom>
        </p:spPr>
        <p:txBody>
          <a:bodyPr anchor="ctr"/>
          <a:p>
            <a:pPr algn="ctr">
              <a:lnSpc>
                <a:spcPct val="100000"/>
              </a:lnSpc>
            </a:pPr>
            <a:r>
              <a:rPr lang="en-US" sz="4000">
                <a:solidFill>
                  <a:srgbClr val="2d2f2b"/>
                </a:solidFill>
                <a:latin typeface="Calisto MT"/>
              </a:rPr>
              <a:t>ON NATURAL SELECTION</a:t>
            </a:r>
            <a:endParaRPr/>
          </a:p>
        </p:txBody>
      </p:sp>
      <p:sp>
        <p:nvSpPr>
          <p:cNvPr id="89"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400">
                <a:solidFill>
                  <a:srgbClr val="2d2f2b"/>
                </a:solidFill>
                <a:latin typeface="Calisto MT"/>
              </a:rPr>
              <a:t>In the last edition of the </a:t>
            </a:r>
            <a:r>
              <a:rPr i="1" lang="en-US" sz="2400">
                <a:solidFill>
                  <a:srgbClr val="2d2f2b"/>
                </a:solidFill>
                <a:latin typeface="Calisto MT"/>
              </a:rPr>
              <a:t>Origin</a:t>
            </a:r>
            <a:r>
              <a:rPr lang="en-US" sz="2400">
                <a:solidFill>
                  <a:srgbClr val="2d2f2b"/>
                </a:solidFill>
                <a:latin typeface="Calisto MT"/>
              </a:rPr>
              <a:t> (1872):                                     </a:t>
            </a:r>
            <a:r>
              <a:rPr i="1" lang="en-US" sz="2400">
                <a:solidFill>
                  <a:srgbClr val="2d2f2b"/>
                </a:solidFill>
                <a:latin typeface="Calisto MT"/>
              </a:rPr>
              <a:t>As my conclusions have lately been much misrepresented, and it has</a:t>
            </a:r>
            <a:r>
              <a:rPr b="1" i="1" lang="en-US" sz="2400">
                <a:solidFill>
                  <a:srgbClr val="2d2f2b"/>
                </a:solidFill>
                <a:latin typeface="Calisto MT"/>
              </a:rPr>
              <a:t> </a:t>
            </a:r>
            <a:r>
              <a:rPr i="1" lang="en-US" sz="2400">
                <a:solidFill>
                  <a:srgbClr val="2d2f2b"/>
                </a:solidFill>
                <a:latin typeface="Calisto MT"/>
              </a:rPr>
              <a:t>been stated that I attribute the modification of species exclusively to natural selection, I may be permitted to remark that in the first edition of this work, and subsequently, I placed in a most conspicuous position—namely at the close of the Introduction—the following words: "I am convinced that natural selection has been the main but not the exclusive means of modification." This has been of no avail. Great is the power of steady misrepresentation.</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90" name="TextShape 1"/>
          <p:cNvSpPr txBox="1"/>
          <p:nvPr/>
        </p:nvSpPr>
        <p:spPr>
          <a:xfrm>
            <a:off x="678960" y="67320"/>
            <a:ext cx="7692120" cy="1371240"/>
          </a:xfrm>
          <a:prstGeom prst="rect">
            <a:avLst/>
          </a:prstGeom>
        </p:spPr>
        <p:txBody>
          <a:bodyPr anchor="ctr"/>
          <a:p>
            <a:pPr algn="ctr">
              <a:lnSpc>
                <a:spcPct val="100000"/>
              </a:lnSpc>
            </a:pPr>
            <a:r>
              <a:rPr lang="en-US" sz="4000">
                <a:solidFill>
                  <a:srgbClr val="2d2f2b"/>
                </a:solidFill>
                <a:latin typeface="Calisto MT"/>
              </a:rPr>
              <a:t>DIRECTIONALITY</a:t>
            </a:r>
            <a:endParaRPr/>
          </a:p>
        </p:txBody>
      </p:sp>
      <p:sp>
        <p:nvSpPr>
          <p:cNvPr id="91"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400">
                <a:solidFill>
                  <a:srgbClr val="2d2f2b"/>
                </a:solidFill>
                <a:latin typeface="Calisto MT"/>
              </a:rPr>
              <a:t>With respect to </a:t>
            </a:r>
            <a:r>
              <a:rPr lang="en-US" sz="2400">
                <a:solidFill>
                  <a:srgbClr val="000000"/>
                </a:solidFill>
                <a:latin typeface="Calisto MT"/>
              </a:rPr>
              <a:t>directionality Darwin thought that </a:t>
            </a:r>
            <a:r>
              <a:rPr lang="en-US" sz="2400">
                <a:solidFill>
                  <a:srgbClr val="2d2f2b"/>
                </a:solidFill>
                <a:latin typeface="Calisto MT"/>
              </a:rPr>
              <a:t>evolution is </a:t>
            </a:r>
            <a:r>
              <a:rPr lang="en-US" sz="2400">
                <a:solidFill>
                  <a:srgbClr val="004d00"/>
                </a:solidFill>
                <a:latin typeface="Calisto MT"/>
              </a:rPr>
              <a:t>progressive</a:t>
            </a:r>
            <a:r>
              <a:rPr lang="en-US" sz="2400">
                <a:solidFill>
                  <a:srgbClr val="2d2f2b"/>
                </a:solidFill>
                <a:latin typeface="Calisto MT"/>
              </a:rPr>
              <a:t>. In Chapter 10 of the first edition of the </a:t>
            </a:r>
            <a:r>
              <a:rPr i="1" lang="en-US" sz="2400">
                <a:solidFill>
                  <a:srgbClr val="2d2f2b"/>
                </a:solidFill>
                <a:latin typeface="Calisto MT"/>
              </a:rPr>
              <a:t>Origin</a:t>
            </a:r>
            <a:r>
              <a:rPr lang="en-US" sz="2400">
                <a:solidFill>
                  <a:srgbClr val="2d2f2b"/>
                </a:solidFill>
                <a:latin typeface="Calisto MT"/>
              </a:rPr>
              <a:t> he states:</a:t>
            </a:r>
            <a:r>
              <a:rPr b="1" lang="en-US" sz="2400">
                <a:solidFill>
                  <a:srgbClr val="2d2f2b"/>
                </a:solidFill>
                <a:latin typeface="Calisto MT"/>
              </a:rPr>
              <a:t> </a:t>
            </a:r>
            <a:r>
              <a:rPr i="1" lang="en-US" sz="2400">
                <a:solidFill>
                  <a:srgbClr val="2d2f2b"/>
                </a:solidFill>
                <a:latin typeface="Calisto MT"/>
              </a:rPr>
              <a:t>the more recent forms [of organisms] must, on my theory, be higher than the more ancient; for each new species is formed by having had some advantage in the struggle for life over other and preceding forms. </a:t>
            </a:r>
            <a:r>
              <a:rPr lang="en-US" sz="2400">
                <a:solidFill>
                  <a:srgbClr val="2d2f2b"/>
                </a:solidFill>
                <a:latin typeface="Calisto MT"/>
              </a:rPr>
              <a:t>(Darwin 1859, 336-37).</a:t>
            </a:r>
            <a:endParaRPr/>
          </a:p>
          <a:p>
            <a:pPr>
              <a:lnSpc>
                <a:spcPct val="100000"/>
              </a:lnSpc>
            </a:pP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92" name="TextShape 1"/>
          <p:cNvSpPr txBox="1"/>
          <p:nvPr/>
        </p:nvSpPr>
        <p:spPr>
          <a:xfrm>
            <a:off x="678960" y="67320"/>
            <a:ext cx="7692120" cy="1371240"/>
          </a:xfrm>
          <a:prstGeom prst="rect">
            <a:avLst/>
          </a:prstGeom>
        </p:spPr>
        <p:txBody>
          <a:bodyPr anchor="ctr"/>
          <a:p>
            <a:pPr algn="ctr">
              <a:lnSpc>
                <a:spcPct val="100000"/>
              </a:lnSpc>
            </a:pPr>
            <a:r>
              <a:rPr b="1" lang="en-US" sz="4000">
                <a:solidFill>
                  <a:srgbClr val="2d2f2b"/>
                </a:solidFill>
                <a:latin typeface="Calisto MT"/>
              </a:rPr>
              <a:t>RECENT CHALLENGES</a:t>
            </a:r>
            <a:endParaRPr/>
          </a:p>
        </p:txBody>
      </p:sp>
      <p:sp>
        <p:nvSpPr>
          <p:cNvPr id="93" name="TextShape 2"/>
          <p:cNvSpPr txBox="1"/>
          <p:nvPr/>
        </p:nvSpPr>
        <p:spPr>
          <a:xfrm>
            <a:off x="678960" y="2209680"/>
            <a:ext cx="7692120" cy="3657240"/>
          </a:xfrm>
          <a:prstGeom prst="rect">
            <a:avLst/>
          </a:prstGeom>
        </p:spPr>
        <p:txBody>
          <a:bodyPr/>
          <a:p>
            <a:pPr>
              <a:lnSpc>
                <a:spcPct val="100000"/>
              </a:lnSpc>
              <a:buFont charset="2" typeface="Wingdings"/>
              <a:buChar char=""/>
            </a:pPr>
            <a:r>
              <a:rPr lang="en-US" sz="2400">
                <a:solidFill>
                  <a:srgbClr val="2d2f2b"/>
                </a:solidFill>
                <a:latin typeface="Calisto MT"/>
              </a:rPr>
              <a:t>In recent decades this narrow conception has been undermined by its inability to account for new discoveries and trends in biology, such as the place of self-organization and energetics in the emergence and maintenance of life, and the roles of evolvability, epigenetic inheritance, symbiogenesis, and horizontal gene transfer in evolution. As a result there have risen many and heterogeneous attempts to revise or extend the neo-Darwinian synthesis or to replace it by other altogether different explanatory schemes. Here we will focus on some few developments related to the role of analogical thinking.</a:t>
            </a:r>
            <a:endParaRPr/>
          </a:p>
          <a:p>
            <a:pPr>
              <a:lnSpc>
                <a:spcPct val="100000"/>
              </a:lnSpc>
            </a:pPr>
            <a:endParaRPr/>
          </a:p>
          <a:p>
            <a:pPr>
              <a:lnSpc>
                <a:spcPct val="100000"/>
              </a:lnSpc>
            </a:pP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94" name="TextShape 1"/>
          <p:cNvSpPr txBox="1"/>
          <p:nvPr/>
        </p:nvSpPr>
        <p:spPr>
          <a:xfrm>
            <a:off x="678960" y="67320"/>
            <a:ext cx="7692120" cy="1371240"/>
          </a:xfrm>
          <a:prstGeom prst="rect">
            <a:avLst/>
          </a:prstGeom>
        </p:spPr>
        <p:txBody>
          <a:bodyPr anchor="ctr"/>
          <a:p>
            <a:pPr algn="ctr">
              <a:lnSpc>
                <a:spcPct val="100000"/>
              </a:lnSpc>
            </a:pPr>
            <a:r>
              <a:rPr b="1" lang="en-US" sz="3600">
                <a:solidFill>
                  <a:srgbClr val="000000"/>
                </a:solidFill>
                <a:latin typeface="Calisto MT"/>
              </a:rPr>
              <a:t>METAPHORS AND ANALOGIES</a:t>
            </a:r>
            <a:endParaRPr/>
          </a:p>
        </p:txBody>
      </p:sp>
      <p:sp>
        <p:nvSpPr>
          <p:cNvPr id="95" name="TextShape 2"/>
          <p:cNvSpPr txBox="1"/>
          <p:nvPr/>
        </p:nvSpPr>
        <p:spPr>
          <a:xfrm>
            <a:off x="678960" y="2209680"/>
            <a:ext cx="7692120" cy="3657240"/>
          </a:xfrm>
          <a:prstGeom prst="rect">
            <a:avLst/>
          </a:prstGeom>
        </p:spPr>
        <p:txBody>
          <a:bodyPr/>
          <a:p>
            <a:pPr>
              <a:lnSpc>
                <a:spcPct val="100000"/>
              </a:lnSpc>
            </a:pPr>
            <a:r>
              <a:rPr lang="en-US" sz="2400">
                <a:solidFill>
                  <a:srgbClr val="2d2f2b"/>
                </a:solidFill>
                <a:latin typeface="Calisto MT"/>
              </a:rPr>
              <a:t>	</a:t>
            </a:r>
            <a:r>
              <a:rPr b="1" lang="en-US" sz="2400">
                <a:solidFill>
                  <a:srgbClr val="008000"/>
                </a:solidFill>
                <a:latin typeface="Calisto MT"/>
              </a:rPr>
              <a:t>Analogical thinking </a:t>
            </a:r>
            <a:r>
              <a:rPr lang="en-US" sz="2400">
                <a:solidFill>
                  <a:srgbClr val="2d2f2b"/>
                </a:solidFill>
                <a:latin typeface="Calisto MT"/>
              </a:rPr>
              <a:t>has an essential and indispensable role in the </a:t>
            </a:r>
            <a:r>
              <a:rPr b="1" lang="en-US" sz="2400">
                <a:solidFill>
                  <a:srgbClr val="2d2f2b"/>
                </a:solidFill>
                <a:latin typeface="Calisto MT"/>
              </a:rPr>
              <a:t>discovery</a:t>
            </a:r>
            <a:r>
              <a:rPr lang="en-US" sz="2400">
                <a:solidFill>
                  <a:srgbClr val="2d2f2b"/>
                </a:solidFill>
                <a:latin typeface="Calisto MT"/>
              </a:rPr>
              <a:t>, </a:t>
            </a:r>
            <a:r>
              <a:rPr b="1" lang="en-US" sz="2400">
                <a:solidFill>
                  <a:srgbClr val="2d2f2b"/>
                </a:solidFill>
                <a:latin typeface="Calisto MT"/>
              </a:rPr>
              <a:t>consolidation</a:t>
            </a:r>
            <a:r>
              <a:rPr lang="en-US" sz="2400">
                <a:solidFill>
                  <a:srgbClr val="2d2f2b"/>
                </a:solidFill>
                <a:latin typeface="Calisto MT"/>
              </a:rPr>
              <a:t> and </a:t>
            </a:r>
            <a:r>
              <a:rPr b="1" lang="en-US" sz="2400">
                <a:solidFill>
                  <a:srgbClr val="2d2f2b"/>
                </a:solidFill>
                <a:latin typeface="Calisto MT"/>
              </a:rPr>
              <a:t>promotion</a:t>
            </a:r>
            <a:r>
              <a:rPr lang="en-US" sz="2400">
                <a:solidFill>
                  <a:srgbClr val="2d2f2b"/>
                </a:solidFill>
                <a:latin typeface="Calisto MT"/>
              </a:rPr>
              <a:t> of new ideas and patterns of reasoning.</a:t>
            </a:r>
            <a:endParaRPr/>
          </a:p>
          <a:p>
            <a:pPr>
              <a:lnSpc>
                <a:spcPct val="100000"/>
              </a:lnSpc>
            </a:pPr>
            <a:r>
              <a:rPr lang="en-US" sz="2400">
                <a:solidFill>
                  <a:srgbClr val="2d2f2b"/>
                </a:solidFill>
                <a:latin typeface="Calisto MT"/>
              </a:rPr>
              <a:t>	</a:t>
            </a:r>
            <a:r>
              <a:rPr b="1" lang="en-US" sz="2400">
                <a:solidFill>
                  <a:srgbClr val="008000"/>
                </a:solidFill>
                <a:latin typeface="Calisto MT"/>
              </a:rPr>
              <a:t>Darwin and analogical thinking</a:t>
            </a:r>
            <a:endParaRPr/>
          </a:p>
          <a:p>
            <a:pPr>
              <a:lnSpc>
                <a:spcPct val="100000"/>
              </a:lnSpc>
            </a:pPr>
            <a:r>
              <a:rPr lang="en-US" sz="2400">
                <a:solidFill>
                  <a:srgbClr val="2d2f2b"/>
                </a:solidFill>
                <a:latin typeface="Calisto MT"/>
              </a:rPr>
              <a:t>       </a:t>
            </a:r>
            <a:r>
              <a:rPr lang="en-US" sz="2400">
                <a:solidFill>
                  <a:srgbClr val="2d2f2b"/>
                </a:solidFill>
                <a:latin typeface="Calisto MT"/>
              </a:rPr>
              <a:t>Darwin was an exceptional thinker. Besides his extraordinary powers of observation, one is struck by his capacity for bringing together a variety of apparently unrelated examples through a marvelous knack for exploiting recondite analogies and metaphors. Here we concentrate on a very important analogy: the </a:t>
            </a:r>
            <a:r>
              <a:rPr b="1" lang="en-US" sz="2400">
                <a:solidFill>
                  <a:srgbClr val="008000"/>
                </a:solidFill>
                <a:latin typeface="Calisto MT"/>
              </a:rPr>
              <a:t>tree of life</a:t>
            </a:r>
            <a:r>
              <a:rPr lang="en-US" sz="2400">
                <a:solidFill>
                  <a:srgbClr val="008000"/>
                </a:solidFill>
                <a:latin typeface="Calisto MT"/>
              </a:rPr>
              <a:t>.</a:t>
            </a:r>
            <a:endParaRPr/>
          </a:p>
          <a:p>
            <a:pPr>
              <a:lnSpc>
                <a:spcPct val="100000"/>
              </a:lnSpc>
            </a:pP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96" name="TextShape 1"/>
          <p:cNvSpPr txBox="1"/>
          <p:nvPr/>
        </p:nvSpPr>
        <p:spPr>
          <a:xfrm>
            <a:off x="905040" y="0"/>
            <a:ext cx="8146440" cy="1523520"/>
          </a:xfrm>
          <a:prstGeom prst="rect">
            <a:avLst/>
          </a:prstGeom>
        </p:spPr>
        <p:txBody>
          <a:bodyPr anchor="ctr"/>
          <a:p>
            <a:pPr algn="ctr">
              <a:lnSpc>
                <a:spcPct val="100000"/>
              </a:lnSpc>
            </a:pPr>
            <a:r>
              <a:rPr b="1" lang="en-US" sz="2800">
                <a:solidFill>
                  <a:srgbClr val="2d2f2b"/>
                </a:solidFill>
                <a:latin typeface="Calisto MT"/>
              </a:rPr>
              <a:t>DARWIN’S ORIGINAL TREE </a:t>
            </a:r>
            <a:r>
              <a:rPr b="1" lang="en-US" sz="2800">
                <a:solidFill>
                  <a:srgbClr val="2d2f2b"/>
                </a:solidFill>
                <a:latin typeface="Calisto MT"/>
              </a:rPr>
              <a:t>
</a:t>
            </a:r>
            <a:r>
              <a:rPr b="1" lang="en-US" sz="2800">
                <a:solidFill>
                  <a:srgbClr val="2d2f2b"/>
                </a:solidFill>
                <a:latin typeface="Calisto MT"/>
              </a:rPr>
              <a:t>IN NOTEBOOK B</a:t>
            </a:r>
            <a:endParaRPr/>
          </a:p>
        </p:txBody>
      </p:sp>
      <p:pic>
        <p:nvPicPr>
          <p:cNvPr descr="" id="97" name="Picture 3"/>
          <p:cNvPicPr/>
          <p:nvPr/>
        </p:nvPicPr>
        <p:blipFill>
          <a:blip r:embed="rId1"/>
          <a:stretch>
            <a:fillRect/>
          </a:stretch>
        </p:blipFill>
        <p:spPr>
          <a:xfrm>
            <a:off x="2571840" y="2115720"/>
            <a:ext cx="4173840" cy="453672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dda4"/>
        </a:solidFill>
      </p:bgPr>
    </p:bg>
    <p:spTree>
      <p:nvGrpSpPr>
        <p:cNvPr id="1" name=""/>
        <p:cNvGrpSpPr/>
        <p:nvPr/>
      </p:nvGrpSpPr>
      <p:grpSpPr>
        <a:xfrm>
          <a:off x="0" y="0"/>
          <a:ext cx="0" cy="0"/>
          <a:chOff x="0" y="0"/>
          <a:chExt cx="0" cy="0"/>
        </a:xfrm>
      </p:grpSpPr>
      <p:sp>
        <p:nvSpPr>
          <p:cNvPr id="98" name="TextShape 1"/>
          <p:cNvSpPr txBox="1"/>
          <p:nvPr/>
        </p:nvSpPr>
        <p:spPr>
          <a:xfrm>
            <a:off x="678960" y="67320"/>
            <a:ext cx="7692120" cy="1109520"/>
          </a:xfrm>
          <a:prstGeom prst="rect">
            <a:avLst/>
          </a:prstGeom>
        </p:spPr>
        <p:txBody>
          <a:bodyPr anchor="ctr"/>
          <a:p>
            <a:pPr algn="ctr">
              <a:lnSpc>
                <a:spcPct val="100000"/>
              </a:lnSpc>
            </a:pPr>
            <a:r>
              <a:rPr b="1" lang="en-US" sz="4000">
                <a:solidFill>
                  <a:srgbClr val="2d2f2b"/>
                </a:solidFill>
                <a:latin typeface="Calisto MT"/>
              </a:rPr>
              <a:t>LAMARCK’S TREE</a:t>
            </a:r>
            <a:endParaRPr/>
          </a:p>
        </p:txBody>
      </p:sp>
      <p:pic>
        <p:nvPicPr>
          <p:cNvPr descr="" id="99" name="Picture 3"/>
          <p:cNvPicPr/>
          <p:nvPr/>
        </p:nvPicPr>
        <p:blipFill>
          <a:blip r:embed="rId1">
            <a:lum contrast="74000"/>
          </a:blip>
          <a:stretch>
            <a:fillRect/>
          </a:stretch>
        </p:blipFill>
        <p:spPr>
          <a:xfrm>
            <a:off x="2778120" y="1923120"/>
            <a:ext cx="3668760" cy="454968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