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4" r:id="rId1"/>
  </p:sldMasterIdLst>
  <p:notesMasterIdLst>
    <p:notesMasterId r:id="rId61"/>
  </p:notesMasterIdLst>
  <p:sldIdLst>
    <p:sldId id="256" r:id="rId2"/>
    <p:sldId id="272" r:id="rId3"/>
    <p:sldId id="273" r:id="rId4"/>
    <p:sldId id="258" r:id="rId5"/>
    <p:sldId id="286" r:id="rId6"/>
    <p:sldId id="259" r:id="rId7"/>
    <p:sldId id="261" r:id="rId8"/>
    <p:sldId id="262" r:id="rId9"/>
    <p:sldId id="263" r:id="rId10"/>
    <p:sldId id="264" r:id="rId11"/>
    <p:sldId id="287" r:id="rId12"/>
    <p:sldId id="288" r:id="rId13"/>
    <p:sldId id="295" r:id="rId14"/>
    <p:sldId id="296" r:id="rId15"/>
    <p:sldId id="289" r:id="rId16"/>
    <p:sldId id="257" r:id="rId17"/>
    <p:sldId id="292" r:id="rId18"/>
    <p:sldId id="297" r:id="rId19"/>
    <p:sldId id="293" r:id="rId20"/>
    <p:sldId id="275" r:id="rId21"/>
    <p:sldId id="266" r:id="rId22"/>
    <p:sldId id="267" r:id="rId23"/>
    <p:sldId id="268" r:id="rId24"/>
    <p:sldId id="294" r:id="rId25"/>
    <p:sldId id="277" r:id="rId26"/>
    <p:sldId id="283" r:id="rId27"/>
    <p:sldId id="291" r:id="rId28"/>
    <p:sldId id="319" r:id="rId29"/>
    <p:sldId id="281" r:id="rId30"/>
    <p:sldId id="282" r:id="rId31"/>
    <p:sldId id="280" r:id="rId32"/>
    <p:sldId id="284" r:id="rId33"/>
    <p:sldId id="285" r:id="rId34"/>
    <p:sldId id="274" r:id="rId35"/>
    <p:sldId id="270" r:id="rId36"/>
    <p:sldId id="271" r:id="rId37"/>
    <p:sldId id="298" r:id="rId38"/>
    <p:sldId id="302" r:id="rId39"/>
    <p:sldId id="303" r:id="rId40"/>
    <p:sldId id="301" r:id="rId41"/>
    <p:sldId id="299" r:id="rId42"/>
    <p:sldId id="300" r:id="rId43"/>
    <p:sldId id="304" r:id="rId44"/>
    <p:sldId id="305" r:id="rId45"/>
    <p:sldId id="306" r:id="rId46"/>
    <p:sldId id="307" r:id="rId47"/>
    <p:sldId id="308" r:id="rId48"/>
    <p:sldId id="309" r:id="rId49"/>
    <p:sldId id="310" r:id="rId50"/>
    <p:sldId id="311" r:id="rId51"/>
    <p:sldId id="312" r:id="rId52"/>
    <p:sldId id="313" r:id="rId53"/>
    <p:sldId id="314" r:id="rId54"/>
    <p:sldId id="316" r:id="rId55"/>
    <p:sldId id="317" r:id="rId56"/>
    <p:sldId id="315" r:id="rId57"/>
    <p:sldId id="318" r:id="rId58"/>
    <p:sldId id="279" r:id="rId59"/>
    <p:sldId id="265"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5" d="100"/>
          <a:sy n="65" d="100"/>
        </p:scale>
        <p:origin x="66" y="186"/>
      </p:cViewPr>
      <p:guideLst/>
    </p:cSldViewPr>
  </p:slideViewPr>
  <p:outlineViewPr>
    <p:cViewPr>
      <p:scale>
        <a:sx n="33" d="100"/>
        <a:sy n="33" d="100"/>
      </p:scale>
      <p:origin x="0" y="-4878"/>
    </p:cViewPr>
  </p:outlineViewPr>
  <p:notesTextViewPr>
    <p:cViewPr>
      <p:scale>
        <a:sx n="1" d="1"/>
        <a:sy n="1" d="1"/>
      </p:scale>
      <p:origin x="0" y="0"/>
    </p:cViewPr>
  </p:notesTextViewPr>
  <p:sorterViewPr>
    <p:cViewPr>
      <p:scale>
        <a:sx n="100" d="100"/>
        <a:sy n="100" d="100"/>
      </p:scale>
      <p:origin x="0" y="-717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18F26-7D6C-4E05-8B8F-2E7E2417E144}" type="datetimeFigureOut">
              <a:rPr lang="en-US" smtClean="0"/>
              <a:t>12/1/2013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787E43-5C03-4A65-99C8-3851F82FB9F9}" type="slidenum">
              <a:rPr lang="en-US" smtClean="0"/>
              <a:t>‹#›</a:t>
            </a:fld>
            <a:endParaRPr lang="en-US"/>
          </a:p>
        </p:txBody>
      </p:sp>
    </p:spTree>
    <p:extLst>
      <p:ext uri="{BB962C8B-B14F-4D97-AF65-F5344CB8AC3E}">
        <p14:creationId xmlns:p14="http://schemas.microsoft.com/office/powerpoint/2010/main" val="1746375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8D787E43-5C03-4A65-99C8-3851F82FB9F9}" type="slidenum">
              <a:rPr lang="en-US" smtClean="0"/>
              <a:t>42</a:t>
            </a:fld>
            <a:endParaRPr lang="en-US"/>
          </a:p>
        </p:txBody>
      </p:sp>
    </p:spTree>
    <p:extLst>
      <p:ext uri="{BB962C8B-B14F-4D97-AF65-F5344CB8AC3E}">
        <p14:creationId xmlns:p14="http://schemas.microsoft.com/office/powerpoint/2010/main" val="3723084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787E43-5C03-4A65-99C8-3851F82FB9F9}" type="slidenum">
              <a:rPr lang="en-US" smtClean="0"/>
              <a:t>43</a:t>
            </a:fld>
            <a:endParaRPr lang="en-US"/>
          </a:p>
        </p:txBody>
      </p:sp>
    </p:spTree>
    <p:extLst>
      <p:ext uri="{BB962C8B-B14F-4D97-AF65-F5344CB8AC3E}">
        <p14:creationId xmlns:p14="http://schemas.microsoft.com/office/powerpoint/2010/main" val="349034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787E43-5C03-4A65-99C8-3851F82FB9F9}" type="slidenum">
              <a:rPr lang="en-US" smtClean="0"/>
              <a:t>59</a:t>
            </a:fld>
            <a:endParaRPr lang="en-US"/>
          </a:p>
        </p:txBody>
      </p:sp>
    </p:spTree>
    <p:extLst>
      <p:ext uri="{BB962C8B-B14F-4D97-AF65-F5344CB8AC3E}">
        <p14:creationId xmlns:p14="http://schemas.microsoft.com/office/powerpoint/2010/main" val="2040689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212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396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7505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0378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7379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0447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4539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4109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146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1716693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3384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12/1/2013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00081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160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531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027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8498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221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12/1/2013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777567"/>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 id="214748386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Kriya Yoga: A Mystical Practice for Everyday Life</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4115" r="14115"/>
          <a:stretch>
            <a:fillRect/>
          </a:stretch>
        </p:blipFill>
        <p:spPr>
          <a:xfrm>
            <a:off x="7594682" y="955344"/>
            <a:ext cx="3280974" cy="4572000"/>
          </a:xfrm>
        </p:spPr>
      </p:pic>
      <p:sp>
        <p:nvSpPr>
          <p:cNvPr id="3" name="Subtitle 2"/>
          <p:cNvSpPr>
            <a:spLocks noGrp="1"/>
          </p:cNvSpPr>
          <p:nvPr>
            <p:ph type="body" sz="half" idx="2"/>
          </p:nvPr>
        </p:nvSpPr>
        <p:spPr/>
        <p:txBody>
          <a:bodyPr/>
          <a:lstStyle/>
          <a:p>
            <a:r>
              <a:rPr lang="en-US" dirty="0" smtClean="0"/>
              <a:t>Nora Quiason, MD</a:t>
            </a:r>
          </a:p>
          <a:p>
            <a:r>
              <a:rPr lang="en-US" dirty="0" smtClean="0"/>
              <a:t>(Swami Kuvirananda)</a:t>
            </a:r>
            <a:endParaRPr lang="en-US" dirty="0"/>
          </a:p>
        </p:txBody>
      </p:sp>
    </p:spTree>
    <p:extLst>
      <p:ext uri="{BB962C8B-B14F-4D97-AF65-F5344CB8AC3E}">
        <p14:creationId xmlns:p14="http://schemas.microsoft.com/office/powerpoint/2010/main" val="335591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 of Mysticisms</a:t>
            </a:r>
            <a:endParaRPr lang="en-US" dirty="0"/>
          </a:p>
        </p:txBody>
      </p:sp>
      <p:sp>
        <p:nvSpPr>
          <p:cNvPr id="3" name="Content Placeholder 2"/>
          <p:cNvSpPr>
            <a:spLocks noGrp="1"/>
          </p:cNvSpPr>
          <p:nvPr>
            <p:ph idx="1"/>
          </p:nvPr>
        </p:nvSpPr>
        <p:spPr/>
        <p:txBody>
          <a:bodyPr/>
          <a:lstStyle/>
          <a:p>
            <a:r>
              <a:rPr lang="en-US" dirty="0" smtClean="0"/>
              <a:t>“Mysticism is the acceptance of allegations without evidence or proof, either apart from or against the evidence of one’s senses and one’s reason.  Mysticism is the claim to some non-sensory, non-rational, non-definable, non-identifiable means of knowledge, such as ‘instinct,’ ‘intuition,’ ‘revelation,’ or any form of ‘just knowing.’</a:t>
            </a:r>
          </a:p>
          <a:p>
            <a:r>
              <a:rPr lang="en-US" dirty="0" smtClean="0"/>
              <a:t>Ayn Rand, Faith and Force: The Destroyer of the Modern World</a:t>
            </a:r>
            <a:endParaRPr lang="en-US" dirty="0"/>
          </a:p>
        </p:txBody>
      </p:sp>
    </p:spTree>
    <p:extLst>
      <p:ext uri="{BB962C8B-B14F-4D97-AF65-F5344CB8AC3E}">
        <p14:creationId xmlns:p14="http://schemas.microsoft.com/office/powerpoint/2010/main" val="1254532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Mysticism</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At some point we come to question the purpose of life and when we do, we find that the promise of a heaven or a threat of a hell no longer satisfactorily informs our judgments.</a:t>
            </a:r>
          </a:p>
          <a:p>
            <a:pPr marL="0" indent="0">
              <a:buNone/>
            </a:pPr>
            <a:endParaRPr lang="en-US" dirty="0"/>
          </a:p>
          <a:p>
            <a:pPr marL="0" indent="0">
              <a:buNone/>
            </a:pPr>
            <a:r>
              <a:rPr lang="en-US" dirty="0" smtClean="0"/>
              <a:t>“You must make haste to do your work here, for it is here that you can truly do it….Expect nothing from death.  Life is your only salvation…It is in life that you must transform yourself.  It is upon earth that you progress and it is upon earth that you realize.  It is in the body that you win the Victory.” </a:t>
            </a:r>
          </a:p>
          <a:p>
            <a:pPr marL="0" indent="0">
              <a:buNone/>
            </a:pPr>
            <a:r>
              <a:rPr lang="en-US" dirty="0" smtClean="0"/>
              <a:t>The Mother (Questions and Answers, MCW Vol. 3, p. 198)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25042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Mysticism</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Shakyamuni Buddha taught that human birth is as rare as the likelihood of a blind turtle rising from the depths  of the ocean once in a hundred years and putting his head into the hole of a fisherman’s yoke.</a:t>
            </a:r>
          </a:p>
          <a:p>
            <a:pPr marL="0" indent="0">
              <a:buNone/>
            </a:pPr>
            <a:r>
              <a:rPr lang="en-US" dirty="0" smtClean="0"/>
              <a:t>Buddhists believe that one’s present condition as a human should be highly valued.</a:t>
            </a:r>
          </a:p>
          <a:p>
            <a:pPr marL="0" indent="0">
              <a:buNone/>
            </a:pPr>
            <a:endParaRPr lang="en-US" dirty="0"/>
          </a:p>
          <a:p>
            <a:pPr marL="0" indent="0">
              <a:buNone/>
            </a:pPr>
            <a:r>
              <a:rPr lang="en-US" dirty="0" smtClean="0"/>
              <a:t>“Instead of feeling so much regret when we lose our money, we should develop regret when we waste our human life.” Pabongka Rinpoche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34472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Mysticism</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Confucius:  Espoused </a:t>
            </a:r>
            <a:r>
              <a:rPr lang="en-US" dirty="0"/>
              <a:t>the sublime perfection of </a:t>
            </a:r>
            <a:r>
              <a:rPr lang="en-US" dirty="0" smtClean="0"/>
              <a:t>the Chun Tzu, the </a:t>
            </a:r>
            <a:r>
              <a:rPr lang="en-US" dirty="0"/>
              <a:t>Superior Man </a:t>
            </a:r>
            <a:r>
              <a:rPr lang="en-US" dirty="0" smtClean="0"/>
              <a:t>(man who embodies the best qualities of humankind)as </a:t>
            </a:r>
            <a:r>
              <a:rPr lang="en-US" dirty="0"/>
              <a:t>the ideal by which each person should aspire</a:t>
            </a:r>
            <a:r>
              <a:rPr lang="en-US" dirty="0" smtClean="0"/>
              <a:t>.  </a:t>
            </a:r>
            <a:r>
              <a:rPr lang="en-US" dirty="0"/>
              <a:t>Only when society is filled with many C</a:t>
            </a:r>
            <a:r>
              <a:rPr lang="en-US" i="1" dirty="0"/>
              <a:t>hun Tzu, </a:t>
            </a:r>
            <a:r>
              <a:rPr lang="en-US" dirty="0"/>
              <a:t>can</a:t>
            </a:r>
            <a:r>
              <a:rPr lang="en-US" i="1" dirty="0"/>
              <a:t> </a:t>
            </a:r>
            <a:r>
              <a:rPr lang="en-US" dirty="0"/>
              <a:t>the world then move towards peace. </a:t>
            </a:r>
            <a:endParaRPr lang="en-US" dirty="0" smtClean="0"/>
          </a:p>
          <a:p>
            <a:r>
              <a:rPr lang="en-US" i="1" dirty="0" smtClean="0"/>
              <a:t>Jen: E</a:t>
            </a:r>
            <a:r>
              <a:rPr lang="en-US" dirty="0" smtClean="0"/>
              <a:t>mbodies </a:t>
            </a:r>
            <a:r>
              <a:rPr lang="en-US" dirty="0"/>
              <a:t>the concept of goodness, benevolence and love, and its external </a:t>
            </a:r>
            <a:r>
              <a:rPr lang="en-US" dirty="0" smtClean="0"/>
              <a:t>expression. </a:t>
            </a:r>
            <a:r>
              <a:rPr lang="en-US" dirty="0"/>
              <a:t>The Jen is the inner ideal of the dignity of human life wherever it exists, thus the simultaneous respect for oneself and the feelings of love for and connectedness with others. It embodies empathy and the desire to affirm oneself while affirming others.  The </a:t>
            </a:r>
            <a:r>
              <a:rPr lang="en-US" i="1" dirty="0"/>
              <a:t>Jen </a:t>
            </a:r>
            <a:r>
              <a:rPr lang="en-US" dirty="0"/>
              <a:t>endowed man is benevolent and loving towards all everywhere because he knows “within the four seas all men are brothers and sisters.” </a:t>
            </a:r>
            <a:endParaRPr lang="en-US" dirty="0" smtClean="0"/>
          </a:p>
          <a:p>
            <a:endParaRPr lang="en-US" dirty="0" smtClean="0"/>
          </a:p>
          <a:p>
            <a:r>
              <a:rPr lang="en-US" dirty="0" smtClean="0"/>
              <a:t>Li: </a:t>
            </a:r>
            <a:r>
              <a:rPr lang="en-US" dirty="0"/>
              <a:t>The </a:t>
            </a:r>
            <a:r>
              <a:rPr lang="en-US" i="1" dirty="0"/>
              <a:t>Li </a:t>
            </a:r>
            <a:r>
              <a:rPr lang="en-US" dirty="0"/>
              <a:t>is the external expression of the </a:t>
            </a:r>
            <a:r>
              <a:rPr lang="en-US" i="1" dirty="0"/>
              <a:t>Jen</a:t>
            </a:r>
            <a:r>
              <a:rPr lang="en-US" dirty="0"/>
              <a:t>, which entails social propriety</a:t>
            </a:r>
            <a:r>
              <a:rPr lang="en-US" dirty="0" smtClean="0"/>
              <a:t>. </a:t>
            </a:r>
            <a:r>
              <a:rPr lang="en-US" dirty="0"/>
              <a:t>When everyone becomes idealized with </a:t>
            </a:r>
            <a:r>
              <a:rPr lang="en-US" i="1" dirty="0"/>
              <a:t>Jen</a:t>
            </a:r>
            <a:r>
              <a:rPr lang="en-US" dirty="0"/>
              <a:t> and performs their duties with </a:t>
            </a:r>
            <a:r>
              <a:rPr lang="en-US" i="1" dirty="0"/>
              <a:t>Li</a:t>
            </a:r>
            <a:r>
              <a:rPr lang="en-US" dirty="0"/>
              <a:t>, life and society flows in harmony</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392829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Mysticism</a:t>
            </a:r>
            <a:endParaRPr lang="en-US" dirty="0"/>
          </a:p>
        </p:txBody>
      </p:sp>
      <p:sp>
        <p:nvSpPr>
          <p:cNvPr id="3" name="Content Placeholder 2"/>
          <p:cNvSpPr>
            <a:spLocks noGrp="1"/>
          </p:cNvSpPr>
          <p:nvPr>
            <p:ph idx="1"/>
          </p:nvPr>
        </p:nvSpPr>
        <p:spPr/>
        <p:txBody>
          <a:bodyPr/>
          <a:lstStyle/>
          <a:p>
            <a:pPr marL="0" indent="0">
              <a:buNone/>
            </a:pPr>
            <a:r>
              <a:rPr lang="en-US" dirty="0"/>
              <a:t>“</a:t>
            </a:r>
            <a:r>
              <a:rPr lang="en-US" i="1" dirty="0"/>
              <a:t>Seeing into darkness is clarity, knowing how to yield is strength.</a:t>
            </a:r>
            <a:endParaRPr lang="en-US" dirty="0"/>
          </a:p>
          <a:p>
            <a:pPr marL="0" indent="0">
              <a:buNone/>
            </a:pPr>
            <a:r>
              <a:rPr lang="en-US" i="1" dirty="0"/>
              <a:t>Use your own light and return to the source of light. This is called practicing eternity.” </a:t>
            </a:r>
            <a:endParaRPr lang="en-US" i="1" dirty="0" smtClean="0"/>
          </a:p>
          <a:p>
            <a:pPr marL="0" indent="0">
              <a:buNone/>
            </a:pPr>
            <a:endParaRPr lang="en-US" i="1" dirty="0"/>
          </a:p>
          <a:p>
            <a:pPr marL="0" indent="0">
              <a:buNone/>
            </a:pPr>
            <a:r>
              <a:rPr lang="en-US" i="1" dirty="0" smtClean="0"/>
              <a:t>Chapter 32 </a:t>
            </a:r>
            <a:r>
              <a:rPr lang="en-US" i="1" dirty="0"/>
              <a:t>Tao Te Ching</a:t>
            </a:r>
            <a:endParaRPr lang="en-US" dirty="0"/>
          </a:p>
          <a:p>
            <a:endParaRPr lang="en-US" dirty="0"/>
          </a:p>
        </p:txBody>
      </p:sp>
    </p:spTree>
    <p:extLst>
      <p:ext uri="{BB962C8B-B14F-4D97-AF65-F5344CB8AC3E}">
        <p14:creationId xmlns:p14="http://schemas.microsoft.com/office/powerpoint/2010/main" val="3671227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Mysticism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Mystical practices are navigational tools in the journey to find  the self. It allows one “to live in this world but to not be of this world.”</a:t>
            </a:r>
          </a:p>
          <a:p>
            <a:r>
              <a:rPr lang="en-US" dirty="0" smtClean="0"/>
              <a:t>There are no sad saints.  Life is good.</a:t>
            </a:r>
          </a:p>
          <a:p>
            <a:r>
              <a:rPr lang="en-US" dirty="0" smtClean="0"/>
              <a:t>Through mystical practice, we can appreciate all that is good and beautiful in all of creation and align the stream of our lives in the flow of universal life.</a:t>
            </a:r>
          </a:p>
          <a:p>
            <a:r>
              <a:rPr lang="en-US" dirty="0" smtClean="0"/>
              <a:t>When we understand this, we can face any adversity and good fortune alike with equanimity.</a:t>
            </a: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1842533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Kriya Yoga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Kriya from the Sanskrit “kri” meaning action and “ya” meaning awareness</a:t>
            </a:r>
          </a:p>
          <a:p>
            <a:endParaRPr lang="en-US" dirty="0"/>
          </a:p>
          <a:p>
            <a:r>
              <a:rPr lang="en-US" dirty="0" smtClean="0"/>
              <a:t>Kriya- action with awareness</a:t>
            </a:r>
          </a:p>
          <a:p>
            <a:endParaRPr lang="en-US" dirty="0"/>
          </a:p>
          <a:p>
            <a:r>
              <a:rPr lang="en-US" dirty="0" smtClean="0"/>
              <a:t>Yoga from the Sanskrit “yug” meaning to yoke, to bind or to harmonize</a:t>
            </a:r>
          </a:p>
          <a:p>
            <a:endParaRPr lang="en-US" dirty="0"/>
          </a:p>
          <a:p>
            <a:r>
              <a:rPr lang="en-US" dirty="0" smtClean="0"/>
              <a:t>Kriya yoga is a mystical practice which provides a way to expand one’s horizon of awareness, to live life deliberately and to harmonize one’s life into the flow of universal life. </a:t>
            </a:r>
            <a:endParaRPr lang="en-US" dirty="0"/>
          </a:p>
        </p:txBody>
      </p:sp>
    </p:spTree>
    <p:extLst>
      <p:ext uri="{BB962C8B-B14F-4D97-AF65-F5344CB8AC3E}">
        <p14:creationId xmlns:p14="http://schemas.microsoft.com/office/powerpoint/2010/main" val="2508100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Kriya Yoga</a:t>
            </a:r>
            <a:endParaRPr lang="en-US" dirty="0"/>
          </a:p>
        </p:txBody>
      </p:sp>
      <p:sp>
        <p:nvSpPr>
          <p:cNvPr id="3" name="Content Placeholder 2"/>
          <p:cNvSpPr>
            <a:spLocks noGrp="1"/>
          </p:cNvSpPr>
          <p:nvPr>
            <p:ph idx="1"/>
          </p:nvPr>
        </p:nvSpPr>
        <p:spPr/>
        <p:txBody>
          <a:bodyPr/>
          <a:lstStyle/>
          <a:p>
            <a:r>
              <a:rPr lang="en-US" dirty="0" smtClean="0"/>
              <a:t>It is a mystical practice derived from teachings of ancient sages called “rishis” whose knowledge was passed on through oral tradition over centuries and eventually codified at around 500 CE.</a:t>
            </a:r>
          </a:p>
          <a:p>
            <a:r>
              <a:rPr lang="en-US" dirty="0" smtClean="0"/>
              <a:t>It is not a religion and is compatible with other spiritual practices.</a:t>
            </a:r>
          </a:p>
          <a:p>
            <a:r>
              <a:rPr lang="en-US" dirty="0" smtClean="0"/>
              <a:t>It emphasizes self-discipline through a series of practices and rituals that the aspiring yogi does daily in order to gain wisdom.</a:t>
            </a:r>
            <a:endParaRPr lang="en-US" dirty="0"/>
          </a:p>
        </p:txBody>
      </p:sp>
    </p:spTree>
    <p:extLst>
      <p:ext uri="{BB962C8B-B14F-4D97-AF65-F5344CB8AC3E}">
        <p14:creationId xmlns:p14="http://schemas.microsoft.com/office/powerpoint/2010/main" val="2670533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Kriya Yoga</a:t>
            </a:r>
            <a:endParaRPr lang="en-US" dirty="0"/>
          </a:p>
        </p:txBody>
      </p:sp>
      <p:sp>
        <p:nvSpPr>
          <p:cNvPr id="3" name="Content Placeholder 2"/>
          <p:cNvSpPr>
            <a:spLocks noGrp="1"/>
          </p:cNvSpPr>
          <p:nvPr>
            <p:ph idx="1"/>
          </p:nvPr>
        </p:nvSpPr>
        <p:spPr/>
        <p:txBody>
          <a:bodyPr/>
          <a:lstStyle/>
          <a:p>
            <a:pPr marL="0" indent="0">
              <a:buNone/>
            </a:pPr>
            <a:r>
              <a:rPr lang="en-US" dirty="0" smtClean="0"/>
              <a:t>“ Yoga is a path of individual </a:t>
            </a:r>
            <a:endParaRPr lang="en-US" dirty="0"/>
          </a:p>
        </p:txBody>
      </p:sp>
    </p:spTree>
    <p:extLst>
      <p:ext uri="{BB962C8B-B14F-4D97-AF65-F5344CB8AC3E}">
        <p14:creationId xmlns:p14="http://schemas.microsoft.com/office/powerpoint/2010/main" val="460412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Enlightenment</a:t>
            </a:r>
            <a:endParaRPr lang="en-US" dirty="0"/>
          </a:p>
        </p:txBody>
      </p:sp>
      <p:sp>
        <p:nvSpPr>
          <p:cNvPr id="3" name="Content Placeholder 2"/>
          <p:cNvSpPr>
            <a:spLocks noGrp="1"/>
          </p:cNvSpPr>
          <p:nvPr>
            <p:ph idx="1"/>
          </p:nvPr>
        </p:nvSpPr>
        <p:spPr/>
        <p:txBody>
          <a:bodyPr>
            <a:normAutofit fontScale="92500"/>
          </a:bodyPr>
          <a:lstStyle/>
          <a:p>
            <a:r>
              <a:rPr lang="en-US" dirty="0" smtClean="0"/>
              <a:t>In its most practical meaning, enlightenment is nothing more than spiritual maturity.</a:t>
            </a:r>
          </a:p>
          <a:p>
            <a:r>
              <a:rPr lang="en-US" dirty="0" smtClean="0"/>
              <a:t>The way to spiritual maturity is to know the self as it really is.</a:t>
            </a:r>
          </a:p>
          <a:p>
            <a:r>
              <a:rPr lang="en-US" dirty="0" smtClean="0"/>
              <a:t>The true self cannot be known through the external senses but only through processes of turning inward where the mind is still.</a:t>
            </a:r>
          </a:p>
          <a:p>
            <a:r>
              <a:rPr lang="en-US" dirty="0" smtClean="0"/>
              <a:t>Zen Buddhism: The way to enlightenment- “Chop wood, carry water.” We find enlightenment as well in the way we conduct or day to day responsibilities.</a:t>
            </a:r>
            <a:endParaRPr lang="en-US" dirty="0"/>
          </a:p>
        </p:txBody>
      </p:sp>
    </p:spTree>
    <p:extLst>
      <p:ext uri="{BB962C8B-B14F-4D97-AF65-F5344CB8AC3E}">
        <p14:creationId xmlns:p14="http://schemas.microsoft.com/office/powerpoint/2010/main" val="1489433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Part One</a:t>
            </a:r>
          </a:p>
          <a:p>
            <a:pPr marL="457200" indent="-457200">
              <a:buFont typeface="+mj-lt"/>
              <a:buAutoNum type="arabicPeriod"/>
            </a:pPr>
            <a:r>
              <a:rPr lang="en-US" dirty="0" smtClean="0"/>
              <a:t>Mysticism</a:t>
            </a:r>
          </a:p>
          <a:p>
            <a:pPr marL="457200" indent="-457200">
              <a:buFont typeface="+mj-lt"/>
              <a:buAutoNum type="arabicPeriod"/>
            </a:pPr>
            <a:r>
              <a:rPr lang="en-US" dirty="0" smtClean="0"/>
              <a:t>Kriya Yoga</a:t>
            </a:r>
          </a:p>
          <a:p>
            <a:pPr marL="457200" indent="-457200">
              <a:buFont typeface="+mj-lt"/>
              <a:buAutoNum type="arabicPeriod"/>
            </a:pPr>
            <a:r>
              <a:rPr lang="en-US" dirty="0" smtClean="0"/>
              <a:t>Mystical and Kriya Yoga Concepts</a:t>
            </a:r>
          </a:p>
          <a:p>
            <a:pPr lvl="1"/>
            <a:r>
              <a:rPr lang="en-US" dirty="0" smtClean="0"/>
              <a:t>Immortality</a:t>
            </a:r>
          </a:p>
          <a:p>
            <a:pPr lvl="1"/>
            <a:r>
              <a:rPr lang="en-US" dirty="0" smtClean="0"/>
              <a:t>Dharma</a:t>
            </a:r>
          </a:p>
          <a:p>
            <a:pPr lvl="1"/>
            <a:r>
              <a:rPr lang="en-US" dirty="0" smtClean="0"/>
              <a:t>Karma</a:t>
            </a:r>
          </a:p>
          <a:p>
            <a:pPr lvl="1"/>
            <a:r>
              <a:rPr lang="en-US" dirty="0" smtClean="0"/>
              <a:t>Death and Rebirth</a:t>
            </a:r>
          </a:p>
          <a:p>
            <a:pPr lvl="1"/>
            <a:r>
              <a:rPr lang="en-US" dirty="0" smtClean="0"/>
              <a:t>Aham Brahmasme</a:t>
            </a:r>
          </a:p>
          <a:p>
            <a:pPr lvl="1"/>
            <a:r>
              <a:rPr lang="en-US" dirty="0" smtClean="0"/>
              <a:t>Kali Yuga: the Present Age</a:t>
            </a:r>
          </a:p>
          <a:p>
            <a:pPr marL="0" indent="0">
              <a:buNone/>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2971441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Immortality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have been present since beginningless time and will continue to be, through endless time.</a:t>
            </a:r>
          </a:p>
          <a:p>
            <a:r>
              <a:rPr lang="en-US" dirty="0" smtClean="0"/>
              <a:t>Your are spirit travelling through time in a body and a mind.</a:t>
            </a:r>
          </a:p>
          <a:p>
            <a:r>
              <a:rPr lang="en-US" dirty="0" smtClean="0"/>
              <a:t>You are not a body with a mind and perchance, a spirit/ soul.</a:t>
            </a:r>
          </a:p>
          <a:p>
            <a:pPr marL="0" indent="0">
              <a:buNone/>
            </a:pPr>
            <a:r>
              <a:rPr lang="en-US" dirty="0"/>
              <a:t>“The atman (soul, spirit) is never born and he never dies, nor does he repeatedly come into being and undergo expansion, because he is unborn and eternal. </a:t>
            </a:r>
          </a:p>
          <a:p>
            <a:pPr marL="0" indent="0">
              <a:buNone/>
            </a:pPr>
            <a:r>
              <a:rPr lang="en-US" dirty="0"/>
              <a:t>He is inexhaustible ever-youthful yet ancient. Although the body is subject to birth and death, the atman is never destroyed.”   Bhagavad Gita</a:t>
            </a:r>
          </a:p>
          <a:p>
            <a:endParaRPr lang="en-US" dirty="0" smtClean="0"/>
          </a:p>
          <a:p>
            <a:endParaRPr lang="en-US" dirty="0"/>
          </a:p>
        </p:txBody>
      </p:sp>
    </p:spTree>
    <p:extLst>
      <p:ext uri="{BB962C8B-B14F-4D97-AF65-F5344CB8AC3E}">
        <p14:creationId xmlns:p14="http://schemas.microsoft.com/office/powerpoint/2010/main" val="38064304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immortal?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Buddhism: Substrate consciousness</a:t>
            </a:r>
          </a:p>
          <a:p>
            <a:r>
              <a:rPr lang="en-US" dirty="0"/>
              <a:t>Buddhist accounts of the </a:t>
            </a:r>
            <a:r>
              <a:rPr lang="en-US" dirty="0" smtClean="0"/>
              <a:t>substrate consciousness </a:t>
            </a:r>
            <a:r>
              <a:rPr lang="en-US" dirty="0"/>
              <a:t>all refer to it as an individual stream of consciousness that </a:t>
            </a:r>
            <a:r>
              <a:rPr lang="en-US" dirty="0" smtClean="0"/>
              <a:t>carries on </a:t>
            </a:r>
            <a:r>
              <a:rPr lang="en-US" dirty="0"/>
              <a:t>from one lifetime to the next</a:t>
            </a:r>
            <a:r>
              <a:rPr lang="en-US" dirty="0" smtClean="0"/>
              <a:t>.</a:t>
            </a:r>
          </a:p>
          <a:p>
            <a:r>
              <a:rPr lang="en-US" i="1" dirty="0" smtClean="0"/>
              <a:t>Bavangha: </a:t>
            </a:r>
            <a:r>
              <a:rPr lang="en-US" dirty="0" smtClean="0"/>
              <a:t>meaning “ground of becoming” Theravadan Buddhist view  of a vacuum state of consciousness devoid of mental activity, accessible in the meditative state, during sleep and at the time of death.  </a:t>
            </a:r>
          </a:p>
          <a:p>
            <a:r>
              <a:rPr lang="en-US" dirty="0" smtClean="0"/>
              <a:t>Substrate consciousness is sort of the undifferentiated stem cell of consciousness which returns to the void at the time of death and is passed on to the next lifetime. </a:t>
            </a:r>
          </a:p>
          <a:p>
            <a:pPr marL="0" indent="0">
              <a:buNone/>
            </a:pPr>
            <a:r>
              <a:rPr lang="en-US" dirty="0" smtClean="0"/>
              <a:t>B. Alan Wallace:  Vacuum States of Consciousness: A Tibetan Buddhist View</a:t>
            </a:r>
            <a:endParaRPr lang="en-US" dirty="0"/>
          </a:p>
        </p:txBody>
      </p:sp>
    </p:spTree>
    <p:extLst>
      <p:ext uri="{BB962C8B-B14F-4D97-AF65-F5344CB8AC3E}">
        <p14:creationId xmlns:p14="http://schemas.microsoft.com/office/powerpoint/2010/main" val="649766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Immortal?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Christianity:  Soul</a:t>
            </a:r>
          </a:p>
          <a:p>
            <a:r>
              <a:rPr lang="en-US" dirty="0" smtClean="0"/>
              <a:t>“The</a:t>
            </a:r>
            <a:r>
              <a:rPr lang="en-US" dirty="0"/>
              <a:t> soul may be defined as the ultimate internal principle by which we think, feel, and will, and by which our bodies are </a:t>
            </a:r>
            <a:r>
              <a:rPr lang="en-US" dirty="0" smtClean="0"/>
              <a:t>animated….</a:t>
            </a:r>
            <a:r>
              <a:rPr lang="en-US" dirty="0"/>
              <a:t> I</a:t>
            </a:r>
            <a:r>
              <a:rPr lang="en-US" dirty="0" smtClean="0"/>
              <a:t>f </a:t>
            </a:r>
            <a:r>
              <a:rPr lang="en-US" dirty="0"/>
              <a:t>there be a life after death, clearly the agent or subject of our vital activities must be capable of </a:t>
            </a:r>
            <a:r>
              <a:rPr lang="en-US" dirty="0" smtClean="0"/>
              <a:t>an</a:t>
            </a:r>
            <a:r>
              <a:rPr lang="en-US" dirty="0"/>
              <a:t> existence separate from the body. The </a:t>
            </a:r>
            <a:r>
              <a:rPr lang="en-US" dirty="0" smtClean="0"/>
              <a:t>belief</a:t>
            </a:r>
            <a:r>
              <a:rPr lang="en-US" dirty="0"/>
              <a:t> in an animating principle in some sense distinct from the body is an almost inevitable inference from the observed facts of life</a:t>
            </a:r>
            <a:r>
              <a:rPr lang="en-US" dirty="0" smtClean="0"/>
              <a:t>.”</a:t>
            </a:r>
          </a:p>
          <a:p>
            <a:endParaRPr lang="en-US" dirty="0"/>
          </a:p>
          <a:p>
            <a:r>
              <a:rPr lang="en-US" dirty="0" smtClean="0"/>
              <a:t>Catholic Encyclopedia</a:t>
            </a:r>
            <a:endParaRPr lang="en-US" dirty="0"/>
          </a:p>
        </p:txBody>
      </p:sp>
    </p:spTree>
    <p:extLst>
      <p:ext uri="{BB962C8B-B14F-4D97-AF65-F5344CB8AC3E}">
        <p14:creationId xmlns:p14="http://schemas.microsoft.com/office/powerpoint/2010/main" val="3377952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Immortal?</a:t>
            </a:r>
            <a:endParaRPr lang="en-US" dirty="0"/>
          </a:p>
        </p:txBody>
      </p:sp>
      <p:sp>
        <p:nvSpPr>
          <p:cNvPr id="3" name="Content Placeholder 2"/>
          <p:cNvSpPr>
            <a:spLocks noGrp="1"/>
          </p:cNvSpPr>
          <p:nvPr>
            <p:ph idx="1"/>
          </p:nvPr>
        </p:nvSpPr>
        <p:spPr/>
        <p:txBody>
          <a:bodyPr/>
          <a:lstStyle/>
          <a:p>
            <a:r>
              <a:rPr lang="en-US" dirty="0" smtClean="0"/>
              <a:t>Islam: </a:t>
            </a:r>
            <a:r>
              <a:rPr lang="en-US" i="1" dirty="0" smtClean="0"/>
              <a:t>Ruh</a:t>
            </a:r>
            <a:r>
              <a:rPr lang="en-US" dirty="0" smtClean="0"/>
              <a:t> (spirit) and </a:t>
            </a:r>
            <a:r>
              <a:rPr lang="en-US" i="1" dirty="0" smtClean="0"/>
              <a:t>Nafs (soul)  </a:t>
            </a:r>
          </a:p>
          <a:p>
            <a:pPr marL="0" indent="0">
              <a:buNone/>
            </a:pPr>
            <a:r>
              <a:rPr lang="en-US" dirty="0" smtClean="0"/>
              <a:t>Although used interchangeably, </a:t>
            </a:r>
            <a:r>
              <a:rPr lang="en-US" i="1" dirty="0" smtClean="0"/>
              <a:t>nafs </a:t>
            </a:r>
            <a:r>
              <a:rPr lang="en-US" dirty="0" smtClean="0"/>
              <a:t>is generally used to mean soul when it is in the body while </a:t>
            </a:r>
            <a:r>
              <a:rPr lang="en-US" i="1" dirty="0" smtClean="0"/>
              <a:t>ruh </a:t>
            </a:r>
            <a:r>
              <a:rPr lang="en-US" dirty="0" smtClean="0"/>
              <a:t>refers to the soul when it is outside the body.</a:t>
            </a:r>
            <a:endParaRPr lang="en-US" dirty="0"/>
          </a:p>
        </p:txBody>
      </p:sp>
    </p:spTree>
    <p:extLst>
      <p:ext uri="{BB962C8B-B14F-4D97-AF65-F5344CB8AC3E}">
        <p14:creationId xmlns:p14="http://schemas.microsoft.com/office/powerpoint/2010/main" val="3872160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Immortal?</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Advaita Vedanta: Hindu thought of non-duality- that the Self (atman) is not separate from the Whole (Brahman) (Adi Shankara)   </a:t>
            </a:r>
          </a:p>
          <a:p>
            <a:pPr marL="0" indent="0">
              <a:buNone/>
            </a:pPr>
            <a:r>
              <a:rPr lang="en-US" dirty="0" smtClean="0"/>
              <a:t>“That thou art.”</a:t>
            </a:r>
          </a:p>
          <a:p>
            <a:pPr marL="0" indent="0">
              <a:buNone/>
            </a:pPr>
            <a:endParaRPr lang="en-US" dirty="0"/>
          </a:p>
          <a:p>
            <a:pPr marL="0" indent="0">
              <a:buNone/>
            </a:pPr>
            <a:r>
              <a:rPr lang="en-US" i="1" dirty="0" smtClean="0"/>
              <a:t>Brahman </a:t>
            </a:r>
            <a:r>
              <a:rPr lang="en-US" dirty="0" smtClean="0"/>
              <a:t>is the only truth, the spatio-temporal world is only an illusion, and there is ultimately, no difference between Brahman and the atman (individual self.)</a:t>
            </a:r>
          </a:p>
          <a:p>
            <a:pPr marL="0" indent="0">
              <a:buNone/>
            </a:pPr>
            <a:endParaRPr lang="en-US" i="1" dirty="0" smtClean="0"/>
          </a:p>
          <a:p>
            <a:pPr marL="0" indent="0">
              <a:buNone/>
            </a:pPr>
            <a:r>
              <a:rPr lang="en-US" dirty="0" smtClean="0"/>
              <a:t>The Vedantas predate the Bible.  This concept of the individual self being one with Brahman (God) is contained in the biblical statements:</a:t>
            </a:r>
            <a:endParaRPr lang="en-US" dirty="0"/>
          </a:p>
          <a:p>
            <a:pPr marL="0" indent="0">
              <a:buNone/>
            </a:pPr>
            <a:r>
              <a:rPr lang="en-US" dirty="0" smtClean="0"/>
              <a:t>“I am that I am.”</a:t>
            </a:r>
          </a:p>
          <a:p>
            <a:pPr marL="0" indent="0">
              <a:buNone/>
            </a:pPr>
            <a:r>
              <a:rPr lang="en-US" dirty="0" smtClean="0"/>
              <a:t>“Be still and know that I am God.”</a:t>
            </a:r>
            <a:endParaRPr lang="en-US" dirty="0"/>
          </a:p>
        </p:txBody>
      </p:sp>
    </p:spTree>
    <p:extLst>
      <p:ext uri="{BB962C8B-B14F-4D97-AF65-F5344CB8AC3E}">
        <p14:creationId xmlns:p14="http://schemas.microsoft.com/office/powerpoint/2010/main" val="343512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Bhagavad Gita</a:t>
            </a:r>
            <a:endParaRPr lang="en-US" dirty="0"/>
          </a:p>
        </p:txBody>
      </p:sp>
      <p:sp>
        <p:nvSpPr>
          <p:cNvPr id="3" name="Content Placeholder 2"/>
          <p:cNvSpPr>
            <a:spLocks noGrp="1"/>
          </p:cNvSpPr>
          <p:nvPr>
            <p:ph idx="1"/>
          </p:nvPr>
        </p:nvSpPr>
        <p:spPr/>
        <p:txBody>
          <a:bodyPr>
            <a:normAutofit fontScale="25000" lnSpcReduction="20000"/>
          </a:bodyPr>
          <a:lstStyle/>
          <a:p>
            <a:pPr fontAlgn="base"/>
            <a:r>
              <a:rPr lang="en-US" sz="6400" b="1" dirty="0"/>
              <a:t>Worn-out garments</a:t>
            </a:r>
            <a:r>
              <a:rPr lang="en-US" sz="6400" dirty="0"/>
              <a:t/>
            </a:r>
            <a:br>
              <a:rPr lang="en-US" sz="6400" dirty="0"/>
            </a:br>
            <a:r>
              <a:rPr lang="en-US" sz="6400" b="1" dirty="0"/>
              <a:t>Are shed by the body:</a:t>
            </a:r>
            <a:r>
              <a:rPr lang="en-US" sz="6400" dirty="0"/>
              <a:t/>
            </a:r>
            <a:br>
              <a:rPr lang="en-US" sz="6400" dirty="0"/>
            </a:br>
            <a:r>
              <a:rPr lang="en-US" sz="6400" b="1" dirty="0"/>
              <a:t>Worn-out bodies</a:t>
            </a:r>
            <a:r>
              <a:rPr lang="en-US" sz="6400" dirty="0"/>
              <a:t/>
            </a:r>
            <a:br>
              <a:rPr lang="en-US" sz="6400" dirty="0"/>
            </a:br>
            <a:r>
              <a:rPr lang="en-US" sz="6400" b="1" dirty="0"/>
              <a:t>Are shed by the dweller</a:t>
            </a:r>
            <a:r>
              <a:rPr lang="en-US" sz="6400" dirty="0"/>
              <a:t/>
            </a:r>
            <a:br>
              <a:rPr lang="en-US" sz="6400" dirty="0"/>
            </a:br>
            <a:r>
              <a:rPr lang="en-US" sz="6400" b="1" dirty="0" smtClean="0"/>
              <a:t>Within </a:t>
            </a:r>
            <a:r>
              <a:rPr lang="en-US" sz="6400" b="1" dirty="0"/>
              <a:t>the body.</a:t>
            </a:r>
            <a:r>
              <a:rPr lang="en-US" sz="6400" dirty="0"/>
              <a:t/>
            </a:r>
            <a:br>
              <a:rPr lang="en-US" sz="6400" dirty="0"/>
            </a:br>
            <a:r>
              <a:rPr lang="en-US" sz="6400" b="1" dirty="0"/>
              <a:t>New bodies are donned</a:t>
            </a:r>
            <a:r>
              <a:rPr lang="en-US" sz="6400" dirty="0"/>
              <a:t/>
            </a:r>
            <a:br>
              <a:rPr lang="en-US" sz="6400" dirty="0"/>
            </a:br>
            <a:r>
              <a:rPr lang="en-US" sz="6400" b="1" dirty="0"/>
              <a:t>By the dweller, like garments.</a:t>
            </a:r>
            <a:endParaRPr lang="en-US" sz="6400" dirty="0"/>
          </a:p>
          <a:p>
            <a:pPr fontAlgn="base"/>
            <a:r>
              <a:rPr lang="en-US" sz="6400" b="1" dirty="0"/>
              <a:t>Not wounded by weapons,</a:t>
            </a:r>
            <a:br>
              <a:rPr lang="en-US" sz="6400" b="1" dirty="0"/>
            </a:br>
            <a:r>
              <a:rPr lang="en-US" sz="6400" b="1" dirty="0"/>
              <a:t>Not burned by fire,</a:t>
            </a:r>
            <a:br>
              <a:rPr lang="en-US" sz="6400" b="1" dirty="0"/>
            </a:br>
            <a:r>
              <a:rPr lang="en-US" sz="6400" b="1" dirty="0"/>
              <a:t>Not dried by the wind,</a:t>
            </a:r>
            <a:br>
              <a:rPr lang="en-US" sz="6400" b="1" dirty="0"/>
            </a:br>
            <a:r>
              <a:rPr lang="en-US" sz="6400" b="1" dirty="0"/>
              <a:t>Not wetted by water:</a:t>
            </a:r>
            <a:br>
              <a:rPr lang="en-US" sz="6400" b="1" dirty="0"/>
            </a:br>
            <a:r>
              <a:rPr lang="en-US" sz="6400" b="1" dirty="0"/>
              <a:t>Such is the Atman.</a:t>
            </a:r>
            <a:br>
              <a:rPr lang="en-US" sz="6400" b="1" dirty="0"/>
            </a:br>
            <a:endParaRPr lang="en-US" sz="6400" dirty="0"/>
          </a:p>
          <a:p>
            <a:pPr fontAlgn="base"/>
            <a:r>
              <a:rPr lang="en-US" sz="6400" b="1" dirty="0"/>
              <a:t>Not dried, not wetted,</a:t>
            </a:r>
            <a:br>
              <a:rPr lang="en-US" sz="6400" b="1" dirty="0"/>
            </a:br>
            <a:r>
              <a:rPr lang="en-US" sz="6400" b="1" dirty="0"/>
              <a:t>Not burned, not wounded,</a:t>
            </a:r>
            <a:br>
              <a:rPr lang="en-US" sz="6400" b="1" dirty="0"/>
            </a:br>
            <a:r>
              <a:rPr lang="en-US" sz="6400" b="1" dirty="0"/>
              <a:t>Innermost element,</a:t>
            </a:r>
            <a:br>
              <a:rPr lang="en-US" sz="6400" b="1" dirty="0"/>
            </a:br>
            <a:r>
              <a:rPr lang="en-US" sz="6400" b="1" dirty="0"/>
              <a:t>Everywhere, always,</a:t>
            </a:r>
            <a:br>
              <a:rPr lang="en-US" sz="6400" b="1" dirty="0"/>
            </a:br>
            <a:r>
              <a:rPr lang="en-US" sz="6400" b="1" dirty="0"/>
              <a:t>Being of beings,</a:t>
            </a:r>
            <a:br>
              <a:rPr lang="en-US" sz="6400" b="1" dirty="0"/>
            </a:br>
            <a:r>
              <a:rPr lang="en-US" sz="6400" b="1" dirty="0"/>
              <a:t>Changeless, eternal</a:t>
            </a:r>
            <a:br>
              <a:rPr lang="en-US" sz="6400" b="1" dirty="0"/>
            </a:br>
            <a:r>
              <a:rPr lang="en-US" sz="6400" b="1" dirty="0"/>
              <a:t>For ever and ever.</a:t>
            </a:r>
            <a:endParaRPr lang="en-US" sz="6400" dirty="0"/>
          </a:p>
          <a:p>
            <a:endParaRPr lang="en-US" dirty="0"/>
          </a:p>
        </p:txBody>
      </p:sp>
    </p:spTree>
    <p:extLst>
      <p:ext uri="{BB962C8B-B14F-4D97-AF65-F5344CB8AC3E}">
        <p14:creationId xmlns:p14="http://schemas.microsoft.com/office/powerpoint/2010/main" val="1899604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Death and Rebirth</a:t>
            </a:r>
            <a:endParaRPr lang="en-US" dirty="0"/>
          </a:p>
        </p:txBody>
      </p:sp>
      <p:sp>
        <p:nvSpPr>
          <p:cNvPr id="3" name="Content Placeholder 2"/>
          <p:cNvSpPr>
            <a:spLocks noGrp="1"/>
          </p:cNvSpPr>
          <p:nvPr>
            <p:ph idx="1"/>
          </p:nvPr>
        </p:nvSpPr>
        <p:spPr/>
        <p:txBody>
          <a:bodyPr/>
          <a:lstStyle/>
          <a:p>
            <a:pPr marL="0" indent="0">
              <a:buNone/>
            </a:pPr>
            <a:r>
              <a:rPr lang="en-US" i="1" dirty="0"/>
              <a:t>Have you ever, on earth or in the heavens,</a:t>
            </a:r>
            <a:endParaRPr lang="en-US" dirty="0"/>
          </a:p>
          <a:p>
            <a:pPr marL="0" indent="0">
              <a:buNone/>
            </a:pPr>
            <a:r>
              <a:rPr lang="en-US" i="1" dirty="0"/>
              <a:t>Seen a being born who will not die?</a:t>
            </a:r>
            <a:endParaRPr lang="en-US" dirty="0"/>
          </a:p>
          <a:p>
            <a:pPr marL="0" indent="0">
              <a:buNone/>
            </a:pPr>
            <a:r>
              <a:rPr lang="en-US" i="1" dirty="0"/>
              <a:t>Or heard that such a thing had happened?</a:t>
            </a:r>
            <a:endParaRPr lang="en-US" dirty="0"/>
          </a:p>
          <a:p>
            <a:pPr marL="0" indent="0">
              <a:buNone/>
            </a:pPr>
            <a:r>
              <a:rPr lang="en-US" i="1" dirty="0"/>
              <a:t>Or even suspected that it might?</a:t>
            </a:r>
            <a:endParaRPr lang="en-US" dirty="0"/>
          </a:p>
          <a:p>
            <a:pPr marL="0" indent="0">
              <a:buNone/>
            </a:pPr>
            <a:endParaRPr lang="en-US" dirty="0" smtClean="0"/>
          </a:p>
          <a:p>
            <a:pPr marL="0" indent="0">
              <a:buNone/>
            </a:pPr>
            <a:r>
              <a:rPr lang="en-US" dirty="0" smtClean="0"/>
              <a:t>             </a:t>
            </a:r>
            <a:r>
              <a:rPr lang="en-US" dirty="0"/>
              <a:t>The Letter of Consolation, Ashvagosha (80-150 BCE) (Rinpoche, 1994)</a:t>
            </a:r>
          </a:p>
          <a:p>
            <a:endParaRPr lang="en-US" dirty="0"/>
          </a:p>
        </p:txBody>
      </p:sp>
    </p:spTree>
    <p:extLst>
      <p:ext uri="{BB962C8B-B14F-4D97-AF65-F5344CB8AC3E}">
        <p14:creationId xmlns:p14="http://schemas.microsoft.com/office/powerpoint/2010/main" val="2586980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Death and Rebirth</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Everything in material existence go through a process of becoming, being and leaving. (creation, sustainment, and dissolution)</a:t>
            </a:r>
          </a:p>
          <a:p>
            <a:pPr marL="0" indent="0">
              <a:buNone/>
            </a:pPr>
            <a:endParaRPr lang="en-US" dirty="0"/>
          </a:p>
          <a:p>
            <a:pPr marL="0" indent="0">
              <a:buNone/>
            </a:pPr>
            <a:r>
              <a:rPr lang="en-US" dirty="0" smtClean="0"/>
              <a:t>Mystic practices include the contemplation of one’s dying.  Understanding and accepting this existential certainty is an exercise in non-attachment.</a:t>
            </a:r>
          </a:p>
          <a:p>
            <a:pPr marL="0" indent="0">
              <a:buNone/>
            </a:pPr>
            <a:endParaRPr lang="en-US" dirty="0"/>
          </a:p>
          <a:p>
            <a:pPr marL="0" indent="0">
              <a:buNone/>
            </a:pPr>
            <a:r>
              <a:rPr lang="en-US" dirty="0" smtClean="0"/>
              <a:t>Buddhist teaching encourages living one’s life in a way that alleviates human suffering and so that one can have an auspicious rebirth presumably so one can carry on the bodhisattva way in the next lifetime.</a:t>
            </a:r>
          </a:p>
          <a:p>
            <a:pPr marL="0" indent="0">
              <a:buNone/>
            </a:pPr>
            <a:endParaRPr lang="en-US" dirty="0"/>
          </a:p>
          <a:p>
            <a:pPr marL="0" indent="0">
              <a:buNone/>
            </a:pPr>
            <a:r>
              <a:rPr lang="en-US" dirty="0" smtClean="0"/>
              <a:t>Kriya yoga teachings emphasize service to all life excluding none.</a:t>
            </a:r>
            <a:endParaRPr lang="en-US" dirty="0"/>
          </a:p>
        </p:txBody>
      </p:sp>
    </p:spTree>
    <p:extLst>
      <p:ext uri="{BB962C8B-B14F-4D97-AF65-F5344CB8AC3E}">
        <p14:creationId xmlns:p14="http://schemas.microsoft.com/office/powerpoint/2010/main" val="340503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Dharma</a:t>
            </a:r>
            <a:endParaRPr lang="en-US" dirty="0"/>
          </a:p>
        </p:txBody>
      </p:sp>
      <p:sp>
        <p:nvSpPr>
          <p:cNvPr id="3" name="Content Placeholder 2"/>
          <p:cNvSpPr>
            <a:spLocks noGrp="1"/>
          </p:cNvSpPr>
          <p:nvPr>
            <p:ph idx="1"/>
          </p:nvPr>
        </p:nvSpPr>
        <p:spPr/>
        <p:txBody>
          <a:bodyPr/>
          <a:lstStyle/>
          <a:p>
            <a:r>
              <a:rPr lang="en-US" dirty="0" smtClean="0"/>
              <a:t>The essence of things</a:t>
            </a:r>
          </a:p>
          <a:p>
            <a:r>
              <a:rPr lang="en-US" dirty="0" smtClean="0"/>
              <a:t>Duty</a:t>
            </a:r>
          </a:p>
          <a:p>
            <a:r>
              <a:rPr lang="en-US" dirty="0" smtClean="0"/>
              <a:t>Teachings</a:t>
            </a:r>
          </a:p>
          <a:p>
            <a:endParaRPr lang="en-US" dirty="0"/>
          </a:p>
        </p:txBody>
      </p:sp>
    </p:spTree>
    <p:extLst>
      <p:ext uri="{BB962C8B-B14F-4D97-AF65-F5344CB8AC3E}">
        <p14:creationId xmlns:p14="http://schemas.microsoft.com/office/powerpoint/2010/main" val="2650244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Karma</a:t>
            </a:r>
            <a:br>
              <a:rPr lang="en-US" dirty="0" smtClean="0"/>
            </a:br>
            <a:r>
              <a:rPr lang="en-US" dirty="0" smtClean="0"/>
              <a:t>The Universal Law of Causation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Karma is never retribution or punishment.  It is simply the effect of one’s actions.</a:t>
            </a:r>
          </a:p>
          <a:p>
            <a:pPr marL="0" indent="0">
              <a:buNone/>
            </a:pPr>
            <a:r>
              <a:rPr lang="en-US" dirty="0" smtClean="0"/>
              <a:t>A karmic action may have far reaching consequences much like the branches of a tree.</a:t>
            </a:r>
          </a:p>
          <a:p>
            <a:pPr marL="0" indent="0">
              <a:buNone/>
            </a:pPr>
            <a:r>
              <a:rPr lang="en-US" dirty="0" smtClean="0"/>
              <a:t>Karma is transferred from lifetime to lifetime.</a:t>
            </a:r>
          </a:p>
          <a:p>
            <a:pPr marL="0" indent="0">
              <a:buNone/>
            </a:pPr>
            <a:r>
              <a:rPr lang="en-US" dirty="0" smtClean="0"/>
              <a:t>By one’s actions, karma may be softened or burned altogether.</a:t>
            </a:r>
          </a:p>
          <a:p>
            <a:pPr marL="0" indent="0">
              <a:buNone/>
            </a:pPr>
            <a:r>
              <a:rPr lang="en-US" dirty="0" smtClean="0"/>
              <a:t>However, it is said, that once a karmic event begins, there is no force in the universe that can reverse it.</a:t>
            </a:r>
          </a:p>
          <a:p>
            <a:pPr marL="0" indent="0">
              <a:buNone/>
            </a:pPr>
            <a:r>
              <a:rPr lang="en-US" dirty="0" smtClean="0"/>
              <a:t>Whatsoever you do to others, you do more so to yourself.</a:t>
            </a:r>
          </a:p>
          <a:p>
            <a:endParaRPr lang="en-US" dirty="0"/>
          </a:p>
        </p:txBody>
      </p:sp>
    </p:spTree>
    <p:extLst>
      <p:ext uri="{BB962C8B-B14F-4D97-AF65-F5344CB8AC3E}">
        <p14:creationId xmlns:p14="http://schemas.microsoft.com/office/powerpoint/2010/main" val="421042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Eight Limbs of Yoga</a:t>
            </a:r>
            <a:br>
              <a:rPr lang="en-US" dirty="0" smtClean="0"/>
            </a:br>
            <a:r>
              <a:rPr lang="en-US" dirty="0" smtClean="0"/>
              <a:t>Patanjali’s Yoga Sutras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Part Two:  Daily Practice and Rituals</a:t>
            </a:r>
          </a:p>
          <a:p>
            <a:pPr marL="457200" indent="-457200">
              <a:buFont typeface="+mj-lt"/>
              <a:buAutoNum type="arabicPeriod"/>
            </a:pPr>
            <a:r>
              <a:rPr lang="en-US" dirty="0" smtClean="0"/>
              <a:t>Yama (Abstentions)</a:t>
            </a:r>
          </a:p>
          <a:p>
            <a:pPr marL="457200" indent="-457200">
              <a:buFont typeface="+mj-lt"/>
              <a:buAutoNum type="arabicPeriod"/>
            </a:pPr>
            <a:r>
              <a:rPr lang="en-US" dirty="0" smtClean="0"/>
              <a:t>Niyama (Observances)</a:t>
            </a:r>
          </a:p>
          <a:p>
            <a:pPr marL="457200" indent="-457200">
              <a:buFont typeface="+mj-lt"/>
              <a:buAutoNum type="arabicPeriod"/>
            </a:pPr>
            <a:r>
              <a:rPr lang="en-US" dirty="0" smtClean="0"/>
              <a:t>Asanas (Yoga Postures)</a:t>
            </a:r>
          </a:p>
          <a:p>
            <a:pPr marL="457200" indent="-457200">
              <a:buFont typeface="+mj-lt"/>
              <a:buAutoNum type="arabicPeriod"/>
            </a:pPr>
            <a:r>
              <a:rPr lang="en-US" dirty="0" smtClean="0"/>
              <a:t>Pranayama (Breath Control)</a:t>
            </a:r>
          </a:p>
          <a:p>
            <a:pPr marL="457200" indent="-457200">
              <a:buFont typeface="+mj-lt"/>
              <a:buAutoNum type="arabicPeriod"/>
            </a:pPr>
            <a:r>
              <a:rPr lang="en-US" dirty="0" smtClean="0"/>
              <a:t>Pratyahara (Withdrawal of the Senses)</a:t>
            </a:r>
          </a:p>
          <a:p>
            <a:pPr marL="457200" indent="-457200">
              <a:buFont typeface="+mj-lt"/>
              <a:buAutoNum type="arabicPeriod"/>
            </a:pPr>
            <a:r>
              <a:rPr lang="en-US" dirty="0" smtClean="0"/>
              <a:t>Dharana (Concentration)</a:t>
            </a:r>
          </a:p>
          <a:p>
            <a:pPr marL="457200" indent="-457200">
              <a:buFont typeface="+mj-lt"/>
              <a:buAutoNum type="arabicPeriod"/>
            </a:pPr>
            <a:r>
              <a:rPr lang="en-US" dirty="0" smtClean="0"/>
              <a:t>Dhyana (Meditation)</a:t>
            </a:r>
          </a:p>
          <a:p>
            <a:pPr marL="457200" indent="-457200">
              <a:buFont typeface="+mj-lt"/>
              <a:buAutoNum type="arabicPeriod"/>
            </a:pPr>
            <a:r>
              <a:rPr lang="en-US" dirty="0" smtClean="0"/>
              <a:t>Samadhi (Contemplation)</a:t>
            </a:r>
            <a:endParaRPr lang="en-US" dirty="0"/>
          </a:p>
        </p:txBody>
      </p:sp>
    </p:spTree>
    <p:extLst>
      <p:ext uri="{BB962C8B-B14F-4D97-AF65-F5344CB8AC3E}">
        <p14:creationId xmlns:p14="http://schemas.microsoft.com/office/powerpoint/2010/main" val="32170229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Aham Brahmasme</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                                    I am the creative principle.</a:t>
            </a:r>
            <a:endParaRPr lang="en-US" dirty="0"/>
          </a:p>
        </p:txBody>
      </p:sp>
    </p:spTree>
    <p:extLst>
      <p:ext uri="{BB962C8B-B14F-4D97-AF65-F5344CB8AC3E}">
        <p14:creationId xmlns:p14="http://schemas.microsoft.com/office/powerpoint/2010/main" val="34328480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“Of anyone whom you will ever meet in your lifetime,</a:t>
            </a:r>
          </a:p>
          <a:p>
            <a:pPr marL="0" indent="0">
              <a:buNone/>
            </a:pPr>
            <a:r>
              <a:rPr lang="en-US" dirty="0" smtClean="0"/>
              <a:t>You are the only one that you will never leave or lose.</a:t>
            </a:r>
          </a:p>
          <a:p>
            <a:pPr marL="0" indent="0">
              <a:buNone/>
            </a:pPr>
            <a:r>
              <a:rPr lang="en-US" dirty="0" smtClean="0"/>
              <a:t>To all the questions of your life, you are the only answer.</a:t>
            </a:r>
          </a:p>
          <a:p>
            <a:pPr marL="0" indent="0">
              <a:buNone/>
            </a:pPr>
            <a:r>
              <a:rPr lang="en-US" dirty="0" smtClean="0"/>
              <a:t>To all the problems of your life, you are the only solution.”</a:t>
            </a:r>
            <a:endParaRPr lang="en-US" dirty="0"/>
          </a:p>
        </p:txBody>
      </p:sp>
    </p:spTree>
    <p:extLst>
      <p:ext uri="{BB962C8B-B14F-4D97-AF65-F5344CB8AC3E}">
        <p14:creationId xmlns:p14="http://schemas.microsoft.com/office/powerpoint/2010/main" val="35424506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 have no problems external to ourselves.</a:t>
            </a:r>
          </a:p>
          <a:p>
            <a:r>
              <a:rPr lang="en-US" dirty="0" smtClean="0"/>
              <a:t>The problem is not our spouse, our parent, or the government. Whenever we have a problem, we are the problem. </a:t>
            </a:r>
          </a:p>
          <a:p>
            <a:r>
              <a:rPr lang="en-US" dirty="0" smtClean="0"/>
              <a:t>Other people or situations simply catalyze the expression of whatever conflict we have within.</a:t>
            </a:r>
          </a:p>
          <a:p>
            <a:r>
              <a:rPr lang="en-US" dirty="0" smtClean="0"/>
              <a:t>We are exactly where we want to be.</a:t>
            </a:r>
          </a:p>
          <a:p>
            <a:endParaRPr lang="en-US" dirty="0" smtClean="0"/>
          </a:p>
          <a:p>
            <a:r>
              <a:rPr lang="en-US" dirty="0" smtClean="0"/>
              <a:t>Stephen Covey: </a:t>
            </a:r>
          </a:p>
          <a:p>
            <a:pPr marL="0" indent="0">
              <a:buNone/>
            </a:pPr>
            <a:r>
              <a:rPr lang="en-US" dirty="0" smtClean="0"/>
              <a:t>Ask, “What is the situation asking of me?” </a:t>
            </a:r>
          </a:p>
          <a:p>
            <a:pPr marL="0" indent="0">
              <a:buNone/>
            </a:pPr>
            <a:r>
              <a:rPr lang="en-US" dirty="0" smtClean="0"/>
              <a:t>Then exercise integrity at the moment of your choice.</a:t>
            </a:r>
            <a:endParaRPr lang="en-US" dirty="0"/>
          </a:p>
        </p:txBody>
      </p:sp>
    </p:spTree>
    <p:extLst>
      <p:ext uri="{BB962C8B-B14F-4D97-AF65-F5344CB8AC3E}">
        <p14:creationId xmlns:p14="http://schemas.microsoft.com/office/powerpoint/2010/main" val="32180582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here, now</a:t>
            </a:r>
            <a:endParaRPr lang="en-US" dirty="0"/>
          </a:p>
        </p:txBody>
      </p:sp>
      <p:sp>
        <p:nvSpPr>
          <p:cNvPr id="3" name="Content Placeholder 2"/>
          <p:cNvSpPr>
            <a:spLocks noGrp="1"/>
          </p:cNvSpPr>
          <p:nvPr>
            <p:ph idx="1"/>
          </p:nvPr>
        </p:nvSpPr>
        <p:spPr/>
        <p:txBody>
          <a:bodyPr/>
          <a:lstStyle/>
          <a:p>
            <a:r>
              <a:rPr lang="en-US" dirty="0" smtClean="0"/>
              <a:t>Now is the only time.</a:t>
            </a:r>
          </a:p>
          <a:p>
            <a:r>
              <a:rPr lang="en-US" dirty="0" smtClean="0"/>
              <a:t>Here is the only place.</a:t>
            </a:r>
          </a:p>
          <a:p>
            <a:r>
              <a:rPr lang="en-US" dirty="0" smtClean="0"/>
              <a:t>Everything else is either a memory or a promise.</a:t>
            </a:r>
            <a:endParaRPr lang="en-US" dirty="0"/>
          </a:p>
        </p:txBody>
      </p:sp>
    </p:spTree>
    <p:extLst>
      <p:ext uri="{BB962C8B-B14F-4D97-AF65-F5344CB8AC3E}">
        <p14:creationId xmlns:p14="http://schemas.microsoft.com/office/powerpoint/2010/main" val="32262719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Patanjali’s Eight Limbs of Yoga</a:t>
            </a:r>
            <a:endParaRPr lang="en-US" dirty="0"/>
          </a:p>
        </p:txBody>
      </p:sp>
      <p:sp>
        <p:nvSpPr>
          <p:cNvPr id="5" name="Content Placeholder 4"/>
          <p:cNvSpPr>
            <a:spLocks noGrp="1"/>
          </p:cNvSpPr>
          <p:nvPr>
            <p:ph idx="1"/>
          </p:nvPr>
        </p:nvSpPr>
        <p:spPr/>
        <p:txBody>
          <a:bodyPr/>
          <a:lstStyle/>
          <a:p>
            <a:pPr marL="0" indent="0">
              <a:buNone/>
            </a:pPr>
            <a:r>
              <a:rPr lang="en-US" dirty="0" smtClean="0"/>
              <a:t>These practices are designed to bring one closer to experiencing the true self.  The mind is full of chatter.  It is only by widening the space between our thoughts that we can transcend rational thought and cultivate intuition.</a:t>
            </a:r>
          </a:p>
          <a:p>
            <a:pPr marL="0" indent="0">
              <a:buNone/>
            </a:pPr>
            <a:r>
              <a:rPr lang="en-US" dirty="0" smtClean="0"/>
              <a:t>The first four limbs are external practices designed to cleanse the body, discard emotional baggage and unclutter one’s life.</a:t>
            </a:r>
          </a:p>
          <a:p>
            <a:pPr marL="0" indent="0">
              <a:buNone/>
            </a:pPr>
            <a:r>
              <a:rPr lang="en-US" dirty="0" smtClean="0"/>
              <a:t>The subsequent four limbs are internal practices designed to widen one’s horizon of awareness and become receptive to the inner reality.</a:t>
            </a:r>
            <a:endParaRPr lang="en-US" dirty="0"/>
          </a:p>
        </p:txBody>
      </p:sp>
    </p:spTree>
    <p:extLst>
      <p:ext uri="{BB962C8B-B14F-4D97-AF65-F5344CB8AC3E}">
        <p14:creationId xmlns:p14="http://schemas.microsoft.com/office/powerpoint/2010/main" val="8202113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Age of Kali Yuga</a:t>
            </a:r>
            <a:endParaRPr lang="en-US" dirty="0"/>
          </a:p>
        </p:txBody>
      </p:sp>
      <p:sp>
        <p:nvSpPr>
          <p:cNvPr id="3" name="Content Placeholder 2"/>
          <p:cNvSpPr>
            <a:spLocks noGrp="1"/>
          </p:cNvSpPr>
          <p:nvPr>
            <p:ph idx="1"/>
          </p:nvPr>
        </p:nvSpPr>
        <p:spPr/>
        <p:txBody>
          <a:bodyPr>
            <a:normAutofit fontScale="62500" lnSpcReduction="20000"/>
          </a:bodyPr>
          <a:lstStyle/>
          <a:p>
            <a:r>
              <a:rPr lang="en-US" i="1" dirty="0" err="1" smtClean="0"/>
              <a:t>Bhavagata</a:t>
            </a:r>
            <a:r>
              <a:rPr lang="en-US" i="1" dirty="0" smtClean="0"/>
              <a:t> </a:t>
            </a:r>
            <a:r>
              <a:rPr lang="en-US" i="1" dirty="0" err="1" smtClean="0"/>
              <a:t>Purana</a:t>
            </a:r>
            <a:r>
              <a:rPr lang="en-US" i="1" dirty="0" smtClean="0"/>
              <a:t>; </a:t>
            </a:r>
            <a:r>
              <a:rPr lang="en-US" i="1" dirty="0" err="1" smtClean="0"/>
              <a:t>Skanda</a:t>
            </a:r>
            <a:r>
              <a:rPr lang="en-US" i="1" dirty="0" smtClean="0"/>
              <a:t> XII: Chapter II</a:t>
            </a:r>
          </a:p>
          <a:p>
            <a:r>
              <a:rPr lang="en-US" i="1" dirty="0" smtClean="0"/>
              <a:t>1.Thereafter</a:t>
            </a:r>
            <a:r>
              <a:rPr lang="en-US" i="1" dirty="0"/>
              <a:t>, day after day, under the force of the inexorably powerful Time, righteousness, truth, purity, (both physical and mental), forbearance, mercy, duration of life, physical power, and sharpness of memory shall go deteriorating.</a:t>
            </a:r>
            <a:endParaRPr lang="en-US" i="1" dirty="0" smtClean="0"/>
          </a:p>
          <a:p>
            <a:r>
              <a:rPr lang="en-US" i="1" dirty="0" smtClean="0"/>
              <a:t>2. Wealth </a:t>
            </a:r>
            <a:r>
              <a:rPr lang="en-US" i="1" dirty="0"/>
              <a:t>alone will be the deciding factor of nobility of birth, righteous behaviour or merits. And </a:t>
            </a:r>
            <a:r>
              <a:rPr lang="en-US" i="1" dirty="0" smtClean="0"/>
              <a:t>brute </a:t>
            </a:r>
            <a:r>
              <a:rPr lang="en-US" i="1" dirty="0"/>
              <a:t>force will be the only standard in the arrangement or decision of what is righteous or just.</a:t>
            </a:r>
            <a:endParaRPr lang="en-US" dirty="0"/>
          </a:p>
          <a:p>
            <a:r>
              <a:rPr lang="en-US" i="1" dirty="0"/>
              <a:t>3. …cheating is the order of the day in business relations; satisfaction of the sexual pleasure is the only consideration of masculine or feminine excellence and worthiness</a:t>
            </a:r>
            <a:endParaRPr lang="en-US" dirty="0"/>
          </a:p>
          <a:p>
            <a:r>
              <a:rPr lang="en-US" i="1" dirty="0"/>
              <a:t>4. Justice has become weak, [and is based on] bribes.</a:t>
            </a:r>
            <a:endParaRPr lang="en-US" dirty="0"/>
          </a:p>
          <a:p>
            <a:r>
              <a:rPr lang="en-US" i="1" dirty="0"/>
              <a:t>5. Want of affluence is the cause of one’s impiety or bad name, while hypocrisy is the index of goodness.</a:t>
            </a:r>
            <a:endParaRPr lang="en-US" dirty="0"/>
          </a:p>
          <a:p>
            <a:r>
              <a:rPr lang="en-US" i="1" dirty="0"/>
              <a:t> 6. The highest purpose of life is to fill one’s belly and arrogant audacity is regarded as veracity</a:t>
            </a:r>
            <a:r>
              <a:rPr lang="en-US" i="1" dirty="0" smtClean="0"/>
              <a:t>.</a:t>
            </a:r>
          </a:p>
          <a:p>
            <a:endParaRPr lang="en-US" dirty="0"/>
          </a:p>
          <a:p>
            <a:endParaRPr lang="en-US" dirty="0"/>
          </a:p>
        </p:txBody>
      </p:sp>
    </p:spTree>
    <p:extLst>
      <p:ext uri="{BB962C8B-B14F-4D97-AF65-F5344CB8AC3E}">
        <p14:creationId xmlns:p14="http://schemas.microsoft.com/office/powerpoint/2010/main" val="41052160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Age of Kali Yuga</a:t>
            </a:r>
            <a:endParaRPr lang="en-US" dirty="0"/>
          </a:p>
        </p:txBody>
      </p:sp>
      <p:sp>
        <p:nvSpPr>
          <p:cNvPr id="3" name="Content Placeholder 2"/>
          <p:cNvSpPr>
            <a:spLocks noGrp="1"/>
          </p:cNvSpPr>
          <p:nvPr>
            <p:ph idx="1"/>
          </p:nvPr>
        </p:nvSpPr>
        <p:spPr/>
        <p:txBody>
          <a:bodyPr/>
          <a:lstStyle/>
          <a:p>
            <a:pPr marL="0" indent="0">
              <a:buNone/>
            </a:pPr>
            <a:r>
              <a:rPr lang="en-US" dirty="0" smtClean="0"/>
              <a:t>“Even trees will be stunted on account of exploitation by unrighteous men.”</a:t>
            </a:r>
          </a:p>
          <a:p>
            <a:pPr marL="0" indent="0">
              <a:buNone/>
            </a:pPr>
            <a:r>
              <a:rPr lang="en-US" dirty="0" smtClean="0"/>
              <a:t>Srimad Bhavagatam</a:t>
            </a:r>
          </a:p>
          <a:p>
            <a:endParaRPr lang="en-US" dirty="0"/>
          </a:p>
          <a:p>
            <a:pPr marL="0" indent="0">
              <a:buNone/>
            </a:pPr>
            <a:r>
              <a:rPr lang="en-US" dirty="0" smtClean="0"/>
              <a:t>“The world will be overrun by impostors discussing the virtues of great meals.</a:t>
            </a:r>
          </a:p>
          <a:p>
            <a:pPr marL="0" indent="0">
              <a:buNone/>
            </a:pPr>
            <a:r>
              <a:rPr lang="en-US" dirty="0" smtClean="0"/>
              <a:t>The countryside will bristle with towers.”</a:t>
            </a:r>
          </a:p>
          <a:p>
            <a:pPr marL="0" indent="0">
              <a:buNone/>
            </a:pPr>
            <a:r>
              <a:rPr lang="en-US" dirty="0" smtClean="0"/>
              <a:t>Mahabharata: The Book of the Forest </a:t>
            </a:r>
          </a:p>
          <a:p>
            <a:pPr marL="0" indent="0">
              <a:buNone/>
            </a:pPr>
            <a:endParaRPr lang="en-US" dirty="0"/>
          </a:p>
        </p:txBody>
      </p:sp>
    </p:spTree>
    <p:extLst>
      <p:ext uri="{BB962C8B-B14F-4D97-AF65-F5344CB8AC3E}">
        <p14:creationId xmlns:p14="http://schemas.microsoft.com/office/powerpoint/2010/main" val="1458445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Eight Limbs of Yoga</a:t>
            </a:r>
            <a:br>
              <a:rPr lang="en-US" dirty="0" smtClean="0"/>
            </a:br>
            <a:r>
              <a:rPr lang="en-US" i="1" dirty="0" smtClean="0"/>
              <a:t>Patanjali</a:t>
            </a:r>
            <a:endParaRPr lang="en-US" dirty="0"/>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eriod"/>
            </a:pPr>
            <a:r>
              <a:rPr lang="en-US" dirty="0" smtClean="0"/>
              <a:t>Yama (Abstentions)</a:t>
            </a:r>
          </a:p>
          <a:p>
            <a:pPr marL="457200" indent="-457200">
              <a:buFont typeface="+mj-lt"/>
              <a:buAutoNum type="arabicPeriod"/>
            </a:pPr>
            <a:r>
              <a:rPr lang="en-US" dirty="0" smtClean="0"/>
              <a:t>Niyama (Observances</a:t>
            </a:r>
          </a:p>
          <a:p>
            <a:pPr marL="457200" indent="-457200">
              <a:buFont typeface="+mj-lt"/>
              <a:buAutoNum type="arabicPeriod"/>
            </a:pPr>
            <a:r>
              <a:rPr lang="en-US" dirty="0" smtClean="0"/>
              <a:t>Asana (Postures)</a:t>
            </a:r>
          </a:p>
          <a:p>
            <a:pPr marL="457200" indent="-457200">
              <a:buFont typeface="+mj-lt"/>
              <a:buAutoNum type="arabicPeriod"/>
            </a:pPr>
            <a:r>
              <a:rPr lang="en-US" dirty="0" smtClean="0"/>
              <a:t>Pranayama (Breath Control</a:t>
            </a:r>
          </a:p>
          <a:p>
            <a:pPr marL="457200" indent="-457200">
              <a:buFont typeface="+mj-lt"/>
              <a:buAutoNum type="arabicPeriod"/>
            </a:pPr>
            <a:r>
              <a:rPr lang="en-US" dirty="0" smtClean="0"/>
              <a:t>Pratyahara (Withdrawal of the senses)</a:t>
            </a:r>
          </a:p>
          <a:p>
            <a:pPr marL="457200" indent="-457200">
              <a:buFont typeface="+mj-lt"/>
              <a:buAutoNum type="arabicPeriod"/>
            </a:pPr>
            <a:r>
              <a:rPr lang="en-US" dirty="0" smtClean="0"/>
              <a:t>Dharana (Concentration)</a:t>
            </a:r>
          </a:p>
          <a:p>
            <a:pPr marL="457200" indent="-457200">
              <a:buFont typeface="+mj-lt"/>
              <a:buAutoNum type="arabicPeriod"/>
            </a:pPr>
            <a:r>
              <a:rPr lang="en-US" dirty="0" smtClean="0"/>
              <a:t>Dhyana (Meditation)</a:t>
            </a:r>
          </a:p>
          <a:p>
            <a:pPr marL="457200" indent="-457200">
              <a:buFont typeface="+mj-lt"/>
              <a:buAutoNum type="arabicPeriod"/>
            </a:pPr>
            <a:r>
              <a:rPr lang="en-US" dirty="0" smtClean="0"/>
              <a:t>Samadhi (Contemplation</a:t>
            </a:r>
            <a:endParaRPr lang="en-US" dirty="0"/>
          </a:p>
        </p:txBody>
      </p:sp>
    </p:spTree>
    <p:extLst>
      <p:ext uri="{BB962C8B-B14F-4D97-AF65-F5344CB8AC3E}">
        <p14:creationId xmlns:p14="http://schemas.microsoft.com/office/powerpoint/2010/main" val="4151596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Eight Limbs of Yoga</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eight limbs (also known as ashtanga) are preparations for spiritual life:</a:t>
            </a:r>
          </a:p>
          <a:p>
            <a:r>
              <a:rPr lang="en-US" dirty="0" smtClean="0"/>
              <a:t>The first four are external practices</a:t>
            </a:r>
          </a:p>
          <a:p>
            <a:pPr marL="0" indent="0">
              <a:buNone/>
            </a:pPr>
            <a:r>
              <a:rPr lang="en-US" dirty="0"/>
              <a:t> </a:t>
            </a:r>
            <a:r>
              <a:rPr lang="en-US" dirty="0" smtClean="0"/>
              <a:t>     Yama/ Niyama guide our conduct and actions towards ourselves and others</a:t>
            </a:r>
          </a:p>
          <a:p>
            <a:pPr marL="0" indent="0">
              <a:buNone/>
            </a:pPr>
            <a:r>
              <a:rPr lang="en-US" dirty="0"/>
              <a:t> </a:t>
            </a:r>
            <a:r>
              <a:rPr lang="en-US" dirty="0" smtClean="0"/>
              <a:t>     Asana/ pranayama are exercises designed to gather and conserve the life   </a:t>
            </a:r>
          </a:p>
          <a:p>
            <a:pPr marL="0" indent="0">
              <a:buNone/>
            </a:pPr>
            <a:r>
              <a:rPr lang="en-US" dirty="0"/>
              <a:t> </a:t>
            </a:r>
            <a:r>
              <a:rPr lang="en-US" dirty="0" smtClean="0"/>
              <a:t>         force and prolong physical life as much as possible.</a:t>
            </a:r>
          </a:p>
          <a:p>
            <a:r>
              <a:rPr lang="en-US" dirty="0" smtClean="0"/>
              <a:t>The last four are internal practices whereby we turn from the external environment and get in touch with our inner reality.</a:t>
            </a:r>
            <a:endParaRPr lang="en-US" dirty="0"/>
          </a:p>
        </p:txBody>
      </p:sp>
    </p:spTree>
    <p:extLst>
      <p:ext uri="{BB962C8B-B14F-4D97-AF65-F5344CB8AC3E}">
        <p14:creationId xmlns:p14="http://schemas.microsoft.com/office/powerpoint/2010/main" val="4096828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Eight Limbs of Yoga</a:t>
            </a:r>
            <a:endParaRPr lang="en-US" dirty="0"/>
          </a:p>
        </p:txBody>
      </p:sp>
      <p:sp>
        <p:nvSpPr>
          <p:cNvPr id="3" name="Content Placeholder 2"/>
          <p:cNvSpPr>
            <a:spLocks noGrp="1"/>
          </p:cNvSpPr>
          <p:nvPr>
            <p:ph idx="1"/>
          </p:nvPr>
        </p:nvSpPr>
        <p:spPr/>
        <p:txBody>
          <a:bodyPr/>
          <a:lstStyle/>
          <a:p>
            <a:pPr marL="0" indent="0">
              <a:buNone/>
            </a:pPr>
            <a:r>
              <a:rPr lang="en-US" dirty="0" smtClean="0"/>
              <a:t>Kriya yoga is a spiritual philosophy which is not aimed at self-denial but rather, the extinction of negative emotionalities and physical- spiritual imbalances.</a:t>
            </a:r>
          </a:p>
          <a:p>
            <a:pPr marL="0" indent="0">
              <a:buNone/>
            </a:pPr>
            <a:r>
              <a:rPr lang="en-US" dirty="0" smtClean="0"/>
              <a:t>Balance is a buzzword.  In modern terminology- moderation.</a:t>
            </a:r>
          </a:p>
          <a:p>
            <a:pPr marL="0" indent="0">
              <a:buNone/>
            </a:pPr>
            <a:r>
              <a:rPr lang="en-US" dirty="0" smtClean="0"/>
              <a:t>The purpose is to unite/ harmonize the physical and spiritual reality and to understand the Self.  When one knows a drop of water, one will recognize water in all of its forms wherever it is found.</a:t>
            </a:r>
            <a:endParaRPr lang="en-US" dirty="0"/>
          </a:p>
        </p:txBody>
      </p:sp>
    </p:spTree>
    <p:extLst>
      <p:ext uri="{BB962C8B-B14F-4D97-AF65-F5344CB8AC3E}">
        <p14:creationId xmlns:p14="http://schemas.microsoft.com/office/powerpoint/2010/main" val="3306230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Mysticism</a:t>
            </a:r>
            <a:endParaRPr lang="en-US" dirty="0"/>
          </a:p>
        </p:txBody>
      </p:sp>
      <p:sp>
        <p:nvSpPr>
          <p:cNvPr id="3" name="Content Placeholder 2"/>
          <p:cNvSpPr>
            <a:spLocks noGrp="1"/>
          </p:cNvSpPr>
          <p:nvPr>
            <p:ph idx="1"/>
          </p:nvPr>
        </p:nvSpPr>
        <p:spPr/>
        <p:txBody>
          <a:bodyPr/>
          <a:lstStyle/>
          <a:p>
            <a:r>
              <a:rPr lang="en-US" dirty="0" smtClean="0"/>
              <a:t>Derived from the Greek meaning to conceal and from the word mystikos meaning an initiate.</a:t>
            </a:r>
          </a:p>
          <a:p>
            <a:endParaRPr lang="en-US" dirty="0"/>
          </a:p>
          <a:p>
            <a:r>
              <a:rPr lang="en-US" dirty="0" smtClean="0"/>
              <a:t>“The pursuit of communion with, identity with, or conscious awareness of an ultimate reality, divinity, spiritual truth, or God through direct experience, intuition, instinct or insight.” WF Cobb, Mysticism and Creed, 1914</a:t>
            </a:r>
            <a:endParaRPr lang="en-US" dirty="0"/>
          </a:p>
        </p:txBody>
      </p:sp>
    </p:spTree>
    <p:extLst>
      <p:ext uri="{BB962C8B-B14F-4D97-AF65-F5344CB8AC3E}">
        <p14:creationId xmlns:p14="http://schemas.microsoft.com/office/powerpoint/2010/main" val="2018523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Yama/ Niyama (Abstentions/ Observances) For the householder, these are to be practiced with considerations of:</a:t>
            </a:r>
          </a:p>
          <a:p>
            <a:r>
              <a:rPr lang="en-US" dirty="0" smtClean="0"/>
              <a:t>Class</a:t>
            </a:r>
          </a:p>
          <a:p>
            <a:r>
              <a:rPr lang="en-US" dirty="0" smtClean="0"/>
              <a:t>Time</a:t>
            </a:r>
          </a:p>
          <a:p>
            <a:r>
              <a:rPr lang="en-US" dirty="0" smtClean="0"/>
              <a:t>Place</a:t>
            </a:r>
          </a:p>
          <a:p>
            <a:r>
              <a:rPr lang="en-US" dirty="0" smtClean="0"/>
              <a:t>Circumstance</a:t>
            </a:r>
          </a:p>
          <a:p>
            <a:pPr marL="0" indent="0">
              <a:buNone/>
            </a:pPr>
            <a:r>
              <a:rPr lang="en-US" dirty="0" smtClean="0"/>
              <a:t>We walk the law of Dharma according to our station in life (duty) and our spiritual understanding</a:t>
            </a:r>
            <a:endParaRPr lang="en-US" dirty="0"/>
          </a:p>
        </p:txBody>
      </p:sp>
    </p:spTree>
    <p:extLst>
      <p:ext uri="{BB962C8B-B14F-4D97-AF65-F5344CB8AC3E}">
        <p14:creationId xmlns:p14="http://schemas.microsoft.com/office/powerpoint/2010/main" val="22428553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Yama (The Law of Abstentions)</a:t>
            </a:r>
            <a:br>
              <a:rPr lang="en-US" dirty="0" smtClean="0"/>
            </a:br>
            <a:r>
              <a:rPr lang="en-US" dirty="0" smtClean="0"/>
              <a:t>Thou shalt not</a:t>
            </a:r>
            <a:br>
              <a:rPr lang="en-US" dirty="0" smtClean="0"/>
            </a:br>
            <a:r>
              <a:rPr lang="en-US" dirty="0" smtClean="0"/>
              <a:t>Ahimsa (Non-injury)</a:t>
            </a:r>
            <a:endParaRPr lang="en-US" dirty="0"/>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n-US" dirty="0" smtClean="0"/>
              <a:t>Ahimsa (non-injury)- most important abstention that will bring peace in one’s life.</a:t>
            </a:r>
          </a:p>
          <a:p>
            <a:r>
              <a:rPr lang="en-US" dirty="0" smtClean="0"/>
              <a:t>Non-injury to oneself</a:t>
            </a:r>
          </a:p>
          <a:p>
            <a:r>
              <a:rPr lang="en-US" dirty="0" smtClean="0"/>
              <a:t>Non-injury to others</a:t>
            </a:r>
          </a:p>
          <a:p>
            <a:r>
              <a:rPr lang="en-US" dirty="0" smtClean="0"/>
              <a:t>Non-injury in actions</a:t>
            </a:r>
          </a:p>
          <a:p>
            <a:r>
              <a:rPr lang="en-US" dirty="0" smtClean="0"/>
              <a:t>Non-injury in words</a:t>
            </a:r>
          </a:p>
          <a:p>
            <a:r>
              <a:rPr lang="en-US" dirty="0" smtClean="0"/>
              <a:t>Non-injury in thought</a:t>
            </a:r>
          </a:p>
          <a:p>
            <a:pPr marL="0" indent="0">
              <a:buNone/>
            </a:pPr>
            <a:r>
              <a:rPr lang="en-US" dirty="0" smtClean="0"/>
              <a:t>Yogis believe that the practice of ahimsa guarantees that violence will not come into one’s life.</a:t>
            </a:r>
          </a:p>
          <a:p>
            <a:pPr marL="0" indent="0">
              <a:buNone/>
            </a:pPr>
            <a:r>
              <a:rPr lang="en-US" dirty="0" smtClean="0"/>
              <a:t>Yajur Veda: When the yogi is established in ahimsa, he cultivates the feeling of Spirit toward all life forms and therefore, does nothing that will bring him grief or attachment.</a:t>
            </a:r>
            <a:endParaRPr lang="en-US" dirty="0"/>
          </a:p>
        </p:txBody>
      </p:sp>
    </p:spTree>
    <p:extLst>
      <p:ext uri="{BB962C8B-B14F-4D97-AF65-F5344CB8AC3E}">
        <p14:creationId xmlns:p14="http://schemas.microsoft.com/office/powerpoint/2010/main" val="488517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Yama (Abstentions)</a:t>
            </a:r>
            <a:br>
              <a:rPr lang="en-US" dirty="0" smtClean="0"/>
            </a:br>
            <a:r>
              <a:rPr lang="en-US" dirty="0" smtClean="0"/>
              <a:t>Satya (Truthfulness)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The practice of Satya allows truth to come into our lives.</a:t>
            </a:r>
          </a:p>
          <a:p>
            <a:r>
              <a:rPr lang="en-US" dirty="0" smtClean="0"/>
              <a:t>Conducting our mind, speech and actions according to truth.</a:t>
            </a:r>
          </a:p>
          <a:p>
            <a:r>
              <a:rPr lang="en-US" dirty="0" smtClean="0"/>
              <a:t>Words used with intention to harm are not truthful.  According to yoga, we should examine are words before speaking and utter them only if they are useful and good.</a:t>
            </a:r>
          </a:p>
          <a:p>
            <a:r>
              <a:rPr lang="en-US" dirty="0" smtClean="0"/>
              <a:t>Keeping your word</a:t>
            </a:r>
          </a:p>
          <a:p>
            <a:endParaRPr lang="en-US" dirty="0"/>
          </a:p>
          <a:p>
            <a:pPr marL="0" indent="0">
              <a:buNone/>
            </a:pPr>
            <a:r>
              <a:rPr lang="en-US" i="1" dirty="0" smtClean="0"/>
              <a:t>“Be impeccable with your word.  Speak with integrity. Say only what you mean. Avoid using the word to speak against yourself or to gossip about others.  Use the power of your word in the direction of truth and love.”</a:t>
            </a:r>
          </a:p>
          <a:p>
            <a:pPr marL="0" indent="0">
              <a:buNone/>
            </a:pPr>
            <a:r>
              <a:rPr lang="en-US" i="1" dirty="0" smtClean="0"/>
              <a:t>The Four Agreements</a:t>
            </a:r>
          </a:p>
          <a:p>
            <a:pPr marL="0" indent="0">
              <a:buNone/>
            </a:pPr>
            <a:r>
              <a:rPr lang="en-US" i="1" dirty="0" smtClean="0"/>
              <a:t>Don Miguel Angel Ruiz</a:t>
            </a:r>
          </a:p>
          <a:p>
            <a:pPr marL="0" indent="0">
              <a:buNone/>
            </a:pPr>
            <a:endParaRPr lang="en-US" i="1" dirty="0"/>
          </a:p>
        </p:txBody>
      </p:sp>
    </p:spTree>
    <p:extLst>
      <p:ext uri="{BB962C8B-B14F-4D97-AF65-F5344CB8AC3E}">
        <p14:creationId xmlns:p14="http://schemas.microsoft.com/office/powerpoint/2010/main" val="22180860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Yama (Abstention)</a:t>
            </a:r>
            <a:br>
              <a:rPr lang="en-US" dirty="0" smtClean="0"/>
            </a:br>
            <a:r>
              <a:rPr lang="en-US" dirty="0" smtClean="0"/>
              <a:t>Asteya (Non-stealing)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Taking that which is not given.</a:t>
            </a:r>
          </a:p>
          <a:p>
            <a:r>
              <a:rPr lang="en-US" dirty="0" smtClean="0"/>
              <a:t>According to yoga, whatever has come into your life, you have already earned.  Whatever you have not earned has not yet been presented to you. Whatever is truly yours, you cannot lose.  Whatever you take that has not been given, will only bring you grief.</a:t>
            </a:r>
          </a:p>
          <a:p>
            <a:r>
              <a:rPr lang="en-US" dirty="0" smtClean="0"/>
              <a:t>Not only applies to physical theft but also intellectual and verbal stealing:</a:t>
            </a:r>
          </a:p>
          <a:p>
            <a:pPr marL="0" indent="0">
              <a:buNone/>
            </a:pPr>
            <a:r>
              <a:rPr lang="en-US" dirty="0" smtClean="0"/>
              <a:t>e.g. Taking away someone’s dignity, moment of glory, intellectual property , moment of happiness</a:t>
            </a:r>
          </a:p>
          <a:p>
            <a:pPr marL="0" indent="0">
              <a:buNone/>
            </a:pPr>
            <a:r>
              <a:rPr lang="en-US" dirty="0" smtClean="0"/>
              <a:t>Ancient kriya law teaches: </a:t>
            </a:r>
            <a:r>
              <a:rPr lang="en-US" i="1" dirty="0" smtClean="0"/>
              <a:t>That which is ours, no person, no guru, no God can take away from us.  That which is not ours, no person, no guru, no God can give to us.</a:t>
            </a:r>
            <a:endParaRPr lang="en-US" dirty="0"/>
          </a:p>
          <a:p>
            <a:pPr marL="0" indent="0">
              <a:buNone/>
            </a:pPr>
            <a:endParaRPr lang="en-US" dirty="0"/>
          </a:p>
        </p:txBody>
      </p:sp>
    </p:spTree>
    <p:extLst>
      <p:ext uri="{BB962C8B-B14F-4D97-AF65-F5344CB8AC3E}">
        <p14:creationId xmlns:p14="http://schemas.microsoft.com/office/powerpoint/2010/main" val="55076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Yama (Abstention)</a:t>
            </a:r>
            <a:br>
              <a:rPr lang="en-US" dirty="0" smtClean="0"/>
            </a:br>
            <a:r>
              <a:rPr lang="en-US" dirty="0" smtClean="0"/>
              <a:t>Brahmacharya (Non-sensuality)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Often translated as celibacy, Brahmacharya refers to control of the sense organs and not only the sex organs.</a:t>
            </a:r>
          </a:p>
          <a:p>
            <a:r>
              <a:rPr lang="en-US" dirty="0" smtClean="0"/>
              <a:t>Yogis believe that nothing scatters the life force more than irresponsible sexual activity.</a:t>
            </a:r>
          </a:p>
          <a:p>
            <a:r>
              <a:rPr lang="en-US" dirty="0" smtClean="0"/>
              <a:t>At the same time, one should not fear sexuality.  “</a:t>
            </a:r>
            <a:r>
              <a:rPr lang="en-US" i="1" dirty="0" smtClean="0"/>
              <a:t>There should be no fear of the ecstasy that Life has given us.  Rather, these gifts should be considered the dewdrops of existence by which we come to fully understand the warmth and beauty that is of God.”</a:t>
            </a:r>
            <a:endParaRPr lang="en-US" dirty="0" smtClean="0"/>
          </a:p>
          <a:p>
            <a:r>
              <a:rPr lang="en-US" dirty="0" smtClean="0"/>
              <a:t>Yogis say that in whatever you do, do it with gentleness and spiritual warmth.  </a:t>
            </a:r>
          </a:p>
          <a:p>
            <a:r>
              <a:rPr lang="en-US" dirty="0" smtClean="0"/>
              <a:t>Brahmacharya also refers to integrity in relationships.</a:t>
            </a:r>
            <a:endParaRPr lang="en-US" dirty="0"/>
          </a:p>
          <a:p>
            <a:endParaRPr lang="en-US" dirty="0"/>
          </a:p>
        </p:txBody>
      </p:sp>
    </p:spTree>
    <p:extLst>
      <p:ext uri="{BB962C8B-B14F-4D97-AF65-F5344CB8AC3E}">
        <p14:creationId xmlns:p14="http://schemas.microsoft.com/office/powerpoint/2010/main" val="23888716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Yama (Abstention)</a:t>
            </a:r>
            <a:br>
              <a:rPr lang="en-US" dirty="0" smtClean="0"/>
            </a:br>
            <a:r>
              <a:rPr lang="en-US" dirty="0" smtClean="0"/>
              <a:t>Aparigraha (Non-greed)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Greed is usually related to overstimulation of the sense organs.  Yoga teaches not to be attached to the enjoyment of sense objects because the mind then covets more and more of it.  Greed often leads to violence.</a:t>
            </a:r>
          </a:p>
          <a:p>
            <a:r>
              <a:rPr lang="en-US" dirty="0" smtClean="0"/>
              <a:t>Distinguish between need and greed</a:t>
            </a:r>
          </a:p>
          <a:p>
            <a:r>
              <a:rPr lang="en-US" dirty="0" smtClean="0"/>
              <a:t>To whom much is given, much is also expected.</a:t>
            </a:r>
          </a:p>
          <a:p>
            <a:r>
              <a:rPr lang="en-US" dirty="0" smtClean="0"/>
              <a:t>Noblesse oblige:  According to the Vedas, people who acquire fortune without much effort have gain these through past good karma and whatever is superfluous should be funneled into noble, humanitarian, and spiritual causes.</a:t>
            </a:r>
          </a:p>
          <a:p>
            <a:r>
              <a:rPr lang="en-US" dirty="0" smtClean="0"/>
              <a:t>Repayment of debt: to one’s parents, friends, culture, and civilization.  To the yogi, it also includes repayment of death to the guru, saints and sages of the past by unfolding spiritually, radiating love and compassion, and fulfilling spiritual obligations. </a:t>
            </a:r>
          </a:p>
          <a:p>
            <a:endParaRPr lang="en-US" dirty="0"/>
          </a:p>
        </p:txBody>
      </p:sp>
    </p:spTree>
    <p:extLst>
      <p:ext uri="{BB962C8B-B14F-4D97-AF65-F5344CB8AC3E}">
        <p14:creationId xmlns:p14="http://schemas.microsoft.com/office/powerpoint/2010/main" val="30522960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Niyama (The Law of Observances)</a:t>
            </a:r>
            <a:br>
              <a:rPr lang="en-US" dirty="0" smtClean="0"/>
            </a:br>
            <a:r>
              <a:rPr lang="en-US" dirty="0" smtClean="0"/>
              <a:t>Thou shalt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Shaucha (Purity)</a:t>
            </a:r>
          </a:p>
          <a:p>
            <a:pPr marL="457200" indent="-457200">
              <a:buFont typeface="+mj-lt"/>
              <a:buAutoNum type="arabicPeriod"/>
            </a:pPr>
            <a:r>
              <a:rPr lang="en-US" dirty="0" smtClean="0"/>
              <a:t>Santosha (Contentment)</a:t>
            </a:r>
          </a:p>
          <a:p>
            <a:pPr marL="457200" indent="-457200">
              <a:buFont typeface="+mj-lt"/>
              <a:buAutoNum type="arabicPeriod"/>
            </a:pPr>
            <a:r>
              <a:rPr lang="en-US" dirty="0" smtClean="0"/>
              <a:t>Tapas (Austerity)</a:t>
            </a:r>
          </a:p>
          <a:p>
            <a:pPr marL="457200" indent="-457200">
              <a:buFont typeface="+mj-lt"/>
              <a:buAutoNum type="arabicPeriod"/>
            </a:pPr>
            <a:r>
              <a:rPr lang="en-US" dirty="0" smtClean="0"/>
              <a:t>Svadhyaya (Study of holy texts</a:t>
            </a:r>
          </a:p>
          <a:p>
            <a:pPr marL="457200" indent="-457200">
              <a:buFont typeface="+mj-lt"/>
              <a:buAutoNum type="arabicPeriod"/>
            </a:pPr>
            <a:r>
              <a:rPr lang="en-US" dirty="0" smtClean="0"/>
              <a:t>Ishvar-Pranidhana (Attunement to God) </a:t>
            </a:r>
            <a:endParaRPr lang="en-US" dirty="0"/>
          </a:p>
        </p:txBody>
      </p:sp>
    </p:spTree>
    <p:extLst>
      <p:ext uri="{BB962C8B-B14F-4D97-AF65-F5344CB8AC3E}">
        <p14:creationId xmlns:p14="http://schemas.microsoft.com/office/powerpoint/2010/main" val="42905991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Niyama (Observances)</a:t>
            </a:r>
            <a:br>
              <a:rPr lang="en-US" dirty="0" smtClean="0"/>
            </a:br>
            <a:r>
              <a:rPr lang="en-US" dirty="0" smtClean="0"/>
              <a:t>Shaucha (Purity)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Keeping the mind and body clean </a:t>
            </a:r>
          </a:p>
          <a:p>
            <a:r>
              <a:rPr lang="en-US" dirty="0" smtClean="0"/>
              <a:t>Intellectual purity – keeping the vow to lift one’s thoughts and emotions to a higher state of consciousness</a:t>
            </a:r>
          </a:p>
          <a:p>
            <a:r>
              <a:rPr lang="en-US" dirty="0" smtClean="0"/>
              <a:t>Verbal purity- speaking what is consoling, harmonizing, gentle, uplifting and straightforward</a:t>
            </a:r>
          </a:p>
          <a:p>
            <a:r>
              <a:rPr lang="en-US" dirty="0" smtClean="0"/>
              <a:t>Physical purity- keeping the physical body clean and free from harmful substances</a:t>
            </a:r>
            <a:endParaRPr lang="en-US" dirty="0"/>
          </a:p>
          <a:p>
            <a:r>
              <a:rPr lang="en-US" dirty="0" smtClean="0"/>
              <a:t>Ascension:  The goal of lifting up from base instincts to higher states of consciousness and uniting life with Life.</a:t>
            </a:r>
            <a:endParaRPr lang="en-US" dirty="0"/>
          </a:p>
        </p:txBody>
      </p:sp>
    </p:spTree>
    <p:extLst>
      <p:ext uri="{BB962C8B-B14F-4D97-AF65-F5344CB8AC3E}">
        <p14:creationId xmlns:p14="http://schemas.microsoft.com/office/powerpoint/2010/main" val="21565631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Niyama (Observances)</a:t>
            </a:r>
            <a:br>
              <a:rPr lang="en-US" dirty="0" smtClean="0"/>
            </a:br>
            <a:r>
              <a:rPr lang="en-US" dirty="0" smtClean="0"/>
              <a:t>Santosha (Contentment)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vital of the observances</a:t>
            </a:r>
          </a:p>
          <a:p>
            <a:r>
              <a:rPr lang="en-US" dirty="0" smtClean="0"/>
              <a:t>Remaining content with what you have and not coveting what you have not yet earned</a:t>
            </a:r>
          </a:p>
          <a:p>
            <a:r>
              <a:rPr lang="en-US" dirty="0" smtClean="0"/>
              <a:t>Do not be disappointed if you have less than what you expected nor be over elated if more than expected comes into your life</a:t>
            </a:r>
          </a:p>
          <a:p>
            <a:r>
              <a:rPr lang="en-US" dirty="0" smtClean="0"/>
              <a:t>Do not be perturbed if something you do not need is removed from your life</a:t>
            </a:r>
          </a:p>
          <a:p>
            <a:r>
              <a:rPr lang="en-US" dirty="0" smtClean="0"/>
              <a:t> Do not complain to society, fate or God if what you acquire is insufficient to meet your needs.  Rather meditate and understand the laws of abundance.</a:t>
            </a:r>
          </a:p>
          <a:p>
            <a:endParaRPr lang="en-US" dirty="0"/>
          </a:p>
        </p:txBody>
      </p:sp>
    </p:spTree>
    <p:extLst>
      <p:ext uri="{BB962C8B-B14F-4D97-AF65-F5344CB8AC3E}">
        <p14:creationId xmlns:p14="http://schemas.microsoft.com/office/powerpoint/2010/main" val="22749534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Santosha</a:t>
            </a:r>
            <a:endParaRPr lang="en-US" dirty="0"/>
          </a:p>
        </p:txBody>
      </p:sp>
      <p:sp>
        <p:nvSpPr>
          <p:cNvPr id="3" name="Content Placeholder 2"/>
          <p:cNvSpPr>
            <a:spLocks noGrp="1"/>
          </p:cNvSpPr>
          <p:nvPr>
            <p:ph idx="1"/>
          </p:nvPr>
        </p:nvSpPr>
        <p:spPr/>
        <p:txBody>
          <a:bodyPr/>
          <a:lstStyle/>
          <a:p>
            <a:r>
              <a:rPr lang="en-US" dirty="0" smtClean="0"/>
              <a:t>The wisdom of life’s way:  That which is taken away from you is not really taken away from you but rather is converted or transmuted to that which you need more dearly.  (Manu the Law Giver)</a:t>
            </a:r>
          </a:p>
          <a:p>
            <a:endParaRPr lang="en-US" dirty="0"/>
          </a:p>
          <a:p>
            <a:r>
              <a:rPr lang="en-US" dirty="0" smtClean="0"/>
              <a:t>   If man has God but not contentment, what does he really have?  However, if even if a man does not have God, if he has contentment then he has everything.</a:t>
            </a:r>
            <a:endParaRPr lang="en-US" dirty="0"/>
          </a:p>
        </p:txBody>
      </p:sp>
    </p:spTree>
    <p:extLst>
      <p:ext uri="{BB962C8B-B14F-4D97-AF65-F5344CB8AC3E}">
        <p14:creationId xmlns:p14="http://schemas.microsoft.com/office/powerpoint/2010/main" val="2239645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Perennial Philosophy</a:t>
            </a:r>
            <a:br>
              <a:rPr lang="en-US" dirty="0" smtClean="0"/>
            </a:br>
            <a:r>
              <a:rPr lang="en-US" dirty="0" smtClean="0"/>
              <a:t>Aldous Huxley</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“the metaphysic that recognizes a divine Reality substantial in the world of things and lives and minds; the psychology that finds in the soul something similar to, or even identical with divine Reality; the ethic that finds man’s final end in the knowledge of the immanent and transcendent Ground of all being is immemorial and universal.”</a:t>
            </a:r>
          </a:p>
          <a:p>
            <a:pPr marL="0" indent="0">
              <a:buNone/>
            </a:pPr>
            <a:endParaRPr lang="en-US" dirty="0"/>
          </a:p>
          <a:p>
            <a:pPr marL="0" indent="0">
              <a:buNone/>
            </a:pPr>
            <a:r>
              <a:rPr lang="en-US" dirty="0" smtClean="0"/>
              <a:t>“Rudiments of the Perennial Philosophy may be found among the traditionary lore of primitive peoples in all regions of the world, and in its fully developed forms it has a place in every one of the higher religions.”</a:t>
            </a:r>
            <a:endParaRPr lang="en-US" dirty="0"/>
          </a:p>
        </p:txBody>
      </p:sp>
    </p:spTree>
    <p:extLst>
      <p:ext uri="{BB962C8B-B14F-4D97-AF65-F5344CB8AC3E}">
        <p14:creationId xmlns:p14="http://schemas.microsoft.com/office/powerpoint/2010/main" val="41107497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Niyama (Observances)</a:t>
            </a:r>
            <a:br>
              <a:rPr lang="en-US" dirty="0" smtClean="0"/>
            </a:br>
            <a:r>
              <a:rPr lang="en-US" dirty="0" smtClean="0"/>
              <a:t>Tapas (Austerity)</a:t>
            </a:r>
            <a:endParaRPr lang="en-US" dirty="0"/>
          </a:p>
        </p:txBody>
      </p:sp>
      <p:sp>
        <p:nvSpPr>
          <p:cNvPr id="3" name="Content Placeholder 2"/>
          <p:cNvSpPr>
            <a:spLocks noGrp="1"/>
          </p:cNvSpPr>
          <p:nvPr>
            <p:ph idx="1"/>
          </p:nvPr>
        </p:nvSpPr>
        <p:spPr/>
        <p:txBody>
          <a:bodyPr>
            <a:normAutofit fontScale="92500"/>
          </a:bodyPr>
          <a:lstStyle/>
          <a:p>
            <a:r>
              <a:rPr lang="en-US" dirty="0" smtClean="0"/>
              <a:t>Austerity is the power to withstand hunger, thirst, heat, cold and other discomforts</a:t>
            </a:r>
          </a:p>
          <a:p>
            <a:r>
              <a:rPr lang="en-US" dirty="0" smtClean="0"/>
              <a:t>Requires the balance of thought and emotion  (I can do it/ I am afraid to do it.)</a:t>
            </a:r>
          </a:p>
          <a:p>
            <a:r>
              <a:rPr lang="en-US" dirty="0" smtClean="0"/>
              <a:t>Bhagavad Gita:  Mental austerity consists of 1. quietude of the mind 2. equanimity 3. silencing the mind, 4. control of imbalanced propensities</a:t>
            </a:r>
          </a:p>
          <a:p>
            <a:r>
              <a:rPr lang="en-US" dirty="0" smtClean="0"/>
              <a:t>Gita:  Gates of anguish: 1. greed 2. anger 3. craving</a:t>
            </a:r>
          </a:p>
          <a:p>
            <a:r>
              <a:rPr lang="en-US" dirty="0" smtClean="0"/>
              <a:t>Verbal austerity:  Avoiding speaking that which would cause agitation and negativity or that would allow or give permission for others to do so</a:t>
            </a:r>
            <a:endParaRPr lang="en-US" dirty="0"/>
          </a:p>
        </p:txBody>
      </p:sp>
    </p:spTree>
    <p:extLst>
      <p:ext uri="{BB962C8B-B14F-4D97-AF65-F5344CB8AC3E}">
        <p14:creationId xmlns:p14="http://schemas.microsoft.com/office/powerpoint/2010/main" val="1096782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Niyama (Observances)</a:t>
            </a:r>
            <a:br>
              <a:rPr lang="en-US" dirty="0" smtClean="0"/>
            </a:br>
            <a:r>
              <a:rPr lang="en-US" dirty="0" smtClean="0"/>
              <a:t>Svadhyaya (Self-study)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Utilization of mystical techniques that lead to the realization of Spirit and to the fullness of life</a:t>
            </a:r>
          </a:p>
          <a:p>
            <a:pPr marL="0" indent="0">
              <a:buNone/>
            </a:pPr>
            <a:r>
              <a:rPr lang="en-US" dirty="0" smtClean="0"/>
              <a:t>Two-fold study:</a:t>
            </a:r>
          </a:p>
          <a:p>
            <a:r>
              <a:rPr lang="en-US" dirty="0" smtClean="0"/>
              <a:t>Study of sacred scriptures from any and all religions which teach the means and modes of enlightenment</a:t>
            </a:r>
          </a:p>
          <a:p>
            <a:r>
              <a:rPr lang="en-US" dirty="0" smtClean="0"/>
              <a:t>Study of the Self and all its component parts</a:t>
            </a:r>
          </a:p>
          <a:p>
            <a:pPr marL="0" indent="0">
              <a:buNone/>
            </a:pPr>
            <a:r>
              <a:rPr lang="en-US" dirty="0" smtClean="0"/>
              <a:t>     Understanding of how the body parts function and what they need for health</a:t>
            </a:r>
          </a:p>
          <a:p>
            <a:pPr marL="0" indent="0">
              <a:buNone/>
            </a:pPr>
            <a:r>
              <a:rPr lang="en-US" dirty="0"/>
              <a:t> </a:t>
            </a:r>
            <a:r>
              <a:rPr lang="en-US" dirty="0" smtClean="0"/>
              <a:t>    Understanding how you habitually respond to situations so you can make changes</a:t>
            </a:r>
            <a:endParaRPr lang="en-US" dirty="0"/>
          </a:p>
        </p:txBody>
      </p:sp>
    </p:spTree>
    <p:extLst>
      <p:ext uri="{BB962C8B-B14F-4D97-AF65-F5344CB8AC3E}">
        <p14:creationId xmlns:p14="http://schemas.microsoft.com/office/powerpoint/2010/main" val="34383033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Niyama (Observances)</a:t>
            </a:r>
            <a:br>
              <a:rPr lang="en-US" dirty="0" smtClean="0"/>
            </a:br>
            <a:r>
              <a:rPr lang="en-US" dirty="0" smtClean="0"/>
              <a:t>Ishvar Pradnidhana</a:t>
            </a:r>
            <a:br>
              <a:rPr lang="en-US" dirty="0" smtClean="0"/>
            </a:br>
            <a:r>
              <a:rPr lang="en-US" dirty="0" smtClean="0"/>
              <a:t>Centering on God</a:t>
            </a:r>
            <a:endParaRPr lang="en-US" dirty="0"/>
          </a:p>
        </p:txBody>
      </p:sp>
      <p:sp>
        <p:nvSpPr>
          <p:cNvPr id="3" name="Content Placeholder 2"/>
          <p:cNvSpPr>
            <a:spLocks noGrp="1"/>
          </p:cNvSpPr>
          <p:nvPr>
            <p:ph idx="1"/>
          </p:nvPr>
        </p:nvSpPr>
        <p:spPr/>
        <p:txBody>
          <a:bodyPr>
            <a:normAutofit/>
          </a:bodyPr>
          <a:lstStyle/>
          <a:p>
            <a:r>
              <a:rPr lang="en-US" dirty="0" smtClean="0"/>
              <a:t>Ishvar- your individualized personal deity</a:t>
            </a:r>
          </a:p>
          <a:p>
            <a:r>
              <a:rPr lang="en-US" dirty="0" smtClean="0"/>
              <a:t>Translated different ways- attunement to God, meditation on God, devotion to God</a:t>
            </a:r>
          </a:p>
          <a:p>
            <a:r>
              <a:rPr lang="en-US" dirty="0" smtClean="0"/>
              <a:t>Apex of the nine previous yama/niyama</a:t>
            </a:r>
          </a:p>
          <a:p>
            <a:r>
              <a:rPr lang="en-US" dirty="0" smtClean="0"/>
              <a:t>Unreserved, unequivocal, absolute and total dedication of your thoughts, words and actions to your chosen Ideal in life (Ishvar)</a:t>
            </a:r>
          </a:p>
          <a:p>
            <a:endParaRPr lang="en-US" dirty="0"/>
          </a:p>
        </p:txBody>
      </p:sp>
    </p:spTree>
    <p:extLst>
      <p:ext uri="{BB962C8B-B14F-4D97-AF65-F5344CB8AC3E}">
        <p14:creationId xmlns:p14="http://schemas.microsoft.com/office/powerpoint/2010/main" val="41701519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Whatsoever you do, do it gently and with love…. And only after forethought.</a:t>
            </a:r>
          </a:p>
          <a:p>
            <a:pPr marL="0" indent="0">
              <a:buNone/>
            </a:pPr>
            <a:r>
              <a:rPr lang="en-US" dirty="0" smtClean="0"/>
              <a:t>Whatsoever you do, seek out your own enlightenment with greater diligence.</a:t>
            </a:r>
          </a:p>
          <a:p>
            <a:endParaRPr lang="en-US" dirty="0"/>
          </a:p>
        </p:txBody>
      </p:sp>
    </p:spTree>
    <p:extLst>
      <p:ext uri="{BB962C8B-B14F-4D97-AF65-F5344CB8AC3E}">
        <p14:creationId xmlns:p14="http://schemas.microsoft.com/office/powerpoint/2010/main" val="25188132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Asana (Postures)</a:t>
            </a:r>
            <a:endParaRPr lang="en-US" dirty="0"/>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1751" r="1751"/>
          <a:stretch>
            <a:fillRect/>
          </a:stretch>
        </p:blipFill>
        <p:spPr/>
      </p:pic>
      <p:sp>
        <p:nvSpPr>
          <p:cNvPr id="5" name="Text Placeholder 4"/>
          <p:cNvSpPr>
            <a:spLocks noGrp="1"/>
          </p:cNvSpPr>
          <p:nvPr>
            <p:ph type="body" sz="half" idx="2"/>
          </p:nvPr>
        </p:nvSpPr>
        <p:spPr/>
        <p:txBody>
          <a:bodyPr/>
          <a:lstStyle/>
          <a:p>
            <a:r>
              <a:rPr lang="en-US" dirty="0" smtClean="0"/>
              <a:t>Kriya yoga conceives the body and mind as one organ.  Asanas  stretch the muscles, improve blood flow and relieves tension.  As the body relaxes, the mind, too relaxes.</a:t>
            </a:r>
            <a:endParaRPr lang="en-US" dirty="0"/>
          </a:p>
        </p:txBody>
      </p:sp>
    </p:spTree>
    <p:extLst>
      <p:ext uri="{BB962C8B-B14F-4D97-AF65-F5344CB8AC3E}">
        <p14:creationId xmlns:p14="http://schemas.microsoft.com/office/powerpoint/2010/main" val="29254701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Pranayama (Breath Control)</a:t>
            </a:r>
            <a:endParaRPr lang="en-US" dirty="0"/>
          </a:p>
        </p:txBody>
      </p:sp>
      <p:sp>
        <p:nvSpPr>
          <p:cNvPr id="6" name="Content Placeholder 5"/>
          <p:cNvSpPr>
            <a:spLocks noGrp="1"/>
          </p:cNvSpPr>
          <p:nvPr>
            <p:ph idx="1"/>
          </p:nvPr>
        </p:nvSpPr>
        <p:spPr/>
        <p:txBody>
          <a:bodyPr>
            <a:normAutofit fontScale="70000" lnSpcReduction="20000"/>
          </a:bodyPr>
          <a:lstStyle/>
          <a:p>
            <a:r>
              <a:rPr lang="en-US" dirty="0" smtClean="0"/>
              <a:t>Usually practiced with asana</a:t>
            </a:r>
          </a:p>
          <a:p>
            <a:r>
              <a:rPr lang="en-US" dirty="0" smtClean="0"/>
              <a:t>Prana</a:t>
            </a:r>
            <a:r>
              <a:rPr lang="en-US" dirty="0"/>
              <a:t>: Prana is the total life force of the universe and is manifest in all that is living and organic, in all planes of </a:t>
            </a:r>
            <a:r>
              <a:rPr lang="en-US" dirty="0" smtClean="0"/>
              <a:t>existence.</a:t>
            </a:r>
          </a:p>
          <a:p>
            <a:r>
              <a:rPr lang="en-US" dirty="0"/>
              <a:t>In the human body, it is transported by the breath and is the vital energy that vivifies all motion, action and thought.  It controls every function of the body.  Through Prana, we are connected to all of creation and ultimately to the Divine</a:t>
            </a:r>
            <a:r>
              <a:rPr lang="en-US" dirty="0" smtClean="0"/>
              <a:t>.</a:t>
            </a:r>
          </a:p>
          <a:p>
            <a:r>
              <a:rPr lang="en-US" dirty="0"/>
              <a:t>Pranayama bestows upon the individual many benefits which include, among others, improvement of health, vitality, longer life, equanimity and ability to live in the beneficent flow of the universe and an intimate connection with the Divine.  Through pranayama, the advanced yogi can gain special powers called </a:t>
            </a:r>
            <a:r>
              <a:rPr lang="en-US" u="sng" dirty="0"/>
              <a:t>yoga siddhi</a:t>
            </a:r>
            <a:r>
              <a:rPr lang="en-US" dirty="0"/>
              <a:t> which may include clairvoyance, clairaudience, levitation, bilocation and teleportation and the siddhi of healing. These highly evolved yogis are called </a:t>
            </a:r>
            <a:r>
              <a:rPr lang="en-US" u="sng" dirty="0"/>
              <a:t>yoga siddhas</a:t>
            </a:r>
            <a:r>
              <a:rPr lang="en-US" dirty="0"/>
              <a:t>. </a:t>
            </a:r>
          </a:p>
        </p:txBody>
      </p:sp>
    </p:spTree>
    <p:extLst>
      <p:ext uri="{BB962C8B-B14F-4D97-AF65-F5344CB8AC3E}">
        <p14:creationId xmlns:p14="http://schemas.microsoft.com/office/powerpoint/2010/main" val="29939896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Pratyahara</a:t>
            </a:r>
            <a:br>
              <a:rPr lang="en-US" dirty="0" smtClean="0"/>
            </a:br>
            <a:r>
              <a:rPr lang="en-US" dirty="0" smtClean="0"/>
              <a:t>(Withdrawal of the Senses)</a:t>
            </a:r>
            <a:endParaRPr lang="en-US" dirty="0"/>
          </a:p>
        </p:txBody>
      </p:sp>
      <p:sp>
        <p:nvSpPr>
          <p:cNvPr id="3" name="Content Placeholder 2"/>
          <p:cNvSpPr>
            <a:spLocks noGrp="1"/>
          </p:cNvSpPr>
          <p:nvPr>
            <p:ph idx="1"/>
          </p:nvPr>
        </p:nvSpPr>
        <p:spPr/>
        <p:txBody>
          <a:bodyPr>
            <a:normAutofit fontScale="92500"/>
          </a:bodyPr>
          <a:lstStyle/>
          <a:p>
            <a:r>
              <a:rPr lang="en-US" dirty="0" smtClean="0"/>
              <a:t>Pratyahara </a:t>
            </a:r>
            <a:r>
              <a:rPr lang="en-US" dirty="0"/>
              <a:t>is generally thought to mean sense withdrawal. </a:t>
            </a:r>
            <a:endParaRPr lang="en-US" dirty="0" smtClean="0"/>
          </a:p>
          <a:p>
            <a:r>
              <a:rPr lang="en-US" dirty="0" smtClean="0"/>
              <a:t>It </a:t>
            </a:r>
            <a:r>
              <a:rPr lang="en-US" dirty="0"/>
              <a:t>is the fifth of the eight limbs of yoga and is considered to be the pivotal practice as it moves us from the external practice to increased awareness of the self within. </a:t>
            </a:r>
            <a:endParaRPr lang="en-US" dirty="0" smtClean="0"/>
          </a:p>
          <a:p>
            <a:r>
              <a:rPr lang="en-US" dirty="0" smtClean="0"/>
              <a:t>The </a:t>
            </a:r>
            <a:r>
              <a:rPr lang="en-US" dirty="0"/>
              <a:t>practice itself combines asan/pranayama with mindfulness. The sense organs are conditioned to be externally bound as it is an important way by which we relate to the external environment. However, they become too earthbound and we become too attached to the physical world at the cost of forgetting our eternal consciousness. </a:t>
            </a:r>
          </a:p>
        </p:txBody>
      </p:sp>
    </p:spTree>
    <p:extLst>
      <p:ext uri="{BB962C8B-B14F-4D97-AF65-F5344CB8AC3E}">
        <p14:creationId xmlns:p14="http://schemas.microsoft.com/office/powerpoint/2010/main" val="17402299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Dharana (C0ncentration)</a:t>
            </a:r>
            <a:br>
              <a:rPr lang="en-US" dirty="0" smtClean="0"/>
            </a:br>
            <a:r>
              <a:rPr lang="en-US" dirty="0" smtClean="0"/>
              <a:t>Dhyana (Meditation)</a:t>
            </a:r>
            <a:br>
              <a:rPr lang="en-US" dirty="0" smtClean="0"/>
            </a:br>
            <a:r>
              <a:rPr lang="en-US" dirty="0" smtClean="0"/>
              <a:t>Samadhi (Contemplation)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Continuum of activities that quiets the mind and allows the perception of inner reality.</a:t>
            </a:r>
          </a:p>
          <a:p>
            <a:r>
              <a:rPr lang="en-US" dirty="0" smtClean="0"/>
              <a:t>Widens the space between the thoughts</a:t>
            </a:r>
          </a:p>
          <a:p>
            <a:r>
              <a:rPr lang="en-US" dirty="0" smtClean="0"/>
              <a:t>Concentration is the effortful holding of attention to one object (at least for 12 seconds)</a:t>
            </a:r>
          </a:p>
          <a:p>
            <a:r>
              <a:rPr lang="en-US" dirty="0" smtClean="0"/>
              <a:t>Meditation is the effortless holding of attention</a:t>
            </a:r>
          </a:p>
          <a:p>
            <a:r>
              <a:rPr lang="en-US" dirty="0" smtClean="0"/>
              <a:t>Contemplation is the unification of external consciousness to internal consciousness</a:t>
            </a:r>
            <a:endParaRPr lang="en-US" dirty="0"/>
          </a:p>
        </p:txBody>
      </p:sp>
    </p:spTree>
    <p:extLst>
      <p:ext uri="{BB962C8B-B14F-4D97-AF65-F5344CB8AC3E}">
        <p14:creationId xmlns:p14="http://schemas.microsoft.com/office/powerpoint/2010/main" val="16173502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pic>
        <p:nvPicPr>
          <p:cNvPr id="8"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l="12966" r="12966"/>
          <a:stretch>
            <a:fillRect/>
          </a:stretch>
        </p:blipFill>
        <p:spPr/>
      </p:pic>
      <p:sp>
        <p:nvSpPr>
          <p:cNvPr id="3" name="Content Placeholder 2"/>
          <p:cNvSpPr>
            <a:spLocks noGrp="1"/>
          </p:cNvSpPr>
          <p:nvPr>
            <p:ph type="body" sz="half" idx="2"/>
          </p:nvPr>
        </p:nvSpPr>
        <p:spPr/>
        <p:txBody>
          <a:bodyPr>
            <a:normAutofit fontScale="85000" lnSpcReduction="10000"/>
          </a:bodyPr>
          <a:lstStyle/>
          <a:p>
            <a:r>
              <a:rPr lang="en-US" i="1" dirty="0"/>
              <a:t>“May the stream of my life flow into the river of goodness.</a:t>
            </a:r>
            <a:endParaRPr lang="en-US" dirty="0"/>
          </a:p>
          <a:p>
            <a:r>
              <a:rPr lang="en-US" i="1" dirty="0"/>
              <a:t>May the bonds of my ignorance be loosened that I may be free.</a:t>
            </a:r>
            <a:endParaRPr lang="en-US" dirty="0"/>
          </a:p>
          <a:p>
            <a:r>
              <a:rPr lang="en-US" i="1" dirty="0"/>
              <a:t>May the thread of my song not be cut while I am singing.</a:t>
            </a:r>
            <a:endParaRPr lang="en-US" dirty="0"/>
          </a:p>
          <a:p>
            <a:r>
              <a:rPr lang="en-US" i="1" dirty="0"/>
              <a:t>May the work of my life not end until its fulfillment.”</a:t>
            </a:r>
            <a:endParaRPr lang="en-US" dirty="0"/>
          </a:p>
          <a:p>
            <a:r>
              <a:rPr lang="en-US" dirty="0"/>
              <a:t>Hymn from the Rig Veda</a:t>
            </a:r>
          </a:p>
          <a:p>
            <a:endParaRPr lang="en-US" dirty="0"/>
          </a:p>
        </p:txBody>
      </p:sp>
    </p:spTree>
    <p:extLst>
      <p:ext uri="{BB962C8B-B14F-4D97-AF65-F5344CB8AC3E}">
        <p14:creationId xmlns:p14="http://schemas.microsoft.com/office/powerpoint/2010/main" val="159241938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dirty="0"/>
          </a:p>
          <a:p>
            <a:endParaRPr lang="en-US" dirty="0"/>
          </a:p>
        </p:txBody>
      </p:sp>
    </p:spTree>
    <p:extLst>
      <p:ext uri="{BB962C8B-B14F-4D97-AF65-F5344CB8AC3E}">
        <p14:creationId xmlns:p14="http://schemas.microsoft.com/office/powerpoint/2010/main" val="1730374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Mystical Traditions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Kabbalah- Jewish mysticism- esoteric practice meant to connect the finite material universe with an eternal ultimate reality.</a:t>
            </a:r>
          </a:p>
          <a:p>
            <a:r>
              <a:rPr lang="en-US" dirty="0" smtClean="0"/>
              <a:t>Sufism- Islamic mysticism- teaches turning the heart away from  all else but God</a:t>
            </a:r>
          </a:p>
          <a:p>
            <a:r>
              <a:rPr lang="en-US" dirty="0" smtClean="0"/>
              <a:t>Buddhism- mystical practice teaching the impermanence of all creation and dependent origination (There is no such thing as independent existence)</a:t>
            </a:r>
          </a:p>
          <a:p>
            <a:r>
              <a:rPr lang="en-US" dirty="0" smtClean="0"/>
              <a:t>Christian mysticism- various practices which brings the mystic into the realization of his creator God:  Gnosticism, Rosicrucian</a:t>
            </a:r>
          </a:p>
          <a:p>
            <a:r>
              <a:rPr lang="en-US" dirty="0" smtClean="0"/>
              <a:t>Toltec mysticism- Carlos Castaneda, Don Miguel Ruiz</a:t>
            </a:r>
          </a:p>
          <a:p>
            <a:r>
              <a:rPr lang="en-US" dirty="0" smtClean="0"/>
              <a:t>Other traditions:  Native American, Australian aboriginal traditions</a:t>
            </a:r>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3373626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Mystical experience is very personal and unique and therefore, beyond description.</a:t>
            </a:r>
          </a:p>
          <a:p>
            <a:pPr marL="0" indent="0">
              <a:buNone/>
            </a:pPr>
            <a:r>
              <a:rPr lang="en-US" dirty="0" smtClean="0"/>
              <a:t>To the critical thinker, therefore, mystical experience is suspect.</a:t>
            </a:r>
            <a:endParaRPr lang="en-US" dirty="0"/>
          </a:p>
        </p:txBody>
      </p:sp>
    </p:spTree>
    <p:extLst>
      <p:ext uri="{BB962C8B-B14F-4D97-AF65-F5344CB8AC3E}">
        <p14:creationId xmlns:p14="http://schemas.microsoft.com/office/powerpoint/2010/main" val="1182832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 of Mysticism</a:t>
            </a:r>
            <a:endParaRPr lang="en-US" dirty="0"/>
          </a:p>
        </p:txBody>
      </p:sp>
      <p:sp>
        <p:nvSpPr>
          <p:cNvPr id="3" name="Content Placeholder 2"/>
          <p:cNvSpPr>
            <a:spLocks noGrp="1"/>
          </p:cNvSpPr>
          <p:nvPr>
            <p:ph idx="1"/>
          </p:nvPr>
        </p:nvSpPr>
        <p:spPr/>
        <p:txBody>
          <a:bodyPr/>
          <a:lstStyle/>
          <a:p>
            <a:pPr marL="0" indent="0">
              <a:buNone/>
            </a:pPr>
            <a:r>
              <a:rPr lang="en-US" dirty="0" smtClean="0"/>
              <a:t>The mystic works from within as opposed to the philosopher who works from without.  “The mystic starts from his inner, positive, individual experience, in which he finds himself as the eternal and only being…But nothing of this is communicable except that we have to accept the assertions that we have to accept his word.</a:t>
            </a:r>
          </a:p>
          <a:p>
            <a:pPr marL="0" indent="0">
              <a:buNone/>
            </a:pPr>
            <a:endParaRPr lang="en-US" dirty="0" smtClean="0"/>
          </a:p>
          <a:p>
            <a:pPr marL="0" indent="0">
              <a:buNone/>
            </a:pPr>
            <a:r>
              <a:rPr lang="en-US" dirty="0" smtClean="0"/>
              <a:t>Schopenhauer, The World as Will and Representation</a:t>
            </a:r>
            <a:endParaRPr lang="en-US" dirty="0"/>
          </a:p>
        </p:txBody>
      </p:sp>
    </p:spTree>
    <p:extLst>
      <p:ext uri="{BB962C8B-B14F-4D97-AF65-F5344CB8AC3E}">
        <p14:creationId xmlns:p14="http://schemas.microsoft.com/office/powerpoint/2010/main" val="1063417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 of Mysticism</a:t>
            </a:r>
            <a:endParaRPr lang="en-US" dirty="0"/>
          </a:p>
        </p:txBody>
      </p:sp>
      <p:sp>
        <p:nvSpPr>
          <p:cNvPr id="3" name="Content Placeholder 2"/>
          <p:cNvSpPr>
            <a:spLocks noGrp="1"/>
          </p:cNvSpPr>
          <p:nvPr>
            <p:ph idx="1"/>
          </p:nvPr>
        </p:nvSpPr>
        <p:spPr/>
        <p:txBody>
          <a:bodyPr>
            <a:normAutofit fontScale="92500" lnSpcReduction="10000"/>
          </a:bodyPr>
          <a:lstStyle/>
          <a:p>
            <a:r>
              <a:rPr lang="en-US" dirty="0"/>
              <a:t>M</a:t>
            </a:r>
            <a:r>
              <a:rPr lang="en-US" dirty="0" smtClean="0"/>
              <a:t>ystical experiences only seem profound and persuasive because the mind’s critical faculties are inactive.       </a:t>
            </a:r>
          </a:p>
          <a:p>
            <a:pPr marL="0" indent="0">
              <a:buNone/>
            </a:pPr>
            <a:r>
              <a:rPr lang="en-US" dirty="0" smtClean="0"/>
              <a:t>Martin Minsky</a:t>
            </a:r>
          </a:p>
          <a:p>
            <a:endParaRPr lang="en-US" dirty="0" smtClean="0"/>
          </a:p>
          <a:p>
            <a:r>
              <a:rPr lang="en-US" dirty="0" smtClean="0"/>
              <a:t>Mystical experience is essentially an infantile regressive experience and what is perceived as experience of oneness is actually the memory of oneness with the mother in the womb.  </a:t>
            </a:r>
          </a:p>
          <a:p>
            <a:pPr marL="0" indent="0">
              <a:buNone/>
            </a:pPr>
            <a:r>
              <a:rPr lang="en-US" dirty="0" smtClean="0"/>
              <a:t>Freud</a:t>
            </a:r>
            <a:endParaRPr lang="en-US" dirty="0"/>
          </a:p>
        </p:txBody>
      </p:sp>
    </p:spTree>
    <p:extLst>
      <p:ext uri="{BB962C8B-B14F-4D97-AF65-F5344CB8AC3E}">
        <p14:creationId xmlns:p14="http://schemas.microsoft.com/office/powerpoint/2010/main" val="38519887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1647</TotalTime>
  <Words>4130</Words>
  <Application>Microsoft Office PowerPoint</Application>
  <PresentationFormat>Widescreen</PresentationFormat>
  <Paragraphs>331</Paragraphs>
  <Slides>59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Calibri</vt:lpstr>
      <vt:lpstr>Corbel</vt:lpstr>
      <vt:lpstr>Parallax</vt:lpstr>
      <vt:lpstr>Kriya Yoga: A Mystical Practice for Everyday Life</vt:lpstr>
      <vt:lpstr>Outline</vt:lpstr>
      <vt:lpstr>The Eight Limbs of Yoga Patanjali’s Yoga Sutras</vt:lpstr>
      <vt:lpstr>Mysticism</vt:lpstr>
      <vt:lpstr>Perennial Philosophy Aldous Huxley</vt:lpstr>
      <vt:lpstr>Some Mystical Traditions</vt:lpstr>
      <vt:lpstr>PowerPoint Presentation</vt:lpstr>
      <vt:lpstr>Criticisms of Mysticism</vt:lpstr>
      <vt:lpstr>Criticisms of Mysticism</vt:lpstr>
      <vt:lpstr>Criticisms of Mysticisms</vt:lpstr>
      <vt:lpstr>Mysticism</vt:lpstr>
      <vt:lpstr> Mysticism</vt:lpstr>
      <vt:lpstr>Mysticism</vt:lpstr>
      <vt:lpstr>Mysticism</vt:lpstr>
      <vt:lpstr>Mysticism</vt:lpstr>
      <vt:lpstr>Kriya Yoga</vt:lpstr>
      <vt:lpstr>Kriya Yoga</vt:lpstr>
      <vt:lpstr>Kriya Yoga</vt:lpstr>
      <vt:lpstr>Enlightenment</vt:lpstr>
      <vt:lpstr>Immortality</vt:lpstr>
      <vt:lpstr>What is immortal?</vt:lpstr>
      <vt:lpstr>What Is Immortal?</vt:lpstr>
      <vt:lpstr>What Is Immortal?</vt:lpstr>
      <vt:lpstr>What Is Immortal?</vt:lpstr>
      <vt:lpstr>Bhagavad Gita</vt:lpstr>
      <vt:lpstr>Death and Rebirth</vt:lpstr>
      <vt:lpstr>Death and Rebirth</vt:lpstr>
      <vt:lpstr>Dharma</vt:lpstr>
      <vt:lpstr>Karma The Universal Law of Causation</vt:lpstr>
      <vt:lpstr>Aham Brahmasme </vt:lpstr>
      <vt:lpstr>PowerPoint Presentation</vt:lpstr>
      <vt:lpstr>PowerPoint Presentation</vt:lpstr>
      <vt:lpstr>Be here, now</vt:lpstr>
      <vt:lpstr>Patanjali’s Eight Limbs of Yoga</vt:lpstr>
      <vt:lpstr>The Age of Kali Yuga</vt:lpstr>
      <vt:lpstr>The Age of Kali Yuga</vt:lpstr>
      <vt:lpstr>The Eight Limbs of Yoga Patanjali</vt:lpstr>
      <vt:lpstr>Eight Limbs of Yoga</vt:lpstr>
      <vt:lpstr>Eight Limbs of Yoga</vt:lpstr>
      <vt:lpstr>PowerPoint Presentation</vt:lpstr>
      <vt:lpstr>Yama (The Law of Abstentions) Thou shalt not Ahimsa (Non-injury)</vt:lpstr>
      <vt:lpstr>Yama (Abstentions) Satya (Truthfulness)</vt:lpstr>
      <vt:lpstr>Yama (Abstention) Asteya (Non-stealing)</vt:lpstr>
      <vt:lpstr>Yama (Abstention) Brahmacharya (Non-sensuality)</vt:lpstr>
      <vt:lpstr>Yama (Abstention) Aparigraha (Non-greed)</vt:lpstr>
      <vt:lpstr>Niyama (The Law of Observances) Thou shalt</vt:lpstr>
      <vt:lpstr>Niyama (Observances) Shaucha (Purity)</vt:lpstr>
      <vt:lpstr>Niyama (Observances) Santosha (Contentment)</vt:lpstr>
      <vt:lpstr>Santosha</vt:lpstr>
      <vt:lpstr>Niyama (Observances) Tapas (Austerity)</vt:lpstr>
      <vt:lpstr>Niyama (Observances) Svadhyaya (Self-study)</vt:lpstr>
      <vt:lpstr>Niyama (Observances) Ishvar Pradnidhana Centering on God</vt:lpstr>
      <vt:lpstr>PowerPoint Presentation</vt:lpstr>
      <vt:lpstr>Asana (Postures)</vt:lpstr>
      <vt:lpstr>Pranayama (Breath Control)</vt:lpstr>
      <vt:lpstr>Pratyahara (Withdrawal of the Senses)</vt:lpstr>
      <vt:lpstr>Dharana (C0ncentration) Dhyana (Meditation) Samadhi (Contemplation)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Kriya Yoga: A Mystical Practice for Everyday Life</dc:title>
  <dc:creator>Nora Quiason</dc:creator>
  <cp:lastModifiedBy>UMKC-ILEUser</cp:lastModifiedBy>
  <cp:revision>89</cp:revision>
  <dcterms:created xsi:type="dcterms:W3CDTF">2013-11-05T02:13:10Z</dcterms:created>
  <dcterms:modified xsi:type="dcterms:W3CDTF">2013-12-01T18:55:47Z</dcterms:modified>
</cp:coreProperties>
</file>