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91" r:id="rId3"/>
    <p:sldId id="292" r:id="rId4"/>
    <p:sldId id="258" r:id="rId5"/>
    <p:sldId id="265" r:id="rId6"/>
    <p:sldId id="259" r:id="rId7"/>
    <p:sldId id="260" r:id="rId8"/>
    <p:sldId id="261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4" r:id="rId20"/>
    <p:sldId id="275" r:id="rId21"/>
    <p:sldId id="263" r:id="rId22"/>
    <p:sldId id="293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743" autoAdjust="0"/>
    <p:restoredTop sz="94660"/>
  </p:normalViewPr>
  <p:slideViewPr>
    <p:cSldViewPr>
      <p:cViewPr varScale="1">
        <p:scale>
          <a:sx n="66" d="100"/>
          <a:sy n="66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CBD99-A3A1-4D3F-826C-448F365E805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7C7EB-FDF3-4F98-BB68-EE82CA869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40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47E29-E38D-4CAC-8D03-2941326C8729}" type="slidenum">
              <a:rPr lang="en-US"/>
              <a:pPr/>
              <a:t>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578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B11CE-0D85-4E2F-8B6C-729B4CA1B318}" type="slidenum">
              <a:rPr lang="en-US"/>
              <a:pPr/>
              <a:t>16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41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3602E-DAE4-405B-8449-F59DEFBB24F9}" type="slidenum">
              <a:rPr lang="en-US"/>
              <a:pPr/>
              <a:t>19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42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E68BB-8884-48B4-B5BF-495845C42376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86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E7D75-0DCF-4728-827F-678AA819C62C}" type="slidenum">
              <a:rPr lang="en-US"/>
              <a:pPr/>
              <a:t>4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24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F1D42-5FA1-4948-869A-20313C639E6C}" type="slidenum">
              <a:rPr lang="en-US"/>
              <a:pPr/>
              <a:t>5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21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7470E-9A4A-4854-BE45-8417EB22671A}" type="slidenum">
              <a:rPr lang="en-US"/>
              <a:pPr/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36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3246B-1C1B-4BBF-83B6-012A449A3500}" type="slidenum">
              <a:rPr lang="en-US"/>
              <a:pPr/>
              <a:t>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13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EB38A-0A0F-40B9-8368-B49F970CC6E4}" type="slidenum">
              <a:rPr lang="en-US"/>
              <a:pPr/>
              <a:t>13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54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BAB05-D40A-44D4-966F-62086534325E}" type="slidenum">
              <a:rPr lang="en-US"/>
              <a:pPr/>
              <a:t>14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375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ABAA8-3E95-4B83-A0F0-4E79472A52B4}" type="slidenum">
              <a:rPr lang="en-US"/>
              <a:pPr/>
              <a:t>15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46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7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86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3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6A96F3-D7C3-482E-ADCB-F83A61F82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44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70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36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74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22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13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65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10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86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DCE4-1F39-41B9-A7AD-070F8CB4E4D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7CB2F-B0E5-4F61-BDC9-C75DF64B1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54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US" b="1" dirty="0" smtClean="0"/>
              <a:t>Mitochondrial Genetics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676400"/>
            <a:ext cx="6400800" cy="1752600"/>
          </a:xfrm>
        </p:spPr>
        <p:txBody>
          <a:bodyPr/>
          <a:lstStyle/>
          <a:p>
            <a:r>
              <a:rPr lang="en-US"/>
              <a:t>Russell Swerdlow, MD</a:t>
            </a:r>
          </a:p>
        </p:txBody>
      </p:sp>
      <p:pic>
        <p:nvPicPr>
          <p:cNvPr id="2052" name="Picture 4" descr="figure 14-08 part 2 of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6702425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14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2800" b="1"/>
              <a:t>mtDNA Transcription</a:t>
            </a:r>
          </a:p>
        </p:txBody>
      </p:sp>
      <p:pic>
        <p:nvPicPr>
          <p:cNvPr id="1945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8"/>
          <a:stretch>
            <a:fillRect/>
          </a:stretch>
        </p:blipFill>
        <p:spPr>
          <a:xfrm>
            <a:off x="9525" y="609600"/>
            <a:ext cx="4738688" cy="6248400"/>
          </a:xfrm>
          <a:noFill/>
          <a:ln/>
        </p:spPr>
      </p:pic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724400" y="609600"/>
            <a:ext cx="4419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/>
              <a:t>Transcription:</a:t>
            </a:r>
            <a:r>
              <a:rPr lang="en-US" sz="1600"/>
              <a:t>  H-strand transcription starts at the HSP and proceeds counterclockwise.  L-strand transcription starts at the LSP and proceeds clockwise. </a:t>
            </a:r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1600200" y="36576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660525" y="3744913"/>
            <a:ext cx="1228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3300"/>
                </a:solidFill>
              </a:rPr>
              <a:t>Heavy strand</a:t>
            </a:r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 flipH="1" flipV="1">
            <a:off x="1295400" y="33528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110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3300"/>
                </a:solidFill>
              </a:rPr>
              <a:t>Light strand</a:t>
            </a:r>
          </a:p>
        </p:txBody>
      </p:sp>
      <p:pic>
        <p:nvPicPr>
          <p:cNvPr id="194569" name="Picture 9" descr="dlo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6"/>
          <a:stretch>
            <a:fillRect/>
          </a:stretch>
        </p:blipFill>
        <p:spPr>
          <a:xfrm>
            <a:off x="4724400" y="1752600"/>
            <a:ext cx="4178300" cy="5105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71" name="Line 11"/>
          <p:cNvSpPr>
            <a:spLocks noChangeShapeType="1"/>
          </p:cNvSpPr>
          <p:nvPr/>
        </p:nvSpPr>
        <p:spPr bwMode="auto">
          <a:xfrm flipV="1">
            <a:off x="7239000" y="4191000"/>
            <a:ext cx="762000" cy="1143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7620000" y="3657600"/>
            <a:ext cx="152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</a:rPr>
              <a:t>Transcript built from light strand</a:t>
            </a: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 flipH="1" flipV="1">
            <a:off x="5562600" y="4038600"/>
            <a:ext cx="457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H="1" flipV="1">
            <a:off x="5562600" y="4038600"/>
            <a:ext cx="1524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4191000" y="3352800"/>
            <a:ext cx="1997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</a:rPr>
              <a:t>Terminated and full length transcripts built from heavy strand</a:t>
            </a:r>
          </a:p>
        </p:txBody>
      </p:sp>
    </p:spTree>
    <p:extLst>
      <p:ext uri="{BB962C8B-B14F-4D97-AF65-F5344CB8AC3E}">
        <p14:creationId xmlns:p14="http://schemas.microsoft.com/office/powerpoint/2010/main" xmlns="" val="1078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mtDNA Translation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mtDNA and plastid translation resembles bacterial translation</a:t>
            </a:r>
          </a:p>
          <a:p>
            <a:pPr marL="990600" lvl="1" indent="-533400"/>
            <a:r>
              <a:rPr lang="en-US"/>
              <a:t>Ribosomes</a:t>
            </a:r>
            <a:endParaRPr lang="pt-PT"/>
          </a:p>
          <a:p>
            <a:pPr marL="990600" lvl="1" indent="-533400"/>
            <a:r>
              <a:rPr lang="pt-PT"/>
              <a:t>Antibiotic sensitivity</a:t>
            </a:r>
          </a:p>
          <a:p>
            <a:pPr marL="990600" lvl="1" indent="-533400"/>
            <a:r>
              <a:rPr lang="pt-PT"/>
              <a:t>N-formyl methionine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9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800" b="1"/>
              <a:t>mtDNA Replication</a:t>
            </a:r>
          </a:p>
        </p:txBody>
      </p:sp>
      <p:pic>
        <p:nvPicPr>
          <p:cNvPr id="1966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8"/>
          <a:stretch>
            <a:fillRect/>
          </a:stretch>
        </p:blipFill>
        <p:spPr>
          <a:xfrm>
            <a:off x="9525" y="609600"/>
            <a:ext cx="4738688" cy="6248400"/>
          </a:xfrm>
          <a:noFill/>
          <a:ln/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4724400" y="449263"/>
            <a:ext cx="44196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/>
              <a:t>Replication:</a:t>
            </a:r>
            <a:r>
              <a:rPr lang="en-US" sz="1600"/>
              <a:t>  Requires RNA primers synthesized downstream from LSP.  The nascent H-strand forms from the L-strand template commencing at OH and proceeding clockwise, first displacing the parental H-strand to form a bubble.  Two-thirds of the nascent H-form is formed before nascent L-strand synthesis can start at OL.  As a newly exposed single-stranded template sequence in the H-strand forms a hairpin to constitute, OL, H-strand replication (into a nascent L strand) commences in the opposite direction (counter clockwise.  The double stranded mtDNA molecule is formed by removal of the RNA primers, gap-filling, introduction of superhelical turns, and closure of the circle. </a:t>
            </a: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1600200" y="36576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1660525" y="3744913"/>
            <a:ext cx="1228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3300"/>
                </a:solidFill>
              </a:rPr>
              <a:t>Heavy strand</a:t>
            </a:r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 flipH="1" flipV="1">
            <a:off x="1295400" y="32766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110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3300"/>
                </a:solidFill>
              </a:rPr>
              <a:t>Light strand</a:t>
            </a:r>
          </a:p>
        </p:txBody>
      </p:sp>
      <p:graphicFrame>
        <p:nvGraphicFramePr>
          <p:cNvPr id="19661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5407025" y="4495800"/>
          <a:ext cx="2330450" cy="2362200"/>
        </p:xfrm>
        <a:graphic>
          <a:graphicData uri="http://schemas.openxmlformats.org/presentationml/2006/ole">
            <p:oleObj spid="_x0000_s1032" name="Photo Editor Photo" r:id="rId4" imgW="5934903" imgH="1257476" progId="">
              <p:embed/>
            </p:oleObj>
          </a:graphicData>
        </a:graphic>
      </p:graphicFrame>
      <p:sp>
        <p:nvSpPr>
          <p:cNvPr id="196619" name="Line 11"/>
          <p:cNvSpPr>
            <a:spLocks noChangeShapeType="1"/>
          </p:cNvSpPr>
          <p:nvPr/>
        </p:nvSpPr>
        <p:spPr bwMode="auto">
          <a:xfrm>
            <a:off x="6858000" y="46482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7451725" y="4506913"/>
            <a:ext cx="1692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</a:rPr>
              <a:t>Triple stranded DNA</a:t>
            </a:r>
          </a:p>
        </p:txBody>
      </p:sp>
    </p:spTree>
    <p:extLst>
      <p:ext uri="{BB962C8B-B14F-4D97-AF65-F5344CB8AC3E}">
        <p14:creationId xmlns:p14="http://schemas.microsoft.com/office/powerpoint/2010/main" xmlns="" val="13994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914400" y="457200"/>
            <a:ext cx="1219200" cy="1828800"/>
            <a:chOff x="384" y="336"/>
            <a:chExt cx="768" cy="1152"/>
          </a:xfrm>
        </p:grpSpPr>
        <p:sp>
          <p:nvSpPr>
            <p:cNvPr id="208899" name="Text Box 3"/>
            <p:cNvSpPr txBox="1">
              <a:spLocks noChangeArrowheads="1"/>
            </p:cNvSpPr>
            <p:nvPr/>
          </p:nvSpPr>
          <p:spPr bwMode="auto">
            <a:xfrm>
              <a:off x="480" y="336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08900" name="Group 4"/>
            <p:cNvGrpSpPr>
              <a:grpSpLocks/>
            </p:cNvGrpSpPr>
            <p:nvPr/>
          </p:nvGrpSpPr>
          <p:grpSpPr bwMode="auto">
            <a:xfrm>
              <a:off x="384" y="624"/>
              <a:ext cx="768" cy="864"/>
              <a:chOff x="384" y="624"/>
              <a:chExt cx="768" cy="864"/>
            </a:xfrm>
          </p:grpSpPr>
          <p:sp>
            <p:nvSpPr>
              <p:cNvPr id="208901" name="Oval 5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768" cy="864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2" name="Oval 6"/>
              <p:cNvSpPr>
                <a:spLocks noChangeArrowheads="1"/>
              </p:cNvSpPr>
              <p:nvPr/>
            </p:nvSpPr>
            <p:spPr bwMode="auto">
              <a:xfrm rot="5400000">
                <a:off x="552" y="69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3" name="Line 7"/>
              <p:cNvSpPr>
                <a:spLocks noChangeShapeType="1"/>
              </p:cNvSpPr>
              <p:nvPr/>
            </p:nvSpPr>
            <p:spPr bwMode="auto">
              <a:xfrm>
                <a:off x="720" y="768"/>
                <a:ext cx="0" cy="288"/>
              </a:xfrm>
              <a:prstGeom prst="line">
                <a:avLst/>
              </a:prstGeom>
              <a:noFill/>
              <a:ln w="444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4" name="Line 8"/>
              <p:cNvSpPr>
                <a:spLocks noChangeShapeType="1"/>
              </p:cNvSpPr>
              <p:nvPr/>
            </p:nvSpPr>
            <p:spPr bwMode="auto">
              <a:xfrm>
                <a:off x="816" y="768"/>
                <a:ext cx="0" cy="288"/>
              </a:xfrm>
              <a:prstGeom prst="line">
                <a:avLst/>
              </a:prstGeom>
              <a:noFill/>
              <a:ln w="444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8905" name="Group 9"/>
          <p:cNvGrpSpPr>
            <a:grpSpLocks/>
          </p:cNvGrpSpPr>
          <p:nvPr/>
        </p:nvGrpSpPr>
        <p:grpSpPr bwMode="auto">
          <a:xfrm>
            <a:off x="6629400" y="457200"/>
            <a:ext cx="1219200" cy="1905000"/>
            <a:chOff x="3984" y="288"/>
            <a:chExt cx="768" cy="1200"/>
          </a:xfrm>
        </p:grpSpPr>
        <p:sp>
          <p:nvSpPr>
            <p:cNvPr id="208906" name="Text Box 10"/>
            <p:cNvSpPr txBox="1">
              <a:spLocks noChangeArrowheads="1"/>
            </p:cNvSpPr>
            <p:nvPr/>
          </p:nvSpPr>
          <p:spPr bwMode="auto">
            <a:xfrm>
              <a:off x="4032" y="28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08907" name="Group 11"/>
            <p:cNvGrpSpPr>
              <a:grpSpLocks/>
            </p:cNvGrpSpPr>
            <p:nvPr/>
          </p:nvGrpSpPr>
          <p:grpSpPr bwMode="auto">
            <a:xfrm>
              <a:off x="3984" y="624"/>
              <a:ext cx="768" cy="864"/>
              <a:chOff x="3984" y="624"/>
              <a:chExt cx="768" cy="864"/>
            </a:xfrm>
          </p:grpSpPr>
          <p:sp>
            <p:nvSpPr>
              <p:cNvPr id="208908" name="Oval 12"/>
              <p:cNvSpPr>
                <a:spLocks noChangeArrowheads="1"/>
              </p:cNvSpPr>
              <p:nvPr/>
            </p:nvSpPr>
            <p:spPr bwMode="auto">
              <a:xfrm>
                <a:off x="3984" y="624"/>
                <a:ext cx="768" cy="864"/>
              </a:xfrm>
              <a:prstGeom prst="ellipse">
                <a:avLst/>
              </a:prstGeom>
              <a:solidFill>
                <a:srgbClr val="FFFF31"/>
              </a:solidFill>
              <a:ln w="9525">
                <a:solidFill>
                  <a:srgbClr val="FF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9" name="Oval 13"/>
              <p:cNvSpPr>
                <a:spLocks noChangeArrowheads="1"/>
              </p:cNvSpPr>
              <p:nvPr/>
            </p:nvSpPr>
            <p:spPr bwMode="auto">
              <a:xfrm rot="5400000">
                <a:off x="4152" y="69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10" name="Line 14"/>
              <p:cNvSpPr>
                <a:spLocks noChangeShapeType="1"/>
              </p:cNvSpPr>
              <p:nvPr/>
            </p:nvSpPr>
            <p:spPr bwMode="auto">
              <a:xfrm>
                <a:off x="4320" y="768"/>
                <a:ext cx="0" cy="288"/>
              </a:xfrm>
              <a:prstGeom prst="line">
                <a:avLst/>
              </a:prstGeom>
              <a:noFill/>
              <a:ln w="44450">
                <a:solidFill>
                  <a:srgbClr val="FFFF3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11" name="Line 15"/>
              <p:cNvSpPr>
                <a:spLocks noChangeShapeType="1"/>
              </p:cNvSpPr>
              <p:nvPr/>
            </p:nvSpPr>
            <p:spPr bwMode="auto">
              <a:xfrm>
                <a:off x="4416" y="768"/>
                <a:ext cx="0" cy="288"/>
              </a:xfrm>
              <a:prstGeom prst="line">
                <a:avLst/>
              </a:prstGeom>
              <a:noFill/>
              <a:ln w="44450">
                <a:solidFill>
                  <a:srgbClr val="FFFF3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3657600" y="1524000"/>
            <a:ext cx="1392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Stem Cell</a:t>
            </a:r>
          </a:p>
        </p:txBody>
      </p:sp>
      <p:grpSp>
        <p:nvGrpSpPr>
          <p:cNvPr id="208913" name="Group 17"/>
          <p:cNvGrpSpPr>
            <a:grpSpLocks/>
          </p:cNvGrpSpPr>
          <p:nvPr/>
        </p:nvGrpSpPr>
        <p:grpSpPr bwMode="auto">
          <a:xfrm>
            <a:off x="2209800" y="2895600"/>
            <a:ext cx="1219200" cy="1676400"/>
            <a:chOff x="1200" y="1920"/>
            <a:chExt cx="768" cy="1056"/>
          </a:xfrm>
        </p:grpSpPr>
        <p:sp>
          <p:nvSpPr>
            <p:cNvPr id="208914" name="Oval 18"/>
            <p:cNvSpPr>
              <a:spLocks noChangeArrowheads="1"/>
            </p:cNvSpPr>
            <p:nvPr/>
          </p:nvSpPr>
          <p:spPr bwMode="auto">
            <a:xfrm>
              <a:off x="1200" y="1920"/>
              <a:ext cx="768" cy="864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5" name="Oval 19"/>
            <p:cNvSpPr>
              <a:spLocks noChangeArrowheads="1"/>
            </p:cNvSpPr>
            <p:nvPr/>
          </p:nvSpPr>
          <p:spPr bwMode="auto">
            <a:xfrm rot="5400000">
              <a:off x="1368" y="1992"/>
              <a:ext cx="432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6" name="Line 20"/>
            <p:cNvSpPr>
              <a:spLocks noChangeShapeType="1"/>
            </p:cNvSpPr>
            <p:nvPr/>
          </p:nvSpPr>
          <p:spPr bwMode="auto">
            <a:xfrm>
              <a:off x="1536" y="2064"/>
              <a:ext cx="0" cy="288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7" name="Text Box 21"/>
            <p:cNvSpPr txBox="1">
              <a:spLocks noChangeArrowheads="1"/>
            </p:cNvSpPr>
            <p:nvPr/>
          </p:nvSpPr>
          <p:spPr bwMode="auto">
            <a:xfrm>
              <a:off x="1296" y="2688"/>
              <a:ext cx="5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sperm</a:t>
              </a:r>
            </a:p>
          </p:txBody>
        </p:sp>
      </p:grp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3962400" y="33528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meiosis</a:t>
            </a:r>
          </a:p>
        </p:txBody>
      </p:sp>
      <p:sp>
        <p:nvSpPr>
          <p:cNvPr id="208919" name="Oval 23"/>
          <p:cNvSpPr>
            <a:spLocks noChangeArrowheads="1"/>
          </p:cNvSpPr>
          <p:nvPr/>
        </p:nvSpPr>
        <p:spPr bwMode="auto">
          <a:xfrm>
            <a:off x="4038600" y="5334000"/>
            <a:ext cx="12192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0" name="Oval 24"/>
          <p:cNvSpPr>
            <a:spLocks noChangeArrowheads="1"/>
          </p:cNvSpPr>
          <p:nvPr/>
        </p:nvSpPr>
        <p:spPr bwMode="auto">
          <a:xfrm rot="5400000">
            <a:off x="4305300" y="54483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1" name="Line 25"/>
          <p:cNvSpPr>
            <a:spLocks noChangeShapeType="1"/>
          </p:cNvSpPr>
          <p:nvPr/>
        </p:nvSpPr>
        <p:spPr bwMode="auto">
          <a:xfrm>
            <a:off x="4724400" y="55626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22" name="Line 26"/>
          <p:cNvSpPr>
            <a:spLocks noChangeShapeType="1"/>
          </p:cNvSpPr>
          <p:nvPr/>
        </p:nvSpPr>
        <p:spPr bwMode="auto">
          <a:xfrm>
            <a:off x="4572000" y="5562600"/>
            <a:ext cx="0" cy="4572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23" name="Line 27"/>
          <p:cNvSpPr>
            <a:spLocks noChangeShapeType="1"/>
          </p:cNvSpPr>
          <p:nvPr/>
        </p:nvSpPr>
        <p:spPr bwMode="auto">
          <a:xfrm>
            <a:off x="1905000" y="2286000"/>
            <a:ext cx="457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24" name="Line 28"/>
          <p:cNvSpPr>
            <a:spLocks noChangeShapeType="1"/>
          </p:cNvSpPr>
          <p:nvPr/>
        </p:nvSpPr>
        <p:spPr bwMode="auto">
          <a:xfrm flipH="1">
            <a:off x="6705600" y="2362200"/>
            <a:ext cx="457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25" name="Line 29"/>
          <p:cNvSpPr>
            <a:spLocks noChangeShapeType="1"/>
          </p:cNvSpPr>
          <p:nvPr/>
        </p:nvSpPr>
        <p:spPr bwMode="auto">
          <a:xfrm>
            <a:off x="3505200" y="4343400"/>
            <a:ext cx="685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26" name="Line 30"/>
          <p:cNvSpPr>
            <a:spLocks noChangeShapeType="1"/>
          </p:cNvSpPr>
          <p:nvPr/>
        </p:nvSpPr>
        <p:spPr bwMode="auto">
          <a:xfrm flipH="1">
            <a:off x="5029200" y="4343400"/>
            <a:ext cx="685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27" name="Text Box 31"/>
          <p:cNvSpPr txBox="1">
            <a:spLocks noChangeArrowheads="1"/>
          </p:cNvSpPr>
          <p:nvPr/>
        </p:nvSpPr>
        <p:spPr bwMode="auto">
          <a:xfrm>
            <a:off x="2743200" y="762000"/>
            <a:ext cx="3417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100,000 copies of mtDNA</a:t>
            </a:r>
          </a:p>
        </p:txBody>
      </p:sp>
      <p:sp>
        <p:nvSpPr>
          <p:cNvPr id="208928" name="Oval 32"/>
          <p:cNvSpPr>
            <a:spLocks noChangeArrowheads="1"/>
          </p:cNvSpPr>
          <p:nvPr/>
        </p:nvSpPr>
        <p:spPr bwMode="auto">
          <a:xfrm>
            <a:off x="7696200" y="1600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9" name="Oval 33"/>
          <p:cNvSpPr>
            <a:spLocks noChangeArrowheads="1"/>
          </p:cNvSpPr>
          <p:nvPr/>
        </p:nvSpPr>
        <p:spPr bwMode="auto">
          <a:xfrm>
            <a:off x="6705600" y="1600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0" name="Oval 34"/>
          <p:cNvSpPr>
            <a:spLocks noChangeArrowheads="1"/>
          </p:cNvSpPr>
          <p:nvPr/>
        </p:nvSpPr>
        <p:spPr bwMode="auto">
          <a:xfrm>
            <a:off x="7315200" y="1905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1" name="Oval 35"/>
          <p:cNvSpPr>
            <a:spLocks noChangeArrowheads="1"/>
          </p:cNvSpPr>
          <p:nvPr/>
        </p:nvSpPr>
        <p:spPr bwMode="auto">
          <a:xfrm>
            <a:off x="7315200" y="2133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2" name="Oval 36"/>
          <p:cNvSpPr>
            <a:spLocks noChangeArrowheads="1"/>
          </p:cNvSpPr>
          <p:nvPr/>
        </p:nvSpPr>
        <p:spPr bwMode="auto">
          <a:xfrm>
            <a:off x="7543800" y="1828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3" name="Oval 37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4" name="Oval 38"/>
          <p:cNvSpPr>
            <a:spLocks noChangeArrowheads="1"/>
          </p:cNvSpPr>
          <p:nvPr/>
        </p:nvSpPr>
        <p:spPr bwMode="auto">
          <a:xfrm>
            <a:off x="6934200" y="1828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5" name="Oval 39"/>
          <p:cNvSpPr>
            <a:spLocks noChangeArrowheads="1"/>
          </p:cNvSpPr>
          <p:nvPr/>
        </p:nvSpPr>
        <p:spPr bwMode="auto">
          <a:xfrm>
            <a:off x="1371600" y="205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6" name="Oval 40"/>
          <p:cNvSpPr>
            <a:spLocks noChangeArrowheads="1"/>
          </p:cNvSpPr>
          <p:nvPr/>
        </p:nvSpPr>
        <p:spPr bwMode="auto">
          <a:xfrm>
            <a:off x="990600" y="1524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7" name="Oval 41"/>
          <p:cNvSpPr>
            <a:spLocks noChangeArrowheads="1"/>
          </p:cNvSpPr>
          <p:nvPr/>
        </p:nvSpPr>
        <p:spPr bwMode="auto">
          <a:xfrm>
            <a:off x="1600200" y="1905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8" name="Oval 42"/>
          <p:cNvSpPr>
            <a:spLocks noChangeArrowheads="1"/>
          </p:cNvSpPr>
          <p:nvPr/>
        </p:nvSpPr>
        <p:spPr bwMode="auto">
          <a:xfrm>
            <a:off x="1828800" y="1752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9" name="Oval 43"/>
          <p:cNvSpPr>
            <a:spLocks noChangeArrowheads="1"/>
          </p:cNvSpPr>
          <p:nvPr/>
        </p:nvSpPr>
        <p:spPr bwMode="auto">
          <a:xfrm>
            <a:off x="1905000" y="1524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0" name="Oval 44"/>
          <p:cNvSpPr>
            <a:spLocks noChangeArrowheads="1"/>
          </p:cNvSpPr>
          <p:nvPr/>
        </p:nvSpPr>
        <p:spPr bwMode="auto">
          <a:xfrm>
            <a:off x="1295400" y="1828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1" name="Oval 45"/>
          <p:cNvSpPr>
            <a:spLocks noChangeArrowheads="1"/>
          </p:cNvSpPr>
          <p:nvPr/>
        </p:nvSpPr>
        <p:spPr bwMode="auto">
          <a:xfrm>
            <a:off x="1066800" y="1752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2" name="Oval 46"/>
          <p:cNvSpPr>
            <a:spLocks noChangeArrowheads="1"/>
          </p:cNvSpPr>
          <p:nvPr/>
        </p:nvSpPr>
        <p:spPr bwMode="auto">
          <a:xfrm>
            <a:off x="5638800" y="2895600"/>
            <a:ext cx="1219200" cy="1371600"/>
          </a:xfrm>
          <a:prstGeom prst="ellipse">
            <a:avLst/>
          </a:prstGeom>
          <a:solidFill>
            <a:srgbClr val="FFFF3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3" name="Oval 47"/>
          <p:cNvSpPr>
            <a:spLocks noChangeArrowheads="1"/>
          </p:cNvSpPr>
          <p:nvPr/>
        </p:nvSpPr>
        <p:spPr bwMode="auto">
          <a:xfrm rot="5400000">
            <a:off x="5905500" y="30099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4" name="Line 48"/>
          <p:cNvSpPr>
            <a:spLocks noChangeShapeType="1"/>
          </p:cNvSpPr>
          <p:nvPr/>
        </p:nvSpPr>
        <p:spPr bwMode="auto">
          <a:xfrm>
            <a:off x="6324600" y="31242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5" name="Oval 49"/>
          <p:cNvSpPr>
            <a:spLocks noChangeArrowheads="1"/>
          </p:cNvSpPr>
          <p:nvPr/>
        </p:nvSpPr>
        <p:spPr bwMode="auto">
          <a:xfrm>
            <a:off x="6705600" y="3505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6" name="Oval 50"/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7" name="Oval 51"/>
          <p:cNvSpPr>
            <a:spLocks noChangeArrowheads="1"/>
          </p:cNvSpPr>
          <p:nvPr/>
        </p:nvSpPr>
        <p:spPr bwMode="auto">
          <a:xfrm>
            <a:off x="6324600" y="3810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8" name="Oval 52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9" name="Oval 53"/>
          <p:cNvSpPr>
            <a:spLocks noChangeArrowheads="1"/>
          </p:cNvSpPr>
          <p:nvPr/>
        </p:nvSpPr>
        <p:spPr bwMode="auto">
          <a:xfrm>
            <a:off x="6553200" y="3733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0" name="Oval 54"/>
          <p:cNvSpPr>
            <a:spLocks noChangeArrowheads="1"/>
          </p:cNvSpPr>
          <p:nvPr/>
        </p:nvSpPr>
        <p:spPr bwMode="auto">
          <a:xfrm>
            <a:off x="6172200" y="3886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1" name="Oval 55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2" name="Oval 56"/>
          <p:cNvSpPr>
            <a:spLocks noChangeArrowheads="1"/>
          </p:cNvSpPr>
          <p:nvPr/>
        </p:nvSpPr>
        <p:spPr bwMode="auto">
          <a:xfrm>
            <a:off x="4876800" y="6400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3" name="Oval 57"/>
          <p:cNvSpPr>
            <a:spLocks noChangeArrowheads="1"/>
          </p:cNvSpPr>
          <p:nvPr/>
        </p:nvSpPr>
        <p:spPr bwMode="auto">
          <a:xfrm>
            <a:off x="41148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4" name="Oval 58"/>
          <p:cNvSpPr>
            <a:spLocks noChangeArrowheads="1"/>
          </p:cNvSpPr>
          <p:nvPr/>
        </p:nvSpPr>
        <p:spPr bwMode="auto">
          <a:xfrm>
            <a:off x="4495800" y="6477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5" name="Oval 59"/>
          <p:cNvSpPr>
            <a:spLocks noChangeArrowheads="1"/>
          </p:cNvSpPr>
          <p:nvPr/>
        </p:nvSpPr>
        <p:spPr bwMode="auto">
          <a:xfrm>
            <a:off x="49530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6" name="Oval 60"/>
          <p:cNvSpPr>
            <a:spLocks noChangeArrowheads="1"/>
          </p:cNvSpPr>
          <p:nvPr/>
        </p:nvSpPr>
        <p:spPr bwMode="auto">
          <a:xfrm>
            <a:off x="4343400" y="6248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7" name="Oval 61"/>
          <p:cNvSpPr>
            <a:spLocks noChangeArrowheads="1"/>
          </p:cNvSpPr>
          <p:nvPr/>
        </p:nvSpPr>
        <p:spPr bwMode="auto">
          <a:xfrm>
            <a:off x="4648200" y="6248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8" name="Oval 62"/>
          <p:cNvSpPr>
            <a:spLocks noChangeArrowheads="1"/>
          </p:cNvSpPr>
          <p:nvPr/>
        </p:nvSpPr>
        <p:spPr bwMode="auto">
          <a:xfrm>
            <a:off x="41910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59" name="Text Box 63"/>
          <p:cNvSpPr txBox="1">
            <a:spLocks noChangeArrowheads="1"/>
          </p:cNvSpPr>
          <p:nvPr/>
        </p:nvSpPr>
        <p:spPr bwMode="auto">
          <a:xfrm>
            <a:off x="5318125" y="5756275"/>
            <a:ext cx="356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All mito genes are maternal</a:t>
            </a:r>
          </a:p>
        </p:txBody>
      </p:sp>
      <p:sp>
        <p:nvSpPr>
          <p:cNvPr id="208960" name="Text Box 64"/>
          <p:cNvSpPr txBox="1">
            <a:spLocks noChangeArrowheads="1"/>
          </p:cNvSpPr>
          <p:nvPr/>
        </p:nvSpPr>
        <p:spPr bwMode="auto">
          <a:xfrm>
            <a:off x="6248400" y="4114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ovum</a:t>
            </a:r>
          </a:p>
        </p:txBody>
      </p:sp>
      <p:sp>
        <p:nvSpPr>
          <p:cNvPr id="208961" name="Freeform 65"/>
          <p:cNvSpPr>
            <a:spLocks/>
          </p:cNvSpPr>
          <p:nvPr/>
        </p:nvSpPr>
        <p:spPr bwMode="auto">
          <a:xfrm>
            <a:off x="2590800" y="1447800"/>
            <a:ext cx="317500" cy="1447800"/>
          </a:xfrm>
          <a:custGeom>
            <a:avLst/>
            <a:gdLst>
              <a:gd name="T0" fmla="*/ 144 w 200"/>
              <a:gd name="T1" fmla="*/ 912 h 912"/>
              <a:gd name="T2" fmla="*/ 48 w 200"/>
              <a:gd name="T3" fmla="*/ 768 h 912"/>
              <a:gd name="T4" fmla="*/ 96 w 200"/>
              <a:gd name="T5" fmla="*/ 672 h 912"/>
              <a:gd name="T6" fmla="*/ 192 w 200"/>
              <a:gd name="T7" fmla="*/ 576 h 912"/>
              <a:gd name="T8" fmla="*/ 144 w 200"/>
              <a:gd name="T9" fmla="*/ 528 h 912"/>
              <a:gd name="T10" fmla="*/ 96 w 200"/>
              <a:gd name="T11" fmla="*/ 432 h 912"/>
              <a:gd name="T12" fmla="*/ 96 w 200"/>
              <a:gd name="T13" fmla="*/ 384 h 912"/>
              <a:gd name="T14" fmla="*/ 96 w 200"/>
              <a:gd name="T15" fmla="*/ 336 h 912"/>
              <a:gd name="T16" fmla="*/ 96 w 200"/>
              <a:gd name="T17" fmla="*/ 288 h 912"/>
              <a:gd name="T18" fmla="*/ 96 w 200"/>
              <a:gd name="T19" fmla="*/ 240 h 912"/>
              <a:gd name="T20" fmla="*/ 48 w 200"/>
              <a:gd name="T21" fmla="*/ 240 h 912"/>
              <a:gd name="T22" fmla="*/ 48 w 200"/>
              <a:gd name="T23" fmla="*/ 192 h 912"/>
              <a:gd name="T24" fmla="*/ 0 w 200"/>
              <a:gd name="T2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" h="912">
                <a:moveTo>
                  <a:pt x="144" y="912"/>
                </a:moveTo>
                <a:cubicBezTo>
                  <a:pt x="100" y="860"/>
                  <a:pt x="56" y="808"/>
                  <a:pt x="48" y="768"/>
                </a:cubicBezTo>
                <a:cubicBezTo>
                  <a:pt x="40" y="728"/>
                  <a:pt x="72" y="704"/>
                  <a:pt x="96" y="672"/>
                </a:cubicBezTo>
                <a:cubicBezTo>
                  <a:pt x="120" y="640"/>
                  <a:pt x="184" y="600"/>
                  <a:pt x="192" y="576"/>
                </a:cubicBezTo>
                <a:cubicBezTo>
                  <a:pt x="200" y="552"/>
                  <a:pt x="160" y="552"/>
                  <a:pt x="144" y="528"/>
                </a:cubicBezTo>
                <a:cubicBezTo>
                  <a:pt x="128" y="504"/>
                  <a:pt x="104" y="456"/>
                  <a:pt x="96" y="432"/>
                </a:cubicBezTo>
                <a:cubicBezTo>
                  <a:pt x="88" y="408"/>
                  <a:pt x="96" y="400"/>
                  <a:pt x="96" y="384"/>
                </a:cubicBezTo>
                <a:cubicBezTo>
                  <a:pt x="96" y="368"/>
                  <a:pt x="96" y="352"/>
                  <a:pt x="96" y="336"/>
                </a:cubicBezTo>
                <a:cubicBezTo>
                  <a:pt x="96" y="320"/>
                  <a:pt x="96" y="304"/>
                  <a:pt x="96" y="288"/>
                </a:cubicBezTo>
                <a:cubicBezTo>
                  <a:pt x="96" y="272"/>
                  <a:pt x="104" y="248"/>
                  <a:pt x="96" y="240"/>
                </a:cubicBezTo>
                <a:cubicBezTo>
                  <a:pt x="88" y="232"/>
                  <a:pt x="56" y="248"/>
                  <a:pt x="48" y="240"/>
                </a:cubicBezTo>
                <a:cubicBezTo>
                  <a:pt x="40" y="232"/>
                  <a:pt x="56" y="232"/>
                  <a:pt x="48" y="192"/>
                </a:cubicBezTo>
                <a:cubicBezTo>
                  <a:pt x="40" y="152"/>
                  <a:pt x="8" y="40"/>
                  <a:pt x="0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62" name="Rectangle 66"/>
          <p:cNvSpPr>
            <a:spLocks noChangeArrowheads="1"/>
          </p:cNvSpPr>
          <p:nvPr/>
        </p:nvSpPr>
        <p:spPr bwMode="auto">
          <a:xfrm>
            <a:off x="7239000" y="23622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Mother</a:t>
            </a:r>
          </a:p>
        </p:txBody>
      </p:sp>
      <p:sp>
        <p:nvSpPr>
          <p:cNvPr id="208963" name="Rectangle 67"/>
          <p:cNvSpPr>
            <a:spLocks noChangeArrowheads="1"/>
          </p:cNvSpPr>
          <p:nvPr/>
        </p:nvSpPr>
        <p:spPr bwMode="auto">
          <a:xfrm>
            <a:off x="685800" y="22860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Father</a:t>
            </a:r>
          </a:p>
        </p:txBody>
      </p:sp>
      <p:sp>
        <p:nvSpPr>
          <p:cNvPr id="208964" name="Rectangle 6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Maternal Inheritance</a:t>
            </a:r>
          </a:p>
        </p:txBody>
      </p:sp>
    </p:spTree>
    <p:extLst>
      <p:ext uri="{BB962C8B-B14F-4D97-AF65-F5344CB8AC3E}">
        <p14:creationId xmlns:p14="http://schemas.microsoft.com/office/powerpoint/2010/main" xmlns="" val="28877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Oval 2"/>
          <p:cNvSpPr>
            <a:spLocks noChangeArrowheads="1"/>
          </p:cNvSpPr>
          <p:nvPr/>
        </p:nvSpPr>
        <p:spPr bwMode="auto">
          <a:xfrm>
            <a:off x="3810000" y="1752600"/>
            <a:ext cx="12192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5" name="Oval 3"/>
          <p:cNvSpPr>
            <a:spLocks noChangeArrowheads="1"/>
          </p:cNvSpPr>
          <p:nvPr/>
        </p:nvSpPr>
        <p:spPr bwMode="auto">
          <a:xfrm rot="5400000">
            <a:off x="4076700" y="18669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4495800" y="19812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4343400" y="1981200"/>
            <a:ext cx="0" cy="4572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4648200" y="28194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4267200" y="2895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Oval 10"/>
          <p:cNvSpPr>
            <a:spLocks noChangeArrowheads="1"/>
          </p:cNvSpPr>
          <p:nvPr/>
        </p:nvSpPr>
        <p:spPr bwMode="auto">
          <a:xfrm>
            <a:off x="4114800" y="26670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3" name="Oval 11"/>
          <p:cNvSpPr>
            <a:spLocks noChangeArrowheads="1"/>
          </p:cNvSpPr>
          <p:nvPr/>
        </p:nvSpPr>
        <p:spPr bwMode="auto">
          <a:xfrm>
            <a:off x="4419600" y="2667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4" name="Oval 12"/>
          <p:cNvSpPr>
            <a:spLocks noChangeArrowheads="1"/>
          </p:cNvSpPr>
          <p:nvPr/>
        </p:nvSpPr>
        <p:spPr bwMode="auto">
          <a:xfrm>
            <a:off x="3962400" y="2514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5" name="Line 13"/>
          <p:cNvSpPr>
            <a:spLocks noChangeShapeType="1"/>
          </p:cNvSpPr>
          <p:nvPr/>
        </p:nvSpPr>
        <p:spPr bwMode="auto">
          <a:xfrm>
            <a:off x="4419600" y="3276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 flipH="1">
            <a:off x="2895600" y="32004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5029200" y="31242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Oval 16"/>
          <p:cNvSpPr>
            <a:spLocks noChangeArrowheads="1"/>
          </p:cNvSpPr>
          <p:nvPr/>
        </p:nvSpPr>
        <p:spPr bwMode="auto">
          <a:xfrm>
            <a:off x="1905000" y="4191000"/>
            <a:ext cx="12192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9" name="Oval 17"/>
          <p:cNvSpPr>
            <a:spLocks noChangeArrowheads="1"/>
          </p:cNvSpPr>
          <p:nvPr/>
        </p:nvSpPr>
        <p:spPr bwMode="auto">
          <a:xfrm rot="5400000">
            <a:off x="2171700" y="43053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2590800" y="44196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2438400" y="4419600"/>
            <a:ext cx="0" cy="4572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2" name="Oval 20"/>
          <p:cNvSpPr>
            <a:spLocks noChangeArrowheads="1"/>
          </p:cNvSpPr>
          <p:nvPr/>
        </p:nvSpPr>
        <p:spPr bwMode="auto">
          <a:xfrm>
            <a:off x="2743200" y="52578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3" name="Oval 21"/>
          <p:cNvSpPr>
            <a:spLocks noChangeArrowheads="1"/>
          </p:cNvSpPr>
          <p:nvPr/>
        </p:nvSpPr>
        <p:spPr bwMode="auto">
          <a:xfrm>
            <a:off x="2209800" y="51054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4" name="Oval 22"/>
          <p:cNvSpPr>
            <a:spLocks noChangeArrowheads="1"/>
          </p:cNvSpPr>
          <p:nvPr/>
        </p:nvSpPr>
        <p:spPr bwMode="auto">
          <a:xfrm>
            <a:off x="3810000" y="4343400"/>
            <a:ext cx="12192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5" name="Oval 23"/>
          <p:cNvSpPr>
            <a:spLocks noChangeArrowheads="1"/>
          </p:cNvSpPr>
          <p:nvPr/>
        </p:nvSpPr>
        <p:spPr bwMode="auto">
          <a:xfrm rot="5400000">
            <a:off x="4076700" y="44577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6" name="Line 24"/>
          <p:cNvSpPr>
            <a:spLocks noChangeShapeType="1"/>
          </p:cNvSpPr>
          <p:nvPr/>
        </p:nvSpPr>
        <p:spPr bwMode="auto">
          <a:xfrm>
            <a:off x="4495800" y="45720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7" name="Line 25"/>
          <p:cNvSpPr>
            <a:spLocks noChangeShapeType="1"/>
          </p:cNvSpPr>
          <p:nvPr/>
        </p:nvSpPr>
        <p:spPr bwMode="auto">
          <a:xfrm>
            <a:off x="4343400" y="4572000"/>
            <a:ext cx="0" cy="4572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8" name="Oval 26"/>
          <p:cNvSpPr>
            <a:spLocks noChangeArrowheads="1"/>
          </p:cNvSpPr>
          <p:nvPr/>
        </p:nvSpPr>
        <p:spPr bwMode="auto">
          <a:xfrm>
            <a:off x="3886200" y="4876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9" name="Oval 27"/>
          <p:cNvSpPr>
            <a:spLocks noChangeArrowheads="1"/>
          </p:cNvSpPr>
          <p:nvPr/>
        </p:nvSpPr>
        <p:spPr bwMode="auto">
          <a:xfrm>
            <a:off x="4267200" y="5486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0" name="Oval 28"/>
          <p:cNvSpPr>
            <a:spLocks noChangeArrowheads="1"/>
          </p:cNvSpPr>
          <p:nvPr/>
        </p:nvSpPr>
        <p:spPr bwMode="auto">
          <a:xfrm>
            <a:off x="4724400" y="5105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1" name="Oval 29"/>
          <p:cNvSpPr>
            <a:spLocks noChangeArrowheads="1"/>
          </p:cNvSpPr>
          <p:nvPr/>
        </p:nvSpPr>
        <p:spPr bwMode="auto">
          <a:xfrm>
            <a:off x="4419600" y="5257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2" name="Oval 30"/>
          <p:cNvSpPr>
            <a:spLocks noChangeArrowheads="1"/>
          </p:cNvSpPr>
          <p:nvPr/>
        </p:nvSpPr>
        <p:spPr bwMode="auto">
          <a:xfrm>
            <a:off x="3962400" y="5105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3" name="Oval 31"/>
          <p:cNvSpPr>
            <a:spLocks noChangeArrowheads="1"/>
          </p:cNvSpPr>
          <p:nvPr/>
        </p:nvSpPr>
        <p:spPr bwMode="auto">
          <a:xfrm>
            <a:off x="5638800" y="4114800"/>
            <a:ext cx="12192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4" name="Oval 32"/>
          <p:cNvSpPr>
            <a:spLocks noChangeArrowheads="1"/>
          </p:cNvSpPr>
          <p:nvPr/>
        </p:nvSpPr>
        <p:spPr bwMode="auto">
          <a:xfrm rot="5400000">
            <a:off x="5905500" y="42291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6324600" y="43434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>
            <a:off x="6172200" y="4343400"/>
            <a:ext cx="0" cy="4572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7" name="Oval 35"/>
          <p:cNvSpPr>
            <a:spLocks noChangeArrowheads="1"/>
          </p:cNvSpPr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8" name="Oval 36"/>
          <p:cNvSpPr>
            <a:spLocks noChangeArrowheads="1"/>
          </p:cNvSpPr>
          <p:nvPr/>
        </p:nvSpPr>
        <p:spPr bwMode="auto">
          <a:xfrm>
            <a:off x="6096000" y="5257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9" name="Oval 37"/>
          <p:cNvSpPr>
            <a:spLocks noChangeArrowheads="1"/>
          </p:cNvSpPr>
          <p:nvPr/>
        </p:nvSpPr>
        <p:spPr bwMode="auto">
          <a:xfrm>
            <a:off x="6553200" y="4876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30" name="Oval 38"/>
          <p:cNvSpPr>
            <a:spLocks noChangeArrowheads="1"/>
          </p:cNvSpPr>
          <p:nvPr/>
        </p:nvSpPr>
        <p:spPr bwMode="auto">
          <a:xfrm>
            <a:off x="6248400" y="5029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31" name="Oval 39"/>
          <p:cNvSpPr>
            <a:spLocks noChangeArrowheads="1"/>
          </p:cNvSpPr>
          <p:nvPr/>
        </p:nvSpPr>
        <p:spPr bwMode="auto">
          <a:xfrm>
            <a:off x="5791200" y="4876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32" name="Text Box 40"/>
          <p:cNvSpPr txBox="1">
            <a:spLocks noChangeArrowheads="1"/>
          </p:cNvSpPr>
          <p:nvPr/>
        </p:nvSpPr>
        <p:spPr bwMode="auto">
          <a:xfrm>
            <a:off x="1752600" y="57912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Germ Line</a:t>
            </a:r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3870325" y="5903913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Nervous </a:t>
            </a:r>
          </a:p>
          <a:p>
            <a:pPr algn="ctr"/>
            <a:r>
              <a:rPr lang="en-US"/>
              <a:t>System</a:t>
            </a:r>
          </a:p>
        </p:txBody>
      </p:sp>
      <p:sp>
        <p:nvSpPr>
          <p:cNvPr id="213034" name="Text Box 42"/>
          <p:cNvSpPr txBox="1">
            <a:spLocks noChangeArrowheads="1"/>
          </p:cNvSpPr>
          <p:nvPr/>
        </p:nvSpPr>
        <p:spPr bwMode="auto">
          <a:xfrm>
            <a:off x="5867400" y="571500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Other </a:t>
            </a:r>
          </a:p>
          <a:p>
            <a:pPr algn="ctr"/>
            <a:r>
              <a:rPr lang="en-US"/>
              <a:t>Tissues</a:t>
            </a:r>
          </a:p>
        </p:txBody>
      </p:sp>
      <p:sp>
        <p:nvSpPr>
          <p:cNvPr id="213035" name="Text Box 43"/>
          <p:cNvSpPr txBox="1">
            <a:spLocks noChangeArrowheads="1"/>
          </p:cNvSpPr>
          <p:nvPr/>
        </p:nvSpPr>
        <p:spPr bwMode="auto">
          <a:xfrm>
            <a:off x="3962400" y="12192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Zygote</a:t>
            </a:r>
          </a:p>
        </p:txBody>
      </p:sp>
      <p:sp>
        <p:nvSpPr>
          <p:cNvPr id="213036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Mitotic Segregation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872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Oval 2"/>
          <p:cNvSpPr>
            <a:spLocks noChangeArrowheads="1"/>
          </p:cNvSpPr>
          <p:nvPr/>
        </p:nvSpPr>
        <p:spPr bwMode="auto">
          <a:xfrm>
            <a:off x="3810000" y="1752600"/>
            <a:ext cx="12192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Oval 3"/>
          <p:cNvSpPr>
            <a:spLocks noChangeArrowheads="1"/>
          </p:cNvSpPr>
          <p:nvPr/>
        </p:nvSpPr>
        <p:spPr bwMode="auto">
          <a:xfrm rot="5400000">
            <a:off x="4076700" y="18669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4495800" y="19812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4343400" y="1981200"/>
            <a:ext cx="0" cy="4572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6" name="Oval 6"/>
          <p:cNvSpPr>
            <a:spLocks noChangeArrowheads="1"/>
          </p:cNvSpPr>
          <p:nvPr/>
        </p:nvSpPr>
        <p:spPr bwMode="auto">
          <a:xfrm>
            <a:off x="4648200" y="28194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Oval 7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Oval 8"/>
          <p:cNvSpPr>
            <a:spLocks noChangeArrowheads="1"/>
          </p:cNvSpPr>
          <p:nvPr/>
        </p:nvSpPr>
        <p:spPr bwMode="auto">
          <a:xfrm>
            <a:off x="4267200" y="2895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9" name="Oval 9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Oval 10"/>
          <p:cNvSpPr>
            <a:spLocks noChangeArrowheads="1"/>
          </p:cNvSpPr>
          <p:nvPr/>
        </p:nvSpPr>
        <p:spPr bwMode="auto">
          <a:xfrm>
            <a:off x="4114800" y="26670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Oval 11"/>
          <p:cNvSpPr>
            <a:spLocks noChangeArrowheads="1"/>
          </p:cNvSpPr>
          <p:nvPr/>
        </p:nvSpPr>
        <p:spPr bwMode="auto">
          <a:xfrm>
            <a:off x="4419600" y="2667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Oval 12"/>
          <p:cNvSpPr>
            <a:spLocks noChangeArrowheads="1"/>
          </p:cNvSpPr>
          <p:nvPr/>
        </p:nvSpPr>
        <p:spPr bwMode="auto">
          <a:xfrm>
            <a:off x="3962400" y="2514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>
            <a:off x="4419600" y="3276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 flipH="1">
            <a:off x="2895600" y="32004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5029200" y="31242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6" name="Oval 16"/>
          <p:cNvSpPr>
            <a:spLocks noChangeArrowheads="1"/>
          </p:cNvSpPr>
          <p:nvPr/>
        </p:nvSpPr>
        <p:spPr bwMode="auto">
          <a:xfrm>
            <a:off x="1905000" y="4191000"/>
            <a:ext cx="12192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7" name="Oval 17"/>
          <p:cNvSpPr>
            <a:spLocks noChangeArrowheads="1"/>
          </p:cNvSpPr>
          <p:nvPr/>
        </p:nvSpPr>
        <p:spPr bwMode="auto">
          <a:xfrm rot="5400000">
            <a:off x="2171700" y="43053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Line 18"/>
          <p:cNvSpPr>
            <a:spLocks noChangeShapeType="1"/>
          </p:cNvSpPr>
          <p:nvPr/>
        </p:nvSpPr>
        <p:spPr bwMode="auto">
          <a:xfrm>
            <a:off x="2590800" y="44196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>
            <a:off x="2438400" y="4419600"/>
            <a:ext cx="0" cy="4572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0" name="Oval 2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1" name="Oval 21"/>
          <p:cNvSpPr>
            <a:spLocks noChangeArrowheads="1"/>
          </p:cNvSpPr>
          <p:nvPr/>
        </p:nvSpPr>
        <p:spPr bwMode="auto">
          <a:xfrm>
            <a:off x="2362200" y="5334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Oval 22"/>
          <p:cNvSpPr>
            <a:spLocks noChangeArrowheads="1"/>
          </p:cNvSpPr>
          <p:nvPr/>
        </p:nvSpPr>
        <p:spPr bwMode="auto">
          <a:xfrm>
            <a:off x="2819400" y="4953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Oval 23"/>
          <p:cNvSpPr>
            <a:spLocks noChangeArrowheads="1"/>
          </p:cNvSpPr>
          <p:nvPr/>
        </p:nvSpPr>
        <p:spPr bwMode="auto">
          <a:xfrm>
            <a:off x="2514600" y="5105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2057400" y="4953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5" name="Oval 25"/>
          <p:cNvSpPr>
            <a:spLocks noChangeArrowheads="1"/>
          </p:cNvSpPr>
          <p:nvPr/>
        </p:nvSpPr>
        <p:spPr bwMode="auto">
          <a:xfrm>
            <a:off x="3810000" y="4343400"/>
            <a:ext cx="12192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6" name="Oval 26"/>
          <p:cNvSpPr>
            <a:spLocks noChangeArrowheads="1"/>
          </p:cNvSpPr>
          <p:nvPr/>
        </p:nvSpPr>
        <p:spPr bwMode="auto">
          <a:xfrm rot="5400000">
            <a:off x="4076700" y="44577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7" name="Line 27"/>
          <p:cNvSpPr>
            <a:spLocks noChangeShapeType="1"/>
          </p:cNvSpPr>
          <p:nvPr/>
        </p:nvSpPr>
        <p:spPr bwMode="auto">
          <a:xfrm>
            <a:off x="4495800" y="45720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8" name="Line 28"/>
          <p:cNvSpPr>
            <a:spLocks noChangeShapeType="1"/>
          </p:cNvSpPr>
          <p:nvPr/>
        </p:nvSpPr>
        <p:spPr bwMode="auto">
          <a:xfrm>
            <a:off x="4343400" y="4572000"/>
            <a:ext cx="0" cy="4572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9" name="Oval 29"/>
          <p:cNvSpPr>
            <a:spLocks noChangeArrowheads="1"/>
          </p:cNvSpPr>
          <p:nvPr/>
        </p:nvSpPr>
        <p:spPr bwMode="auto">
          <a:xfrm>
            <a:off x="4648200" y="54102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0" name="Oval 30"/>
          <p:cNvSpPr>
            <a:spLocks noChangeArrowheads="1"/>
          </p:cNvSpPr>
          <p:nvPr/>
        </p:nvSpPr>
        <p:spPr bwMode="auto">
          <a:xfrm>
            <a:off x="4114800" y="52578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1" name="Oval 31"/>
          <p:cNvSpPr>
            <a:spLocks noChangeArrowheads="1"/>
          </p:cNvSpPr>
          <p:nvPr/>
        </p:nvSpPr>
        <p:spPr bwMode="auto">
          <a:xfrm>
            <a:off x="5638800" y="4114800"/>
            <a:ext cx="12192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2" name="Oval 32"/>
          <p:cNvSpPr>
            <a:spLocks noChangeArrowheads="1"/>
          </p:cNvSpPr>
          <p:nvPr/>
        </p:nvSpPr>
        <p:spPr bwMode="auto">
          <a:xfrm rot="5400000">
            <a:off x="5905500" y="42291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3" name="Line 33"/>
          <p:cNvSpPr>
            <a:spLocks noChangeShapeType="1"/>
          </p:cNvSpPr>
          <p:nvPr/>
        </p:nvSpPr>
        <p:spPr bwMode="auto">
          <a:xfrm>
            <a:off x="6324600" y="43434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4" name="Line 34"/>
          <p:cNvSpPr>
            <a:spLocks noChangeShapeType="1"/>
          </p:cNvSpPr>
          <p:nvPr/>
        </p:nvSpPr>
        <p:spPr bwMode="auto">
          <a:xfrm>
            <a:off x="6172200" y="4343400"/>
            <a:ext cx="0" cy="4572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5" name="Oval 35"/>
          <p:cNvSpPr>
            <a:spLocks noChangeArrowheads="1"/>
          </p:cNvSpPr>
          <p:nvPr/>
        </p:nvSpPr>
        <p:spPr bwMode="auto">
          <a:xfrm>
            <a:off x="6477000" y="51816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6" name="Oval 36"/>
          <p:cNvSpPr>
            <a:spLocks noChangeArrowheads="1"/>
          </p:cNvSpPr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7" name="Oval 37"/>
          <p:cNvSpPr>
            <a:spLocks noChangeArrowheads="1"/>
          </p:cNvSpPr>
          <p:nvPr/>
        </p:nvSpPr>
        <p:spPr bwMode="auto">
          <a:xfrm>
            <a:off x="6096000" y="5257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8" name="Oval 38"/>
          <p:cNvSpPr>
            <a:spLocks noChangeArrowheads="1"/>
          </p:cNvSpPr>
          <p:nvPr/>
        </p:nvSpPr>
        <p:spPr bwMode="auto">
          <a:xfrm>
            <a:off x="6553200" y="4876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9" name="Oval 39"/>
          <p:cNvSpPr>
            <a:spLocks noChangeArrowheads="1"/>
          </p:cNvSpPr>
          <p:nvPr/>
        </p:nvSpPr>
        <p:spPr bwMode="auto">
          <a:xfrm>
            <a:off x="5943600" y="5029200"/>
            <a:ext cx="152400" cy="152400"/>
          </a:xfrm>
          <a:prstGeom prst="ellipse">
            <a:avLst/>
          </a:prstGeom>
          <a:solidFill>
            <a:srgbClr val="FFFF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0" name="Oval 40"/>
          <p:cNvSpPr>
            <a:spLocks noChangeArrowheads="1"/>
          </p:cNvSpPr>
          <p:nvPr/>
        </p:nvSpPr>
        <p:spPr bwMode="auto">
          <a:xfrm>
            <a:off x="6248400" y="5029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1" name="Oval 41"/>
          <p:cNvSpPr>
            <a:spLocks noChangeArrowheads="1"/>
          </p:cNvSpPr>
          <p:nvPr/>
        </p:nvSpPr>
        <p:spPr bwMode="auto">
          <a:xfrm>
            <a:off x="5791200" y="4876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2" name="Text Box 42"/>
          <p:cNvSpPr txBox="1">
            <a:spLocks noChangeArrowheads="1"/>
          </p:cNvSpPr>
          <p:nvPr/>
        </p:nvSpPr>
        <p:spPr bwMode="auto">
          <a:xfrm>
            <a:off x="1752600" y="57912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Germ Line</a:t>
            </a:r>
          </a:p>
        </p:txBody>
      </p:sp>
      <p:sp>
        <p:nvSpPr>
          <p:cNvPr id="215083" name="Text Box 43"/>
          <p:cNvSpPr txBox="1">
            <a:spLocks noChangeArrowheads="1"/>
          </p:cNvSpPr>
          <p:nvPr/>
        </p:nvSpPr>
        <p:spPr bwMode="auto">
          <a:xfrm>
            <a:off x="3870325" y="5903913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Nervous </a:t>
            </a:r>
          </a:p>
          <a:p>
            <a:pPr algn="ctr"/>
            <a:r>
              <a:rPr lang="en-US"/>
              <a:t>System</a:t>
            </a:r>
          </a:p>
        </p:txBody>
      </p:sp>
      <p:sp>
        <p:nvSpPr>
          <p:cNvPr id="215084" name="Text Box 44"/>
          <p:cNvSpPr txBox="1">
            <a:spLocks noChangeArrowheads="1"/>
          </p:cNvSpPr>
          <p:nvPr/>
        </p:nvSpPr>
        <p:spPr bwMode="auto">
          <a:xfrm>
            <a:off x="5867400" y="571500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Other </a:t>
            </a:r>
          </a:p>
          <a:p>
            <a:pPr algn="ctr"/>
            <a:r>
              <a:rPr lang="en-US"/>
              <a:t>Tissues</a:t>
            </a:r>
          </a:p>
        </p:txBody>
      </p:sp>
      <p:sp>
        <p:nvSpPr>
          <p:cNvPr id="215085" name="Text Box 45"/>
          <p:cNvSpPr txBox="1">
            <a:spLocks noChangeArrowheads="1"/>
          </p:cNvSpPr>
          <p:nvPr/>
        </p:nvSpPr>
        <p:spPr bwMode="auto">
          <a:xfrm>
            <a:off x="3962400" y="11430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Zygote</a:t>
            </a:r>
          </a:p>
        </p:txBody>
      </p:sp>
      <p:sp>
        <p:nvSpPr>
          <p:cNvPr id="215086" name="Rectangle 4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Mitotic Segregation</a:t>
            </a:r>
          </a:p>
        </p:txBody>
      </p:sp>
    </p:spTree>
    <p:extLst>
      <p:ext uri="{BB962C8B-B14F-4D97-AF65-F5344CB8AC3E}">
        <p14:creationId xmlns:p14="http://schemas.microsoft.com/office/powerpoint/2010/main" xmlns="" val="9799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/>
          </p:cNvGrpSpPr>
          <p:nvPr/>
        </p:nvGrpSpPr>
        <p:grpSpPr bwMode="auto">
          <a:xfrm>
            <a:off x="3581400" y="1219200"/>
            <a:ext cx="1219200" cy="1905000"/>
            <a:chOff x="3984" y="288"/>
            <a:chExt cx="768" cy="1200"/>
          </a:xfrm>
        </p:grpSpPr>
        <p:sp>
          <p:nvSpPr>
            <p:cNvPr id="210947" name="Text Box 3"/>
            <p:cNvSpPr txBox="1">
              <a:spLocks noChangeArrowheads="1"/>
            </p:cNvSpPr>
            <p:nvPr/>
          </p:nvSpPr>
          <p:spPr bwMode="auto">
            <a:xfrm>
              <a:off x="4032" y="288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Mother</a:t>
              </a:r>
            </a:p>
          </p:txBody>
        </p:sp>
        <p:grpSp>
          <p:nvGrpSpPr>
            <p:cNvPr id="210948" name="Group 4"/>
            <p:cNvGrpSpPr>
              <a:grpSpLocks/>
            </p:cNvGrpSpPr>
            <p:nvPr/>
          </p:nvGrpSpPr>
          <p:grpSpPr bwMode="auto">
            <a:xfrm>
              <a:off x="3984" y="624"/>
              <a:ext cx="768" cy="864"/>
              <a:chOff x="3984" y="624"/>
              <a:chExt cx="768" cy="864"/>
            </a:xfrm>
          </p:grpSpPr>
          <p:sp>
            <p:nvSpPr>
              <p:cNvPr id="210949" name="Oval 5"/>
              <p:cNvSpPr>
                <a:spLocks noChangeArrowheads="1"/>
              </p:cNvSpPr>
              <p:nvPr/>
            </p:nvSpPr>
            <p:spPr bwMode="auto">
              <a:xfrm>
                <a:off x="3984" y="624"/>
                <a:ext cx="768" cy="864"/>
              </a:xfrm>
              <a:prstGeom prst="ellipse">
                <a:avLst/>
              </a:prstGeom>
              <a:solidFill>
                <a:srgbClr val="FFFF31"/>
              </a:solidFill>
              <a:ln w="9525">
                <a:solidFill>
                  <a:srgbClr val="FF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50" name="Oval 6"/>
              <p:cNvSpPr>
                <a:spLocks noChangeArrowheads="1"/>
              </p:cNvSpPr>
              <p:nvPr/>
            </p:nvSpPr>
            <p:spPr bwMode="auto">
              <a:xfrm rot="5400000">
                <a:off x="4152" y="696"/>
                <a:ext cx="432" cy="4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51" name="Line 7"/>
              <p:cNvSpPr>
                <a:spLocks noChangeShapeType="1"/>
              </p:cNvSpPr>
              <p:nvPr/>
            </p:nvSpPr>
            <p:spPr bwMode="auto">
              <a:xfrm>
                <a:off x="4320" y="768"/>
                <a:ext cx="0" cy="288"/>
              </a:xfrm>
              <a:prstGeom prst="line">
                <a:avLst/>
              </a:prstGeom>
              <a:noFill/>
              <a:ln w="44450">
                <a:solidFill>
                  <a:srgbClr val="FFFF3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52" name="Line 8"/>
              <p:cNvSpPr>
                <a:spLocks noChangeShapeType="1"/>
              </p:cNvSpPr>
              <p:nvPr/>
            </p:nvSpPr>
            <p:spPr bwMode="auto">
              <a:xfrm>
                <a:off x="4416" y="768"/>
                <a:ext cx="0" cy="288"/>
              </a:xfrm>
              <a:prstGeom prst="line">
                <a:avLst/>
              </a:prstGeom>
              <a:noFill/>
              <a:ln w="44450">
                <a:solidFill>
                  <a:srgbClr val="FFFF3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0953" name="Oval 9"/>
          <p:cNvSpPr>
            <a:spLocks noChangeArrowheads="1"/>
          </p:cNvSpPr>
          <p:nvPr/>
        </p:nvSpPr>
        <p:spPr bwMode="auto">
          <a:xfrm>
            <a:off x="4648200" y="2362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4" name="Oval 10"/>
          <p:cNvSpPr>
            <a:spLocks noChangeArrowheads="1"/>
          </p:cNvSpPr>
          <p:nvPr/>
        </p:nvSpPr>
        <p:spPr bwMode="auto">
          <a:xfrm>
            <a:off x="3657600" y="2362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Oval 11"/>
          <p:cNvSpPr>
            <a:spLocks noChangeArrowheads="1"/>
          </p:cNvSpPr>
          <p:nvPr/>
        </p:nvSpPr>
        <p:spPr bwMode="auto">
          <a:xfrm>
            <a:off x="4267200" y="26670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6" name="Oval 12"/>
          <p:cNvSpPr>
            <a:spLocks noChangeArrowheads="1"/>
          </p:cNvSpPr>
          <p:nvPr/>
        </p:nvSpPr>
        <p:spPr bwMode="auto">
          <a:xfrm>
            <a:off x="4267200" y="2895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Oval 13"/>
          <p:cNvSpPr>
            <a:spLocks noChangeArrowheads="1"/>
          </p:cNvSpPr>
          <p:nvPr/>
        </p:nvSpPr>
        <p:spPr bwMode="auto">
          <a:xfrm>
            <a:off x="4495800" y="2590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8" name="Oval 14"/>
          <p:cNvSpPr>
            <a:spLocks noChangeArrowheads="1"/>
          </p:cNvSpPr>
          <p:nvPr/>
        </p:nvSpPr>
        <p:spPr bwMode="auto">
          <a:xfrm>
            <a:off x="4114800" y="2743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9" name="Oval 15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0" name="Oval 16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1" name="Oval 17"/>
          <p:cNvSpPr>
            <a:spLocks noChangeArrowheads="1"/>
          </p:cNvSpPr>
          <p:nvPr/>
        </p:nvSpPr>
        <p:spPr bwMode="auto">
          <a:xfrm>
            <a:off x="4191000" y="2895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2" name="Oval 18"/>
          <p:cNvSpPr>
            <a:spLocks noChangeArrowheads="1"/>
          </p:cNvSpPr>
          <p:nvPr/>
        </p:nvSpPr>
        <p:spPr bwMode="auto">
          <a:xfrm>
            <a:off x="4495800" y="24384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3" name="Oval 19"/>
          <p:cNvSpPr>
            <a:spLocks noChangeArrowheads="1"/>
          </p:cNvSpPr>
          <p:nvPr/>
        </p:nvSpPr>
        <p:spPr bwMode="auto">
          <a:xfrm>
            <a:off x="3886200" y="2819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4" name="Oval 20"/>
          <p:cNvSpPr>
            <a:spLocks noChangeArrowheads="1"/>
          </p:cNvSpPr>
          <p:nvPr/>
        </p:nvSpPr>
        <p:spPr bwMode="auto">
          <a:xfrm>
            <a:off x="4419600" y="2743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5" name="Oval 21"/>
          <p:cNvSpPr>
            <a:spLocks noChangeArrowheads="1"/>
          </p:cNvSpPr>
          <p:nvPr/>
        </p:nvSpPr>
        <p:spPr bwMode="auto">
          <a:xfrm>
            <a:off x="3657600" y="2590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6" name="Oval 22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7" name="Oval 23"/>
          <p:cNvSpPr>
            <a:spLocks noChangeArrowheads="1"/>
          </p:cNvSpPr>
          <p:nvPr/>
        </p:nvSpPr>
        <p:spPr bwMode="auto">
          <a:xfrm>
            <a:off x="685800" y="4953000"/>
            <a:ext cx="1219200" cy="1371600"/>
          </a:xfrm>
          <a:prstGeom prst="ellipse">
            <a:avLst/>
          </a:prstGeom>
          <a:solidFill>
            <a:srgbClr val="FFFF3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8" name="Oval 24"/>
          <p:cNvSpPr>
            <a:spLocks noChangeArrowheads="1"/>
          </p:cNvSpPr>
          <p:nvPr/>
        </p:nvSpPr>
        <p:spPr bwMode="auto">
          <a:xfrm rot="5400000">
            <a:off x="952500" y="50673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9" name="Line 25"/>
          <p:cNvSpPr>
            <a:spLocks noChangeShapeType="1"/>
          </p:cNvSpPr>
          <p:nvPr/>
        </p:nvSpPr>
        <p:spPr bwMode="auto">
          <a:xfrm>
            <a:off x="1371600" y="51816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70" name="Oval 26"/>
          <p:cNvSpPr>
            <a:spLocks noChangeArrowheads="1"/>
          </p:cNvSpPr>
          <p:nvPr/>
        </p:nvSpPr>
        <p:spPr bwMode="auto">
          <a:xfrm>
            <a:off x="1752600" y="5562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1" name="Oval 27"/>
          <p:cNvSpPr>
            <a:spLocks noChangeArrowheads="1"/>
          </p:cNvSpPr>
          <p:nvPr/>
        </p:nvSpPr>
        <p:spPr bwMode="auto">
          <a:xfrm>
            <a:off x="762000" y="5562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2" name="Oval 28"/>
          <p:cNvSpPr>
            <a:spLocks noChangeArrowheads="1"/>
          </p:cNvSpPr>
          <p:nvPr/>
        </p:nvSpPr>
        <p:spPr bwMode="auto">
          <a:xfrm>
            <a:off x="1371600" y="5867400"/>
            <a:ext cx="152400" cy="152400"/>
          </a:xfrm>
          <a:prstGeom prst="ellipse">
            <a:avLst/>
          </a:prstGeom>
          <a:solidFill>
            <a:srgbClr val="D9D9D9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3" name="Oval 29"/>
          <p:cNvSpPr>
            <a:spLocks noChangeArrowheads="1"/>
          </p:cNvSpPr>
          <p:nvPr/>
        </p:nvSpPr>
        <p:spPr bwMode="auto">
          <a:xfrm>
            <a:off x="13716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4" name="Oval 30"/>
          <p:cNvSpPr>
            <a:spLocks noChangeArrowheads="1"/>
          </p:cNvSpPr>
          <p:nvPr/>
        </p:nvSpPr>
        <p:spPr bwMode="auto">
          <a:xfrm>
            <a:off x="1600200" y="5791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5" name="Oval 31"/>
          <p:cNvSpPr>
            <a:spLocks noChangeArrowheads="1"/>
          </p:cNvSpPr>
          <p:nvPr/>
        </p:nvSpPr>
        <p:spPr bwMode="auto">
          <a:xfrm>
            <a:off x="1219200" y="5943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6" name="Oval 32"/>
          <p:cNvSpPr>
            <a:spLocks noChangeArrowheads="1"/>
          </p:cNvSpPr>
          <p:nvPr/>
        </p:nvSpPr>
        <p:spPr bwMode="auto">
          <a:xfrm>
            <a:off x="990600" y="5791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7" name="Oval 33"/>
          <p:cNvSpPr>
            <a:spLocks noChangeArrowheads="1"/>
          </p:cNvSpPr>
          <p:nvPr/>
        </p:nvSpPr>
        <p:spPr bwMode="auto">
          <a:xfrm>
            <a:off x="1143000" y="5943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8" name="Oval 34"/>
          <p:cNvSpPr>
            <a:spLocks noChangeArrowheads="1"/>
          </p:cNvSpPr>
          <p:nvPr/>
        </p:nvSpPr>
        <p:spPr bwMode="auto">
          <a:xfrm>
            <a:off x="12954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9" name="Oval 35"/>
          <p:cNvSpPr>
            <a:spLocks noChangeArrowheads="1"/>
          </p:cNvSpPr>
          <p:nvPr/>
        </p:nvSpPr>
        <p:spPr bwMode="auto">
          <a:xfrm>
            <a:off x="1600200" y="5638800"/>
            <a:ext cx="152400" cy="152400"/>
          </a:xfrm>
          <a:prstGeom prst="ellipse">
            <a:avLst/>
          </a:prstGeom>
          <a:solidFill>
            <a:srgbClr val="D9D9D9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0" name="Oval 36"/>
          <p:cNvSpPr>
            <a:spLocks noChangeArrowheads="1"/>
          </p:cNvSpPr>
          <p:nvPr/>
        </p:nvSpPr>
        <p:spPr bwMode="auto">
          <a:xfrm>
            <a:off x="9906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1" name="Oval 37"/>
          <p:cNvSpPr>
            <a:spLocks noChangeArrowheads="1"/>
          </p:cNvSpPr>
          <p:nvPr/>
        </p:nvSpPr>
        <p:spPr bwMode="auto">
          <a:xfrm>
            <a:off x="1524000" y="5943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2" name="Oval 38"/>
          <p:cNvSpPr>
            <a:spLocks noChangeArrowheads="1"/>
          </p:cNvSpPr>
          <p:nvPr/>
        </p:nvSpPr>
        <p:spPr bwMode="auto">
          <a:xfrm>
            <a:off x="762000" y="5791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3" name="Oval 39"/>
          <p:cNvSpPr>
            <a:spLocks noChangeArrowheads="1"/>
          </p:cNvSpPr>
          <p:nvPr/>
        </p:nvSpPr>
        <p:spPr bwMode="auto">
          <a:xfrm>
            <a:off x="762000" y="5334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4" name="Oval 40"/>
          <p:cNvSpPr>
            <a:spLocks noChangeArrowheads="1"/>
          </p:cNvSpPr>
          <p:nvPr/>
        </p:nvSpPr>
        <p:spPr bwMode="auto">
          <a:xfrm>
            <a:off x="2362200" y="5029200"/>
            <a:ext cx="1219200" cy="1371600"/>
          </a:xfrm>
          <a:prstGeom prst="ellipse">
            <a:avLst/>
          </a:prstGeom>
          <a:solidFill>
            <a:srgbClr val="FFFF3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5" name="Oval 41"/>
          <p:cNvSpPr>
            <a:spLocks noChangeArrowheads="1"/>
          </p:cNvSpPr>
          <p:nvPr/>
        </p:nvSpPr>
        <p:spPr bwMode="auto">
          <a:xfrm rot="5400000">
            <a:off x="2628900" y="51435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6" name="Line 42"/>
          <p:cNvSpPr>
            <a:spLocks noChangeShapeType="1"/>
          </p:cNvSpPr>
          <p:nvPr/>
        </p:nvSpPr>
        <p:spPr bwMode="auto">
          <a:xfrm>
            <a:off x="3048000" y="52578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87" name="Oval 43"/>
          <p:cNvSpPr>
            <a:spLocks noChangeArrowheads="1"/>
          </p:cNvSpPr>
          <p:nvPr/>
        </p:nvSpPr>
        <p:spPr bwMode="auto">
          <a:xfrm>
            <a:off x="3429000" y="5638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8" name="Oval 44"/>
          <p:cNvSpPr>
            <a:spLocks noChangeArrowheads="1"/>
          </p:cNvSpPr>
          <p:nvPr/>
        </p:nvSpPr>
        <p:spPr bwMode="auto">
          <a:xfrm>
            <a:off x="2438400" y="5638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9" name="Oval 45"/>
          <p:cNvSpPr>
            <a:spLocks noChangeArrowheads="1"/>
          </p:cNvSpPr>
          <p:nvPr/>
        </p:nvSpPr>
        <p:spPr bwMode="auto">
          <a:xfrm>
            <a:off x="3048000" y="59436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0" name="Oval 46"/>
          <p:cNvSpPr>
            <a:spLocks noChangeArrowheads="1"/>
          </p:cNvSpPr>
          <p:nvPr/>
        </p:nvSpPr>
        <p:spPr bwMode="auto">
          <a:xfrm>
            <a:off x="3048000" y="6172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1" name="Oval 47"/>
          <p:cNvSpPr>
            <a:spLocks noChangeArrowheads="1"/>
          </p:cNvSpPr>
          <p:nvPr/>
        </p:nvSpPr>
        <p:spPr bwMode="auto">
          <a:xfrm>
            <a:off x="32766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2" name="Oval 48"/>
          <p:cNvSpPr>
            <a:spLocks noChangeArrowheads="1"/>
          </p:cNvSpPr>
          <p:nvPr/>
        </p:nvSpPr>
        <p:spPr bwMode="auto">
          <a:xfrm>
            <a:off x="28956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3" name="Oval 49"/>
          <p:cNvSpPr>
            <a:spLocks noChangeArrowheads="1"/>
          </p:cNvSpPr>
          <p:nvPr/>
        </p:nvSpPr>
        <p:spPr bwMode="auto">
          <a:xfrm>
            <a:off x="26670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4" name="Oval 50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5" name="Oval 51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6" name="Oval 52"/>
          <p:cNvSpPr>
            <a:spLocks noChangeArrowheads="1"/>
          </p:cNvSpPr>
          <p:nvPr/>
        </p:nvSpPr>
        <p:spPr bwMode="auto">
          <a:xfrm>
            <a:off x="3276600" y="57150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7" name="Oval 53"/>
          <p:cNvSpPr>
            <a:spLocks noChangeArrowheads="1"/>
          </p:cNvSpPr>
          <p:nvPr/>
        </p:nvSpPr>
        <p:spPr bwMode="auto">
          <a:xfrm>
            <a:off x="26670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8" name="Oval 54"/>
          <p:cNvSpPr>
            <a:spLocks noChangeArrowheads="1"/>
          </p:cNvSpPr>
          <p:nvPr/>
        </p:nvSpPr>
        <p:spPr bwMode="auto">
          <a:xfrm>
            <a:off x="32004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9" name="Oval 55"/>
          <p:cNvSpPr>
            <a:spLocks noChangeArrowheads="1"/>
          </p:cNvSpPr>
          <p:nvPr/>
        </p:nvSpPr>
        <p:spPr bwMode="auto">
          <a:xfrm>
            <a:off x="24384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00" name="Oval 56"/>
          <p:cNvSpPr>
            <a:spLocks noChangeArrowheads="1"/>
          </p:cNvSpPr>
          <p:nvPr/>
        </p:nvSpPr>
        <p:spPr bwMode="auto">
          <a:xfrm>
            <a:off x="2438400" y="5410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01" name="Oval 57"/>
          <p:cNvSpPr>
            <a:spLocks noChangeArrowheads="1"/>
          </p:cNvSpPr>
          <p:nvPr/>
        </p:nvSpPr>
        <p:spPr bwMode="auto">
          <a:xfrm>
            <a:off x="3962400" y="5029200"/>
            <a:ext cx="1219200" cy="1371600"/>
          </a:xfrm>
          <a:prstGeom prst="ellipse">
            <a:avLst/>
          </a:prstGeom>
          <a:solidFill>
            <a:srgbClr val="FFFF3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02" name="Oval 58"/>
          <p:cNvSpPr>
            <a:spLocks noChangeArrowheads="1"/>
          </p:cNvSpPr>
          <p:nvPr/>
        </p:nvSpPr>
        <p:spPr bwMode="auto">
          <a:xfrm rot="5400000">
            <a:off x="4229100" y="51435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03" name="Line 59"/>
          <p:cNvSpPr>
            <a:spLocks noChangeShapeType="1"/>
          </p:cNvSpPr>
          <p:nvPr/>
        </p:nvSpPr>
        <p:spPr bwMode="auto">
          <a:xfrm>
            <a:off x="4648200" y="52578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04" name="Oval 60"/>
          <p:cNvSpPr>
            <a:spLocks noChangeArrowheads="1"/>
          </p:cNvSpPr>
          <p:nvPr/>
        </p:nvSpPr>
        <p:spPr bwMode="auto">
          <a:xfrm>
            <a:off x="5029200" y="5638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05" name="Oval 61"/>
          <p:cNvSpPr>
            <a:spLocks noChangeArrowheads="1"/>
          </p:cNvSpPr>
          <p:nvPr/>
        </p:nvSpPr>
        <p:spPr bwMode="auto">
          <a:xfrm>
            <a:off x="4038600" y="5638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06" name="Oval 62"/>
          <p:cNvSpPr>
            <a:spLocks noChangeArrowheads="1"/>
          </p:cNvSpPr>
          <p:nvPr/>
        </p:nvSpPr>
        <p:spPr bwMode="auto">
          <a:xfrm>
            <a:off x="4648200" y="59436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07" name="Oval 63"/>
          <p:cNvSpPr>
            <a:spLocks noChangeArrowheads="1"/>
          </p:cNvSpPr>
          <p:nvPr/>
        </p:nvSpPr>
        <p:spPr bwMode="auto">
          <a:xfrm>
            <a:off x="4648200" y="6172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08" name="Oval 64"/>
          <p:cNvSpPr>
            <a:spLocks noChangeArrowheads="1"/>
          </p:cNvSpPr>
          <p:nvPr/>
        </p:nvSpPr>
        <p:spPr bwMode="auto">
          <a:xfrm>
            <a:off x="48768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09" name="Oval 65"/>
          <p:cNvSpPr>
            <a:spLocks noChangeArrowheads="1"/>
          </p:cNvSpPr>
          <p:nvPr/>
        </p:nvSpPr>
        <p:spPr bwMode="auto">
          <a:xfrm>
            <a:off x="44958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0" name="Oval 66"/>
          <p:cNvSpPr>
            <a:spLocks noChangeArrowheads="1"/>
          </p:cNvSpPr>
          <p:nvPr/>
        </p:nvSpPr>
        <p:spPr bwMode="auto">
          <a:xfrm>
            <a:off x="42672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1" name="Oval 67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2" name="Oval 68"/>
          <p:cNvSpPr>
            <a:spLocks noChangeArrowheads="1"/>
          </p:cNvSpPr>
          <p:nvPr/>
        </p:nvSpPr>
        <p:spPr bwMode="auto">
          <a:xfrm>
            <a:off x="4572000" y="6172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3" name="Oval 69"/>
          <p:cNvSpPr>
            <a:spLocks noChangeArrowheads="1"/>
          </p:cNvSpPr>
          <p:nvPr/>
        </p:nvSpPr>
        <p:spPr bwMode="auto">
          <a:xfrm>
            <a:off x="4876800" y="57150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4" name="Oval 70"/>
          <p:cNvSpPr>
            <a:spLocks noChangeArrowheads="1"/>
          </p:cNvSpPr>
          <p:nvPr/>
        </p:nvSpPr>
        <p:spPr bwMode="auto">
          <a:xfrm>
            <a:off x="42672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5" name="Oval 71"/>
          <p:cNvSpPr>
            <a:spLocks noChangeArrowheads="1"/>
          </p:cNvSpPr>
          <p:nvPr/>
        </p:nvSpPr>
        <p:spPr bwMode="auto">
          <a:xfrm>
            <a:off x="48006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6" name="Oval 72"/>
          <p:cNvSpPr>
            <a:spLocks noChangeArrowheads="1"/>
          </p:cNvSpPr>
          <p:nvPr/>
        </p:nvSpPr>
        <p:spPr bwMode="auto">
          <a:xfrm>
            <a:off x="40386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7" name="Oval 73"/>
          <p:cNvSpPr>
            <a:spLocks noChangeArrowheads="1"/>
          </p:cNvSpPr>
          <p:nvPr/>
        </p:nvSpPr>
        <p:spPr bwMode="auto">
          <a:xfrm>
            <a:off x="4038600" y="5410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8" name="Oval 74"/>
          <p:cNvSpPr>
            <a:spLocks noChangeArrowheads="1"/>
          </p:cNvSpPr>
          <p:nvPr/>
        </p:nvSpPr>
        <p:spPr bwMode="auto">
          <a:xfrm>
            <a:off x="5638800" y="5105400"/>
            <a:ext cx="1219200" cy="1371600"/>
          </a:xfrm>
          <a:prstGeom prst="ellipse">
            <a:avLst/>
          </a:prstGeom>
          <a:solidFill>
            <a:srgbClr val="FFFF3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9" name="Oval 75"/>
          <p:cNvSpPr>
            <a:spLocks noChangeArrowheads="1"/>
          </p:cNvSpPr>
          <p:nvPr/>
        </p:nvSpPr>
        <p:spPr bwMode="auto">
          <a:xfrm rot="5400000">
            <a:off x="5905500" y="52197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20" name="Line 76"/>
          <p:cNvSpPr>
            <a:spLocks noChangeShapeType="1"/>
          </p:cNvSpPr>
          <p:nvPr/>
        </p:nvSpPr>
        <p:spPr bwMode="auto">
          <a:xfrm>
            <a:off x="6324600" y="53340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21" name="Oval 77"/>
          <p:cNvSpPr>
            <a:spLocks noChangeArrowheads="1"/>
          </p:cNvSpPr>
          <p:nvPr/>
        </p:nvSpPr>
        <p:spPr bwMode="auto">
          <a:xfrm>
            <a:off x="6705600" y="5715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22" name="Oval 78"/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23" name="Oval 79"/>
          <p:cNvSpPr>
            <a:spLocks noChangeArrowheads="1"/>
          </p:cNvSpPr>
          <p:nvPr/>
        </p:nvSpPr>
        <p:spPr bwMode="auto">
          <a:xfrm>
            <a:off x="6324600" y="60198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24" name="Oval 80"/>
          <p:cNvSpPr>
            <a:spLocks noChangeArrowheads="1"/>
          </p:cNvSpPr>
          <p:nvPr/>
        </p:nvSpPr>
        <p:spPr bwMode="auto">
          <a:xfrm>
            <a:off x="6324600" y="6248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25" name="Oval 81"/>
          <p:cNvSpPr>
            <a:spLocks noChangeArrowheads="1"/>
          </p:cNvSpPr>
          <p:nvPr/>
        </p:nvSpPr>
        <p:spPr bwMode="auto">
          <a:xfrm>
            <a:off x="6553200" y="59436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26" name="Oval 82"/>
          <p:cNvSpPr>
            <a:spLocks noChangeArrowheads="1"/>
          </p:cNvSpPr>
          <p:nvPr/>
        </p:nvSpPr>
        <p:spPr bwMode="auto">
          <a:xfrm>
            <a:off x="61722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27" name="Oval 83"/>
          <p:cNvSpPr>
            <a:spLocks noChangeArrowheads="1"/>
          </p:cNvSpPr>
          <p:nvPr/>
        </p:nvSpPr>
        <p:spPr bwMode="auto">
          <a:xfrm>
            <a:off x="5943600" y="59436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28" name="Oval 84"/>
          <p:cNvSpPr>
            <a:spLocks noChangeArrowheads="1"/>
          </p:cNvSpPr>
          <p:nvPr/>
        </p:nvSpPr>
        <p:spPr bwMode="auto">
          <a:xfrm>
            <a:off x="60960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29" name="Oval 85"/>
          <p:cNvSpPr>
            <a:spLocks noChangeArrowheads="1"/>
          </p:cNvSpPr>
          <p:nvPr/>
        </p:nvSpPr>
        <p:spPr bwMode="auto">
          <a:xfrm>
            <a:off x="6248400" y="6248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30" name="Oval 86"/>
          <p:cNvSpPr>
            <a:spLocks noChangeArrowheads="1"/>
          </p:cNvSpPr>
          <p:nvPr/>
        </p:nvSpPr>
        <p:spPr bwMode="auto">
          <a:xfrm>
            <a:off x="6553200" y="57912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31" name="Oval 87"/>
          <p:cNvSpPr>
            <a:spLocks noChangeArrowheads="1"/>
          </p:cNvSpPr>
          <p:nvPr/>
        </p:nvSpPr>
        <p:spPr bwMode="auto">
          <a:xfrm>
            <a:off x="5943600" y="6172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32" name="Oval 88"/>
          <p:cNvSpPr>
            <a:spLocks noChangeArrowheads="1"/>
          </p:cNvSpPr>
          <p:nvPr/>
        </p:nvSpPr>
        <p:spPr bwMode="auto">
          <a:xfrm>
            <a:off x="64770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33" name="Oval 89"/>
          <p:cNvSpPr>
            <a:spLocks noChangeArrowheads="1"/>
          </p:cNvSpPr>
          <p:nvPr/>
        </p:nvSpPr>
        <p:spPr bwMode="auto">
          <a:xfrm>
            <a:off x="5715000" y="59436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34" name="Oval 90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35" name="Oval 91"/>
          <p:cNvSpPr>
            <a:spLocks noChangeArrowheads="1"/>
          </p:cNvSpPr>
          <p:nvPr/>
        </p:nvSpPr>
        <p:spPr bwMode="auto">
          <a:xfrm>
            <a:off x="7391400" y="5029200"/>
            <a:ext cx="1219200" cy="1371600"/>
          </a:xfrm>
          <a:prstGeom prst="ellipse">
            <a:avLst/>
          </a:prstGeom>
          <a:solidFill>
            <a:srgbClr val="FFFF3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36" name="Oval 92"/>
          <p:cNvSpPr>
            <a:spLocks noChangeArrowheads="1"/>
          </p:cNvSpPr>
          <p:nvPr/>
        </p:nvSpPr>
        <p:spPr bwMode="auto">
          <a:xfrm rot="5400000">
            <a:off x="7658100" y="5143500"/>
            <a:ext cx="685800" cy="762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37" name="Line 93"/>
          <p:cNvSpPr>
            <a:spLocks noChangeShapeType="1"/>
          </p:cNvSpPr>
          <p:nvPr/>
        </p:nvSpPr>
        <p:spPr bwMode="auto">
          <a:xfrm>
            <a:off x="8077200" y="5257800"/>
            <a:ext cx="0" cy="457200"/>
          </a:xfrm>
          <a:prstGeom prst="line">
            <a:avLst/>
          </a:prstGeom>
          <a:noFill/>
          <a:ln w="44450">
            <a:solidFill>
              <a:srgbClr val="FFFF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38" name="Oval 94"/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39" name="Oval 95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0" name="Oval 96"/>
          <p:cNvSpPr>
            <a:spLocks noChangeArrowheads="1"/>
          </p:cNvSpPr>
          <p:nvPr/>
        </p:nvSpPr>
        <p:spPr bwMode="auto">
          <a:xfrm>
            <a:off x="8077200" y="59436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1" name="Oval 97"/>
          <p:cNvSpPr>
            <a:spLocks noChangeArrowheads="1"/>
          </p:cNvSpPr>
          <p:nvPr/>
        </p:nvSpPr>
        <p:spPr bwMode="auto">
          <a:xfrm>
            <a:off x="8077200" y="6172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2" name="Oval 98"/>
          <p:cNvSpPr>
            <a:spLocks noChangeArrowheads="1"/>
          </p:cNvSpPr>
          <p:nvPr/>
        </p:nvSpPr>
        <p:spPr bwMode="auto">
          <a:xfrm>
            <a:off x="83058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3" name="Oval 99"/>
          <p:cNvSpPr>
            <a:spLocks noChangeArrowheads="1"/>
          </p:cNvSpPr>
          <p:nvPr/>
        </p:nvSpPr>
        <p:spPr bwMode="auto">
          <a:xfrm>
            <a:off x="79248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4" name="Oval 100"/>
          <p:cNvSpPr>
            <a:spLocks noChangeArrowheads="1"/>
          </p:cNvSpPr>
          <p:nvPr/>
        </p:nvSpPr>
        <p:spPr bwMode="auto">
          <a:xfrm>
            <a:off x="76962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5" name="Oval 101"/>
          <p:cNvSpPr>
            <a:spLocks noChangeArrowheads="1"/>
          </p:cNvSpPr>
          <p:nvPr/>
        </p:nvSpPr>
        <p:spPr bwMode="auto">
          <a:xfrm>
            <a:off x="78486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6" name="Oval 102"/>
          <p:cNvSpPr>
            <a:spLocks noChangeArrowheads="1"/>
          </p:cNvSpPr>
          <p:nvPr/>
        </p:nvSpPr>
        <p:spPr bwMode="auto">
          <a:xfrm>
            <a:off x="8001000" y="6172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7" name="Oval 103"/>
          <p:cNvSpPr>
            <a:spLocks noChangeArrowheads="1"/>
          </p:cNvSpPr>
          <p:nvPr/>
        </p:nvSpPr>
        <p:spPr bwMode="auto">
          <a:xfrm>
            <a:off x="8305800" y="5715000"/>
            <a:ext cx="152400" cy="152400"/>
          </a:xfrm>
          <a:prstGeom prst="ellipse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8" name="Oval 104"/>
          <p:cNvSpPr>
            <a:spLocks noChangeArrowheads="1"/>
          </p:cNvSpPr>
          <p:nvPr/>
        </p:nvSpPr>
        <p:spPr bwMode="auto">
          <a:xfrm>
            <a:off x="7696200" y="60960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49" name="Oval 105"/>
          <p:cNvSpPr>
            <a:spLocks noChangeArrowheads="1"/>
          </p:cNvSpPr>
          <p:nvPr/>
        </p:nvSpPr>
        <p:spPr bwMode="auto">
          <a:xfrm>
            <a:off x="8229600" y="60198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50" name="Oval 106"/>
          <p:cNvSpPr>
            <a:spLocks noChangeArrowheads="1"/>
          </p:cNvSpPr>
          <p:nvPr/>
        </p:nvSpPr>
        <p:spPr bwMode="auto">
          <a:xfrm>
            <a:off x="7467600" y="58674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51" name="Oval 107"/>
          <p:cNvSpPr>
            <a:spLocks noChangeArrowheads="1"/>
          </p:cNvSpPr>
          <p:nvPr/>
        </p:nvSpPr>
        <p:spPr bwMode="auto">
          <a:xfrm>
            <a:off x="7467600" y="5410200"/>
            <a:ext cx="152400" cy="152400"/>
          </a:xfrm>
          <a:prstGeom prst="ellipse">
            <a:avLst/>
          </a:prstGeom>
          <a:solidFill>
            <a:srgbClr val="AEAEAE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52" name="Line 108"/>
          <p:cNvSpPr>
            <a:spLocks noChangeShapeType="1"/>
          </p:cNvSpPr>
          <p:nvPr/>
        </p:nvSpPr>
        <p:spPr bwMode="auto">
          <a:xfrm flipH="1">
            <a:off x="1752600" y="3124200"/>
            <a:ext cx="1981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53" name="Line 109"/>
          <p:cNvSpPr>
            <a:spLocks noChangeShapeType="1"/>
          </p:cNvSpPr>
          <p:nvPr/>
        </p:nvSpPr>
        <p:spPr bwMode="auto">
          <a:xfrm flipH="1">
            <a:off x="3200400" y="3200400"/>
            <a:ext cx="914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54" name="Line 110"/>
          <p:cNvSpPr>
            <a:spLocks noChangeShapeType="1"/>
          </p:cNvSpPr>
          <p:nvPr/>
        </p:nvSpPr>
        <p:spPr bwMode="auto">
          <a:xfrm>
            <a:off x="4419600" y="32766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55" name="Line 111"/>
          <p:cNvSpPr>
            <a:spLocks noChangeShapeType="1"/>
          </p:cNvSpPr>
          <p:nvPr/>
        </p:nvSpPr>
        <p:spPr bwMode="auto">
          <a:xfrm>
            <a:off x="4724400" y="3200400"/>
            <a:ext cx="1219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56" name="Line 112"/>
          <p:cNvSpPr>
            <a:spLocks noChangeShapeType="1"/>
          </p:cNvSpPr>
          <p:nvPr/>
        </p:nvSpPr>
        <p:spPr bwMode="auto">
          <a:xfrm>
            <a:off x="4876800" y="2971800"/>
            <a:ext cx="2743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57" name="Text Box 113"/>
          <p:cNvSpPr txBox="1">
            <a:spLocks noChangeArrowheads="1"/>
          </p:cNvSpPr>
          <p:nvPr/>
        </p:nvSpPr>
        <p:spPr bwMode="auto">
          <a:xfrm>
            <a:off x="669925" y="6259513"/>
            <a:ext cx="1012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Healthy</a:t>
            </a:r>
          </a:p>
          <a:p>
            <a:r>
              <a:rPr lang="en-US" sz="1400">
                <a:latin typeface="Times New Roman" pitchFamily="18" charset="0"/>
              </a:rPr>
              <a:t>Non-carrier</a:t>
            </a:r>
          </a:p>
        </p:txBody>
      </p:sp>
      <p:sp>
        <p:nvSpPr>
          <p:cNvPr id="211058" name="Text Box 114"/>
          <p:cNvSpPr txBox="1">
            <a:spLocks noChangeArrowheads="1"/>
          </p:cNvSpPr>
          <p:nvPr/>
        </p:nvSpPr>
        <p:spPr bwMode="auto">
          <a:xfrm>
            <a:off x="2574925" y="6335713"/>
            <a:ext cx="747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Healthy</a:t>
            </a:r>
          </a:p>
          <a:p>
            <a:r>
              <a:rPr lang="en-US" sz="1400">
                <a:latin typeface="Times New Roman" pitchFamily="18" charset="0"/>
              </a:rPr>
              <a:t>carrier</a:t>
            </a:r>
          </a:p>
        </p:txBody>
      </p:sp>
      <p:sp>
        <p:nvSpPr>
          <p:cNvPr id="211059" name="Rectangle 11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Heteroplasmy and Threshold</a:t>
            </a:r>
          </a:p>
        </p:txBody>
      </p:sp>
      <p:sp>
        <p:nvSpPr>
          <p:cNvPr id="211060" name="Text Box 116"/>
          <p:cNvSpPr txBox="1">
            <a:spLocks noChangeArrowheads="1"/>
          </p:cNvSpPr>
          <p:nvPr/>
        </p:nvSpPr>
        <p:spPr bwMode="auto">
          <a:xfrm>
            <a:off x="4267200" y="6340475"/>
            <a:ext cx="747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Healthy</a:t>
            </a:r>
          </a:p>
          <a:p>
            <a:r>
              <a:rPr lang="en-US" sz="1400">
                <a:latin typeface="Times New Roman" pitchFamily="18" charset="0"/>
              </a:rPr>
              <a:t>carrier</a:t>
            </a:r>
          </a:p>
        </p:txBody>
      </p:sp>
      <p:sp>
        <p:nvSpPr>
          <p:cNvPr id="211061" name="Text Box 117"/>
          <p:cNvSpPr txBox="1">
            <a:spLocks noChangeArrowheads="1"/>
          </p:cNvSpPr>
          <p:nvPr/>
        </p:nvSpPr>
        <p:spPr bwMode="auto">
          <a:xfrm>
            <a:off x="7696200" y="6340475"/>
            <a:ext cx="747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Healthy</a:t>
            </a:r>
          </a:p>
          <a:p>
            <a:r>
              <a:rPr lang="en-US" sz="1400">
                <a:latin typeface="Times New Roman" pitchFamily="18" charset="0"/>
              </a:rPr>
              <a:t>carrier</a:t>
            </a:r>
          </a:p>
        </p:txBody>
      </p:sp>
      <p:sp>
        <p:nvSpPr>
          <p:cNvPr id="211064" name="Text Box 120"/>
          <p:cNvSpPr txBox="1">
            <a:spLocks noChangeArrowheads="1"/>
          </p:cNvSpPr>
          <p:nvPr/>
        </p:nvSpPr>
        <p:spPr bwMode="auto">
          <a:xfrm>
            <a:off x="6019800" y="64912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sick</a:t>
            </a:r>
          </a:p>
        </p:txBody>
      </p:sp>
    </p:spTree>
    <p:extLst>
      <p:ext uri="{BB962C8B-B14F-4D97-AF65-F5344CB8AC3E}">
        <p14:creationId xmlns:p14="http://schemas.microsoft.com/office/powerpoint/2010/main" xmlns="" val="28481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Aging Theory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97875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/>
              <a:t>Rate of Living Hypothesis</a:t>
            </a:r>
          </a:p>
          <a:p>
            <a:pPr lvl="1">
              <a:lnSpc>
                <a:spcPct val="90000"/>
              </a:lnSpc>
            </a:pPr>
            <a:r>
              <a:rPr lang="en-US"/>
              <a:t>Higher metabolic rate animals often with shorter life spans</a:t>
            </a:r>
          </a:p>
          <a:p>
            <a:pPr>
              <a:lnSpc>
                <a:spcPct val="90000"/>
              </a:lnSpc>
            </a:pPr>
            <a:r>
              <a:rPr lang="en-US"/>
              <a:t>Free Radical Theory of Aging</a:t>
            </a:r>
          </a:p>
          <a:p>
            <a:pPr>
              <a:lnSpc>
                <a:spcPct val="90000"/>
              </a:lnSpc>
            </a:pPr>
            <a:r>
              <a:rPr lang="en-US"/>
              <a:t>Mitochondrial Theory of Aging</a:t>
            </a:r>
          </a:p>
          <a:p>
            <a:pPr>
              <a:lnSpc>
                <a:spcPct val="90000"/>
              </a:lnSpc>
            </a:pPr>
            <a:r>
              <a:rPr lang="en-US"/>
              <a:t>Mitochondrial DNA Somatic Mutation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Deletion mutations 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Point mutations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Increased mutations a/w decreased ETC activity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In aging, represent cause or consequence?</a:t>
            </a:r>
          </a:p>
        </p:txBody>
      </p:sp>
    </p:spTree>
    <p:extLst>
      <p:ext uri="{BB962C8B-B14F-4D97-AF65-F5344CB8AC3E}">
        <p14:creationId xmlns:p14="http://schemas.microsoft.com/office/powerpoint/2010/main" xmlns="" val="8037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0"/>
            <a:ext cx="87376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mtDNA Mutations Drive Aging Phenotype</a:t>
            </a:r>
          </a:p>
        </p:txBody>
      </p:sp>
      <p:pic>
        <p:nvPicPr>
          <p:cNvPr id="205827" name="Picture 3" descr="nature02517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40" r="48889" b="57652"/>
          <a:stretch>
            <a:fillRect/>
          </a:stretch>
        </p:blipFill>
        <p:spPr bwMode="auto">
          <a:xfrm>
            <a:off x="203200" y="1371600"/>
            <a:ext cx="4538663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28" name="Picture 4" descr="nature02517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74" t="21931" r="2222" b="59062"/>
          <a:stretch>
            <a:fillRect/>
          </a:stretch>
        </p:blipFill>
        <p:spPr bwMode="auto">
          <a:xfrm>
            <a:off x="4945063" y="1143000"/>
            <a:ext cx="399573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29" name="Picture 5" descr="nature02517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586" r="65927"/>
          <a:stretch>
            <a:fillRect/>
          </a:stretch>
        </p:blipFill>
        <p:spPr bwMode="auto">
          <a:xfrm>
            <a:off x="5351463" y="3200400"/>
            <a:ext cx="3114675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185738" y="6019800"/>
            <a:ext cx="8958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400">
                <a:latin typeface="Times" pitchFamily="64" charset="0"/>
              </a:rPr>
              <a:t>Trifunovic et al (2004).  Premature ageing in mice expressing defective </a:t>
            </a:r>
          </a:p>
          <a:p>
            <a:pPr eaLnBrk="0" hangingPunct="0">
              <a:lnSpc>
                <a:spcPct val="75000"/>
              </a:lnSpc>
            </a:pPr>
            <a:r>
              <a:rPr lang="en-US" sz="2400">
                <a:latin typeface="Times" pitchFamily="64" charset="0"/>
              </a:rPr>
              <a:t>mitochondrial DNA polymerase. Nature 429, 417 – 423. </a:t>
            </a:r>
          </a:p>
        </p:txBody>
      </p:sp>
    </p:spTree>
    <p:extLst>
      <p:ext uri="{BB962C8B-B14F-4D97-AF65-F5344CB8AC3E}">
        <p14:creationId xmlns:p14="http://schemas.microsoft.com/office/powerpoint/2010/main" xmlns="" val="4262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igure 14-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591175" cy="56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Figure 14-53 </a:t>
            </a:r>
            <a:r>
              <a:rPr lang="en-US" sz="1100" i="1"/>
              <a:t> Molecular Biology of the Cell</a:t>
            </a:r>
            <a:r>
              <a:rPr lang="en-US" sz="1100"/>
              <a:t> (© Garland Science 2008)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/>
              <a:t>Proteasomes From Two Genomes</a:t>
            </a:r>
          </a:p>
        </p:txBody>
      </p:sp>
    </p:spTree>
    <p:extLst>
      <p:ext uri="{BB962C8B-B14F-4D97-AF65-F5344CB8AC3E}">
        <p14:creationId xmlns:p14="http://schemas.microsoft.com/office/powerpoint/2010/main" xmlns="" val="24051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figure 14-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5600"/>
            <a:ext cx="8531225" cy="360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 b="0"/>
              <a:t>Figure 14-71 </a:t>
            </a:r>
            <a:r>
              <a:rPr lang="en-US" sz="1100" b="0" i="1"/>
              <a:t> Molecular Biology of the Cell</a:t>
            </a:r>
            <a:r>
              <a:rPr lang="en-US" sz="1100" b="0"/>
              <a:t> (© Garland Science 2008)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746125" y="5218113"/>
            <a:ext cx="8397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-Once O2 starts getting made, it reacts with ferrous iron (Fe2+) in oceans.  This goes on for almost 1 billion years.  Finally, Fe2+ is consumed by about 2 billion years ago and O2 levels start rising.  Supported by geologic evidence (ferric oxides in sedimentary rocks).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Photosynthetic Organisms Create Oxygen Atmosphere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597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mtDNA Coding Genes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Complex I “ND” genes</a:t>
            </a:r>
          </a:p>
          <a:p>
            <a:pPr lvl="1"/>
            <a:r>
              <a:rPr lang="en-US"/>
              <a:t>7 mtDNA+39 nDNA genes</a:t>
            </a:r>
          </a:p>
          <a:p>
            <a:r>
              <a:rPr lang="en-US"/>
              <a:t>Complex III Cyt B gene</a:t>
            </a:r>
          </a:p>
          <a:p>
            <a:pPr lvl="1"/>
            <a:r>
              <a:rPr lang="en-US"/>
              <a:t>1 mtDNA+10 nDNA genes</a:t>
            </a:r>
          </a:p>
          <a:p>
            <a:r>
              <a:rPr lang="en-US"/>
              <a:t>Complex IV “CO” genes</a:t>
            </a:r>
          </a:p>
          <a:p>
            <a:pPr lvl="1"/>
            <a:r>
              <a:rPr lang="en-US"/>
              <a:t>3 mtDNA+10 nDNA genes</a:t>
            </a:r>
          </a:p>
          <a:p>
            <a:r>
              <a:rPr lang="en-US"/>
              <a:t>Complex V “ATP Synthase” genes</a:t>
            </a:r>
          </a:p>
          <a:p>
            <a:pPr lvl="1"/>
            <a:r>
              <a:rPr lang="en-US"/>
              <a:t>2 mtDNA+12nDNA genes</a:t>
            </a:r>
          </a:p>
        </p:txBody>
      </p:sp>
    </p:spTree>
    <p:extLst>
      <p:ext uri="{BB962C8B-B14F-4D97-AF65-F5344CB8AC3E}">
        <p14:creationId xmlns:p14="http://schemas.microsoft.com/office/powerpoint/2010/main" xmlns="" val="19339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458200" cy="1143000"/>
          </a:xfrm>
        </p:spPr>
        <p:txBody>
          <a:bodyPr/>
          <a:lstStyle/>
          <a:p>
            <a:r>
              <a:rPr lang="en-US" sz="3200" b="1"/>
              <a:t>Tracking Migrations:  mtDNA Haplogroups</a:t>
            </a:r>
          </a:p>
        </p:txBody>
      </p:sp>
      <p:pic>
        <p:nvPicPr>
          <p:cNvPr id="1751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7" r="3990"/>
          <a:stretch>
            <a:fillRect/>
          </a:stretch>
        </p:blipFill>
        <p:spPr>
          <a:xfrm>
            <a:off x="0" y="1362075"/>
            <a:ext cx="9144000" cy="46196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29421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4589463" y="652463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4818063" y="652463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648200" y="1219200"/>
            <a:ext cx="457200" cy="76200"/>
            <a:chOff x="1248" y="3696"/>
            <a:chExt cx="288" cy="48"/>
          </a:xfrm>
        </p:grpSpPr>
        <p:sp>
          <p:nvSpPr>
            <p:cNvPr id="15548" name="Oval 5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9" name="Oval 6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4818063" y="881063"/>
            <a:ext cx="457200" cy="76200"/>
            <a:chOff x="1248" y="3696"/>
            <a:chExt cx="288" cy="48"/>
          </a:xfrm>
        </p:grpSpPr>
        <p:sp>
          <p:nvSpPr>
            <p:cNvPr id="15546" name="Oval 8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7" name="Oval 9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Oval 10"/>
          <p:cNvSpPr>
            <a:spLocks noChangeArrowheads="1"/>
          </p:cNvSpPr>
          <p:nvPr/>
        </p:nvSpPr>
        <p:spPr bwMode="auto">
          <a:xfrm>
            <a:off x="4267200" y="381000"/>
            <a:ext cx="1066800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11" descr="60%"/>
          <p:cNvSpPr>
            <a:spLocks noChangeArrowheads="1"/>
          </p:cNvSpPr>
          <p:nvPr/>
        </p:nvSpPr>
        <p:spPr bwMode="auto">
          <a:xfrm rot="-5400000">
            <a:off x="4381500" y="723900"/>
            <a:ext cx="381000" cy="457200"/>
          </a:xfrm>
          <a:custGeom>
            <a:avLst/>
            <a:gdLst>
              <a:gd name="T0" fmla="*/ 3360208 w 21600"/>
              <a:gd name="T1" fmla="*/ 0 h 21600"/>
              <a:gd name="T2" fmla="*/ 840052 w 21600"/>
              <a:gd name="T3" fmla="*/ 4838700 h 21600"/>
              <a:gd name="T4" fmla="*/ 3360208 w 21600"/>
              <a:gd name="T5" fmla="*/ 2419350 h 21600"/>
              <a:gd name="T6" fmla="*/ 5880365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6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12" descr="60%"/>
          <p:cNvSpPr>
            <a:spLocks noChangeArrowheads="1"/>
          </p:cNvSpPr>
          <p:nvPr/>
        </p:nvSpPr>
        <p:spPr bwMode="auto">
          <a:xfrm rot="5400000" flipH="1">
            <a:off x="4381500" y="723900"/>
            <a:ext cx="381000" cy="457200"/>
          </a:xfrm>
          <a:custGeom>
            <a:avLst/>
            <a:gdLst>
              <a:gd name="T0" fmla="*/ 3360208 w 21600"/>
              <a:gd name="T1" fmla="*/ 0 h 21600"/>
              <a:gd name="T2" fmla="*/ 840052 w 21600"/>
              <a:gd name="T3" fmla="*/ 4838700 h 21600"/>
              <a:gd name="T4" fmla="*/ 3360208 w 21600"/>
              <a:gd name="T5" fmla="*/ 2419350 h 21600"/>
              <a:gd name="T6" fmla="*/ 5880365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6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9" name="Group 14"/>
          <p:cNvGrpSpPr>
            <a:grpSpLocks/>
          </p:cNvGrpSpPr>
          <p:nvPr/>
        </p:nvGrpSpPr>
        <p:grpSpPr bwMode="auto">
          <a:xfrm>
            <a:off x="4800600" y="1066800"/>
            <a:ext cx="457200" cy="76200"/>
            <a:chOff x="2555" y="1563"/>
            <a:chExt cx="288" cy="48"/>
          </a:xfrm>
        </p:grpSpPr>
        <p:sp>
          <p:nvSpPr>
            <p:cNvPr id="15544" name="Oval 15"/>
            <p:cNvSpPr>
              <a:spLocks noChangeArrowheads="1"/>
            </p:cNvSpPr>
            <p:nvPr/>
          </p:nvSpPr>
          <p:spPr bwMode="auto">
            <a:xfrm>
              <a:off x="2555" y="1563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5" name="Oval 16"/>
            <p:cNvSpPr>
              <a:spLocks noChangeArrowheads="1"/>
            </p:cNvSpPr>
            <p:nvPr/>
          </p:nvSpPr>
          <p:spPr bwMode="auto">
            <a:xfrm>
              <a:off x="2699" y="1563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0" name="Oval 23"/>
          <p:cNvSpPr>
            <a:spLocks noChangeArrowheads="1"/>
          </p:cNvSpPr>
          <p:nvPr/>
        </p:nvSpPr>
        <p:spPr bwMode="auto">
          <a:xfrm>
            <a:off x="4665663" y="2252663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24"/>
          <p:cNvSpPr>
            <a:spLocks noChangeArrowheads="1"/>
          </p:cNvSpPr>
          <p:nvPr/>
        </p:nvSpPr>
        <p:spPr bwMode="auto">
          <a:xfrm>
            <a:off x="4894263" y="2252663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2" name="Group 25"/>
          <p:cNvGrpSpPr>
            <a:grpSpLocks/>
          </p:cNvGrpSpPr>
          <p:nvPr/>
        </p:nvGrpSpPr>
        <p:grpSpPr bwMode="auto">
          <a:xfrm>
            <a:off x="4724400" y="2819400"/>
            <a:ext cx="457200" cy="76200"/>
            <a:chOff x="1248" y="3696"/>
            <a:chExt cx="288" cy="48"/>
          </a:xfrm>
        </p:grpSpPr>
        <p:sp>
          <p:nvSpPr>
            <p:cNvPr id="15542" name="Oval 26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3" name="Oval 27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3" name="Group 28"/>
          <p:cNvGrpSpPr>
            <a:grpSpLocks/>
          </p:cNvGrpSpPr>
          <p:nvPr/>
        </p:nvGrpSpPr>
        <p:grpSpPr bwMode="auto">
          <a:xfrm>
            <a:off x="4894263" y="2481263"/>
            <a:ext cx="457200" cy="76200"/>
            <a:chOff x="1248" y="3696"/>
            <a:chExt cx="288" cy="48"/>
          </a:xfrm>
        </p:grpSpPr>
        <p:sp>
          <p:nvSpPr>
            <p:cNvPr id="15540" name="Oval 29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1" name="Oval 30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4" name="Oval 31"/>
          <p:cNvSpPr>
            <a:spLocks noChangeArrowheads="1"/>
          </p:cNvSpPr>
          <p:nvPr/>
        </p:nvSpPr>
        <p:spPr bwMode="auto">
          <a:xfrm>
            <a:off x="4343400" y="1981200"/>
            <a:ext cx="1066800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AutoShape 32" descr="60%"/>
          <p:cNvSpPr>
            <a:spLocks noChangeArrowheads="1"/>
          </p:cNvSpPr>
          <p:nvPr/>
        </p:nvSpPr>
        <p:spPr bwMode="auto">
          <a:xfrm rot="-5400000">
            <a:off x="4457700" y="2324100"/>
            <a:ext cx="381000" cy="457200"/>
          </a:xfrm>
          <a:custGeom>
            <a:avLst/>
            <a:gdLst>
              <a:gd name="T0" fmla="*/ 3360208 w 21600"/>
              <a:gd name="T1" fmla="*/ 0 h 21600"/>
              <a:gd name="T2" fmla="*/ 840052 w 21600"/>
              <a:gd name="T3" fmla="*/ 4838700 h 21600"/>
              <a:gd name="T4" fmla="*/ 3360208 w 21600"/>
              <a:gd name="T5" fmla="*/ 2419350 h 21600"/>
              <a:gd name="T6" fmla="*/ 5880365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6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6" name="Group 33"/>
          <p:cNvGrpSpPr>
            <a:grpSpLocks/>
          </p:cNvGrpSpPr>
          <p:nvPr/>
        </p:nvGrpSpPr>
        <p:grpSpPr bwMode="auto">
          <a:xfrm>
            <a:off x="4876800" y="2667000"/>
            <a:ext cx="457200" cy="76200"/>
            <a:chOff x="2555" y="1563"/>
            <a:chExt cx="288" cy="48"/>
          </a:xfrm>
        </p:grpSpPr>
        <p:sp>
          <p:nvSpPr>
            <p:cNvPr id="15538" name="Oval 34"/>
            <p:cNvSpPr>
              <a:spLocks noChangeArrowheads="1"/>
            </p:cNvSpPr>
            <p:nvPr/>
          </p:nvSpPr>
          <p:spPr bwMode="auto">
            <a:xfrm>
              <a:off x="2555" y="1563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9" name="Oval 35"/>
            <p:cNvSpPr>
              <a:spLocks noChangeArrowheads="1"/>
            </p:cNvSpPr>
            <p:nvPr/>
          </p:nvSpPr>
          <p:spPr bwMode="auto">
            <a:xfrm>
              <a:off x="2699" y="1563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Oval 36"/>
          <p:cNvSpPr>
            <a:spLocks noChangeArrowheads="1"/>
          </p:cNvSpPr>
          <p:nvPr/>
        </p:nvSpPr>
        <p:spPr bwMode="auto">
          <a:xfrm>
            <a:off x="6494463" y="2252663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Oval 37"/>
          <p:cNvSpPr>
            <a:spLocks noChangeArrowheads="1"/>
          </p:cNvSpPr>
          <p:nvPr/>
        </p:nvSpPr>
        <p:spPr bwMode="auto">
          <a:xfrm>
            <a:off x="6723063" y="2252663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9" name="Group 38"/>
          <p:cNvGrpSpPr>
            <a:grpSpLocks/>
          </p:cNvGrpSpPr>
          <p:nvPr/>
        </p:nvGrpSpPr>
        <p:grpSpPr bwMode="auto">
          <a:xfrm>
            <a:off x="6553200" y="2819400"/>
            <a:ext cx="457200" cy="76200"/>
            <a:chOff x="1248" y="3696"/>
            <a:chExt cx="288" cy="48"/>
          </a:xfrm>
        </p:grpSpPr>
        <p:sp>
          <p:nvSpPr>
            <p:cNvPr id="15536" name="Oval 39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7" name="Oval 40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80" name="Group 41"/>
          <p:cNvGrpSpPr>
            <a:grpSpLocks/>
          </p:cNvGrpSpPr>
          <p:nvPr/>
        </p:nvGrpSpPr>
        <p:grpSpPr bwMode="auto">
          <a:xfrm>
            <a:off x="6723063" y="2481263"/>
            <a:ext cx="457200" cy="76200"/>
            <a:chOff x="1248" y="3696"/>
            <a:chExt cx="288" cy="48"/>
          </a:xfrm>
        </p:grpSpPr>
        <p:sp>
          <p:nvSpPr>
            <p:cNvPr id="15534" name="Oval 42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5" name="Oval 43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81" name="Oval 44"/>
          <p:cNvSpPr>
            <a:spLocks noChangeArrowheads="1"/>
          </p:cNvSpPr>
          <p:nvPr/>
        </p:nvSpPr>
        <p:spPr bwMode="auto">
          <a:xfrm>
            <a:off x="6172200" y="1981200"/>
            <a:ext cx="1066800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AutoShape 45" descr="60%"/>
          <p:cNvSpPr>
            <a:spLocks noChangeArrowheads="1"/>
          </p:cNvSpPr>
          <p:nvPr/>
        </p:nvSpPr>
        <p:spPr bwMode="auto">
          <a:xfrm rot="-5400000">
            <a:off x="6286500" y="2324100"/>
            <a:ext cx="381000" cy="457200"/>
          </a:xfrm>
          <a:custGeom>
            <a:avLst/>
            <a:gdLst>
              <a:gd name="T0" fmla="*/ 3360208 w 21600"/>
              <a:gd name="T1" fmla="*/ 0 h 21600"/>
              <a:gd name="T2" fmla="*/ 840052 w 21600"/>
              <a:gd name="T3" fmla="*/ 4838700 h 21600"/>
              <a:gd name="T4" fmla="*/ 3360208 w 21600"/>
              <a:gd name="T5" fmla="*/ 2419350 h 21600"/>
              <a:gd name="T6" fmla="*/ 5880365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6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Oval 46"/>
          <p:cNvSpPr>
            <a:spLocks noChangeArrowheads="1"/>
          </p:cNvSpPr>
          <p:nvPr/>
        </p:nvSpPr>
        <p:spPr bwMode="auto">
          <a:xfrm>
            <a:off x="6705600" y="2667000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Oval 47"/>
          <p:cNvSpPr>
            <a:spLocks noChangeArrowheads="1"/>
          </p:cNvSpPr>
          <p:nvPr/>
        </p:nvSpPr>
        <p:spPr bwMode="auto">
          <a:xfrm>
            <a:off x="69342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Oval 48"/>
          <p:cNvSpPr>
            <a:spLocks noChangeArrowheads="1"/>
          </p:cNvSpPr>
          <p:nvPr/>
        </p:nvSpPr>
        <p:spPr bwMode="auto">
          <a:xfrm>
            <a:off x="8094663" y="2252663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Oval 49"/>
          <p:cNvSpPr>
            <a:spLocks noChangeArrowheads="1"/>
          </p:cNvSpPr>
          <p:nvPr/>
        </p:nvSpPr>
        <p:spPr bwMode="auto">
          <a:xfrm>
            <a:off x="8323263" y="22526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87" name="Group 50"/>
          <p:cNvGrpSpPr>
            <a:grpSpLocks/>
          </p:cNvGrpSpPr>
          <p:nvPr/>
        </p:nvGrpSpPr>
        <p:grpSpPr bwMode="auto">
          <a:xfrm>
            <a:off x="8153400" y="2819400"/>
            <a:ext cx="457200" cy="76200"/>
            <a:chOff x="1248" y="3696"/>
            <a:chExt cx="288" cy="48"/>
          </a:xfrm>
        </p:grpSpPr>
        <p:sp>
          <p:nvSpPr>
            <p:cNvPr id="15532" name="Oval 51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3" name="Oval 52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88" name="Group 53"/>
          <p:cNvGrpSpPr>
            <a:grpSpLocks/>
          </p:cNvGrpSpPr>
          <p:nvPr/>
        </p:nvGrpSpPr>
        <p:grpSpPr bwMode="auto">
          <a:xfrm>
            <a:off x="8323263" y="2481263"/>
            <a:ext cx="457200" cy="76200"/>
            <a:chOff x="1248" y="3696"/>
            <a:chExt cx="288" cy="48"/>
          </a:xfrm>
        </p:grpSpPr>
        <p:sp>
          <p:nvSpPr>
            <p:cNvPr id="15530" name="Oval 54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1" name="Oval 55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89" name="Oval 56"/>
          <p:cNvSpPr>
            <a:spLocks noChangeArrowheads="1"/>
          </p:cNvSpPr>
          <p:nvPr/>
        </p:nvSpPr>
        <p:spPr bwMode="auto">
          <a:xfrm>
            <a:off x="7772400" y="1981200"/>
            <a:ext cx="1066800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AutoShape 57" descr="60%"/>
          <p:cNvSpPr>
            <a:spLocks noChangeArrowheads="1"/>
          </p:cNvSpPr>
          <p:nvPr/>
        </p:nvSpPr>
        <p:spPr bwMode="auto">
          <a:xfrm rot="-5400000">
            <a:off x="7886700" y="2324100"/>
            <a:ext cx="381000" cy="457200"/>
          </a:xfrm>
          <a:custGeom>
            <a:avLst/>
            <a:gdLst>
              <a:gd name="T0" fmla="*/ 3360208 w 21600"/>
              <a:gd name="T1" fmla="*/ 0 h 21600"/>
              <a:gd name="T2" fmla="*/ 840052 w 21600"/>
              <a:gd name="T3" fmla="*/ 4838700 h 21600"/>
              <a:gd name="T4" fmla="*/ 3360208 w 21600"/>
              <a:gd name="T5" fmla="*/ 2419350 h 21600"/>
              <a:gd name="T6" fmla="*/ 5880365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6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58"/>
          <p:cNvSpPr>
            <a:spLocks noChangeArrowheads="1"/>
          </p:cNvSpPr>
          <p:nvPr/>
        </p:nvSpPr>
        <p:spPr bwMode="auto">
          <a:xfrm>
            <a:off x="8305800" y="2667000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Oval 59"/>
          <p:cNvSpPr>
            <a:spLocks noChangeArrowheads="1"/>
          </p:cNvSpPr>
          <p:nvPr/>
        </p:nvSpPr>
        <p:spPr bwMode="auto">
          <a:xfrm>
            <a:off x="85344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Oval 60"/>
          <p:cNvSpPr>
            <a:spLocks noChangeArrowheads="1"/>
          </p:cNvSpPr>
          <p:nvPr/>
        </p:nvSpPr>
        <p:spPr bwMode="auto">
          <a:xfrm>
            <a:off x="2913063" y="2328863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Oval 61"/>
          <p:cNvSpPr>
            <a:spLocks noChangeArrowheads="1"/>
          </p:cNvSpPr>
          <p:nvPr/>
        </p:nvSpPr>
        <p:spPr bwMode="auto">
          <a:xfrm>
            <a:off x="3141663" y="2328863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95" name="Group 62"/>
          <p:cNvGrpSpPr>
            <a:grpSpLocks/>
          </p:cNvGrpSpPr>
          <p:nvPr/>
        </p:nvGrpSpPr>
        <p:grpSpPr bwMode="auto">
          <a:xfrm>
            <a:off x="2971800" y="2895600"/>
            <a:ext cx="457200" cy="76200"/>
            <a:chOff x="1248" y="3696"/>
            <a:chExt cx="288" cy="48"/>
          </a:xfrm>
        </p:grpSpPr>
        <p:sp>
          <p:nvSpPr>
            <p:cNvPr id="15528" name="Oval 63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9" name="Oval 64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96" name="Oval 65"/>
          <p:cNvSpPr>
            <a:spLocks noChangeArrowheads="1"/>
          </p:cNvSpPr>
          <p:nvPr/>
        </p:nvSpPr>
        <p:spPr bwMode="auto">
          <a:xfrm>
            <a:off x="3141663" y="2557463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Oval 66"/>
          <p:cNvSpPr>
            <a:spLocks noChangeArrowheads="1"/>
          </p:cNvSpPr>
          <p:nvPr/>
        </p:nvSpPr>
        <p:spPr bwMode="auto">
          <a:xfrm>
            <a:off x="3370263" y="255746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Oval 67"/>
          <p:cNvSpPr>
            <a:spLocks noChangeArrowheads="1"/>
          </p:cNvSpPr>
          <p:nvPr/>
        </p:nvSpPr>
        <p:spPr bwMode="auto">
          <a:xfrm>
            <a:off x="2590800" y="2057400"/>
            <a:ext cx="1066800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AutoShape 68" descr="60%"/>
          <p:cNvSpPr>
            <a:spLocks noChangeArrowheads="1"/>
          </p:cNvSpPr>
          <p:nvPr/>
        </p:nvSpPr>
        <p:spPr bwMode="auto">
          <a:xfrm rot="-5400000">
            <a:off x="2705100" y="2400300"/>
            <a:ext cx="381000" cy="457200"/>
          </a:xfrm>
          <a:custGeom>
            <a:avLst/>
            <a:gdLst>
              <a:gd name="T0" fmla="*/ 3360208 w 21600"/>
              <a:gd name="T1" fmla="*/ 0 h 21600"/>
              <a:gd name="T2" fmla="*/ 840052 w 21600"/>
              <a:gd name="T3" fmla="*/ 4838700 h 21600"/>
              <a:gd name="T4" fmla="*/ 3360208 w 21600"/>
              <a:gd name="T5" fmla="*/ 2419350 h 21600"/>
              <a:gd name="T6" fmla="*/ 5880365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6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00" name="Group 69"/>
          <p:cNvGrpSpPr>
            <a:grpSpLocks/>
          </p:cNvGrpSpPr>
          <p:nvPr/>
        </p:nvGrpSpPr>
        <p:grpSpPr bwMode="auto">
          <a:xfrm>
            <a:off x="3124200" y="2743200"/>
            <a:ext cx="457200" cy="76200"/>
            <a:chOff x="2555" y="1563"/>
            <a:chExt cx="288" cy="48"/>
          </a:xfrm>
        </p:grpSpPr>
        <p:sp>
          <p:nvSpPr>
            <p:cNvPr id="15526" name="Oval 70"/>
            <p:cNvSpPr>
              <a:spLocks noChangeArrowheads="1"/>
            </p:cNvSpPr>
            <p:nvPr/>
          </p:nvSpPr>
          <p:spPr bwMode="auto">
            <a:xfrm>
              <a:off x="2555" y="1563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7" name="Oval 71"/>
            <p:cNvSpPr>
              <a:spLocks noChangeArrowheads="1"/>
            </p:cNvSpPr>
            <p:nvPr/>
          </p:nvSpPr>
          <p:spPr bwMode="auto">
            <a:xfrm>
              <a:off x="2699" y="1563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1" name="Oval 72"/>
          <p:cNvSpPr>
            <a:spLocks noChangeArrowheads="1"/>
          </p:cNvSpPr>
          <p:nvPr/>
        </p:nvSpPr>
        <p:spPr bwMode="auto">
          <a:xfrm>
            <a:off x="1312863" y="2328863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Oval 73"/>
          <p:cNvSpPr>
            <a:spLocks noChangeArrowheads="1"/>
          </p:cNvSpPr>
          <p:nvPr/>
        </p:nvSpPr>
        <p:spPr bwMode="auto">
          <a:xfrm>
            <a:off x="1541463" y="2328863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Oval 74"/>
          <p:cNvSpPr>
            <a:spLocks noChangeArrowheads="1"/>
          </p:cNvSpPr>
          <p:nvPr/>
        </p:nvSpPr>
        <p:spPr bwMode="auto">
          <a:xfrm>
            <a:off x="1371600" y="2895600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Oval 75"/>
          <p:cNvSpPr>
            <a:spLocks noChangeArrowheads="1"/>
          </p:cNvSpPr>
          <p:nvPr/>
        </p:nvSpPr>
        <p:spPr bwMode="auto">
          <a:xfrm>
            <a:off x="1600200" y="2895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Oval 76"/>
          <p:cNvSpPr>
            <a:spLocks noChangeArrowheads="1"/>
          </p:cNvSpPr>
          <p:nvPr/>
        </p:nvSpPr>
        <p:spPr bwMode="auto">
          <a:xfrm>
            <a:off x="1541463" y="2557463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Oval 77"/>
          <p:cNvSpPr>
            <a:spLocks noChangeArrowheads="1"/>
          </p:cNvSpPr>
          <p:nvPr/>
        </p:nvSpPr>
        <p:spPr bwMode="auto">
          <a:xfrm>
            <a:off x="1770063" y="255746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Oval 78"/>
          <p:cNvSpPr>
            <a:spLocks noChangeArrowheads="1"/>
          </p:cNvSpPr>
          <p:nvPr/>
        </p:nvSpPr>
        <p:spPr bwMode="auto">
          <a:xfrm>
            <a:off x="990600" y="2057400"/>
            <a:ext cx="1066800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AutoShape 79" descr="60%"/>
          <p:cNvSpPr>
            <a:spLocks noChangeArrowheads="1"/>
          </p:cNvSpPr>
          <p:nvPr/>
        </p:nvSpPr>
        <p:spPr bwMode="auto">
          <a:xfrm rot="-5400000">
            <a:off x="1104900" y="2400300"/>
            <a:ext cx="381000" cy="457200"/>
          </a:xfrm>
          <a:custGeom>
            <a:avLst/>
            <a:gdLst>
              <a:gd name="T0" fmla="*/ 3360208 w 21600"/>
              <a:gd name="T1" fmla="*/ 0 h 21600"/>
              <a:gd name="T2" fmla="*/ 840052 w 21600"/>
              <a:gd name="T3" fmla="*/ 4838700 h 21600"/>
              <a:gd name="T4" fmla="*/ 3360208 w 21600"/>
              <a:gd name="T5" fmla="*/ 2419350 h 21600"/>
              <a:gd name="T6" fmla="*/ 5880365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6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09" name="Group 80"/>
          <p:cNvGrpSpPr>
            <a:grpSpLocks/>
          </p:cNvGrpSpPr>
          <p:nvPr/>
        </p:nvGrpSpPr>
        <p:grpSpPr bwMode="auto">
          <a:xfrm>
            <a:off x="1524000" y="2743200"/>
            <a:ext cx="457200" cy="76200"/>
            <a:chOff x="2555" y="1563"/>
            <a:chExt cx="288" cy="48"/>
          </a:xfrm>
        </p:grpSpPr>
        <p:sp>
          <p:nvSpPr>
            <p:cNvPr id="15524" name="Oval 81"/>
            <p:cNvSpPr>
              <a:spLocks noChangeArrowheads="1"/>
            </p:cNvSpPr>
            <p:nvPr/>
          </p:nvSpPr>
          <p:spPr bwMode="auto">
            <a:xfrm>
              <a:off x="2555" y="1563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5" name="Oval 82"/>
            <p:cNvSpPr>
              <a:spLocks noChangeArrowheads="1"/>
            </p:cNvSpPr>
            <p:nvPr/>
          </p:nvSpPr>
          <p:spPr bwMode="auto">
            <a:xfrm>
              <a:off x="2699" y="1563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10" name="Text Box 13"/>
          <p:cNvSpPr txBox="1">
            <a:spLocks noChangeArrowheads="1"/>
          </p:cNvSpPr>
          <p:nvPr/>
        </p:nvSpPr>
        <p:spPr bwMode="auto">
          <a:xfrm>
            <a:off x="1371600" y="304800"/>
            <a:ext cx="1584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i="1"/>
              <a:t>Heteroplasmic</a:t>
            </a:r>
          </a:p>
          <a:p>
            <a:pPr algn="ctr" eaLnBrk="1" hangingPunct="1"/>
            <a:r>
              <a:rPr lang="en-US" sz="1600" b="1" i="1"/>
              <a:t>Stem Cell/</a:t>
            </a:r>
          </a:p>
          <a:p>
            <a:pPr algn="ctr" eaLnBrk="1" hangingPunct="1"/>
            <a:r>
              <a:rPr lang="en-US" sz="1600" b="1" i="1"/>
              <a:t>Oogonium</a:t>
            </a:r>
          </a:p>
        </p:txBody>
      </p:sp>
      <p:grpSp>
        <p:nvGrpSpPr>
          <p:cNvPr id="15411" name="Group 189"/>
          <p:cNvGrpSpPr>
            <a:grpSpLocks/>
          </p:cNvGrpSpPr>
          <p:nvPr/>
        </p:nvGrpSpPr>
        <p:grpSpPr bwMode="auto">
          <a:xfrm>
            <a:off x="1524000" y="1524000"/>
            <a:ext cx="6781800" cy="477838"/>
            <a:chOff x="960" y="995"/>
            <a:chExt cx="4272" cy="512"/>
          </a:xfrm>
        </p:grpSpPr>
        <p:sp>
          <p:nvSpPr>
            <p:cNvPr id="15517" name="Line 17"/>
            <p:cNvSpPr>
              <a:spLocks noChangeShapeType="1"/>
            </p:cNvSpPr>
            <p:nvPr/>
          </p:nvSpPr>
          <p:spPr bwMode="auto">
            <a:xfrm>
              <a:off x="960" y="1200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Line 18"/>
            <p:cNvSpPr>
              <a:spLocks noChangeShapeType="1"/>
            </p:cNvSpPr>
            <p:nvPr/>
          </p:nvSpPr>
          <p:spPr bwMode="auto">
            <a:xfrm>
              <a:off x="3072" y="995"/>
              <a:ext cx="0" cy="2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Line 19"/>
            <p:cNvSpPr>
              <a:spLocks noChangeShapeType="1"/>
            </p:cNvSpPr>
            <p:nvPr/>
          </p:nvSpPr>
          <p:spPr bwMode="auto">
            <a:xfrm>
              <a:off x="1968" y="1200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Line 20"/>
            <p:cNvSpPr>
              <a:spLocks noChangeShapeType="1"/>
            </p:cNvSpPr>
            <p:nvPr/>
          </p:nvSpPr>
          <p:spPr bwMode="auto">
            <a:xfrm>
              <a:off x="3072" y="1200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Line 21"/>
            <p:cNvSpPr>
              <a:spLocks noChangeShapeType="1"/>
            </p:cNvSpPr>
            <p:nvPr/>
          </p:nvSpPr>
          <p:spPr bwMode="auto">
            <a:xfrm>
              <a:off x="4224" y="1200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Line 22"/>
            <p:cNvSpPr>
              <a:spLocks noChangeShapeType="1"/>
            </p:cNvSpPr>
            <p:nvPr/>
          </p:nvSpPr>
          <p:spPr bwMode="auto">
            <a:xfrm>
              <a:off x="5232" y="1200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Line 83"/>
            <p:cNvSpPr>
              <a:spLocks noChangeShapeType="1"/>
            </p:cNvSpPr>
            <p:nvPr/>
          </p:nvSpPr>
          <p:spPr bwMode="auto">
            <a:xfrm>
              <a:off x="960" y="1200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2" name="Text Box 84"/>
          <p:cNvSpPr txBox="1">
            <a:spLocks noChangeArrowheads="1"/>
          </p:cNvSpPr>
          <p:nvPr/>
        </p:nvSpPr>
        <p:spPr bwMode="auto">
          <a:xfrm>
            <a:off x="-152400" y="1905000"/>
            <a:ext cx="1371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i="1"/>
              <a:t>Oocytes </a:t>
            </a:r>
          </a:p>
          <a:p>
            <a:pPr algn="ctr" eaLnBrk="1" hangingPunct="1"/>
            <a:r>
              <a:rPr lang="en-US" sz="1600" b="1" i="1"/>
              <a:t>with </a:t>
            </a:r>
          </a:p>
          <a:p>
            <a:pPr algn="ctr" eaLnBrk="1" hangingPunct="1"/>
            <a:r>
              <a:rPr lang="en-US" sz="1600" b="1" i="1"/>
              <a:t>different </a:t>
            </a:r>
          </a:p>
          <a:p>
            <a:pPr algn="ctr" eaLnBrk="1" hangingPunct="1"/>
            <a:r>
              <a:rPr lang="en-US" sz="1600" b="1" i="1"/>
              <a:t>mtDNA </a:t>
            </a:r>
          </a:p>
          <a:p>
            <a:pPr algn="ctr" eaLnBrk="1" hangingPunct="1"/>
            <a:r>
              <a:rPr lang="en-US" sz="1600" b="1" i="1"/>
              <a:t>ratios</a:t>
            </a:r>
          </a:p>
        </p:txBody>
      </p:sp>
      <p:sp>
        <p:nvSpPr>
          <p:cNvPr id="15413" name="Line 85"/>
          <p:cNvSpPr>
            <a:spLocks noChangeShapeType="1"/>
          </p:cNvSpPr>
          <p:nvPr/>
        </p:nvSpPr>
        <p:spPr bwMode="auto">
          <a:xfrm flipH="1">
            <a:off x="5105400" y="457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4" name="Line 86"/>
          <p:cNvSpPr>
            <a:spLocks noChangeShapeType="1"/>
          </p:cNvSpPr>
          <p:nvPr/>
        </p:nvSpPr>
        <p:spPr bwMode="auto">
          <a:xfrm>
            <a:off x="4191000" y="457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5" name="Text Box 87"/>
          <p:cNvSpPr txBox="1">
            <a:spLocks noChangeArrowheads="1"/>
          </p:cNvSpPr>
          <p:nvPr/>
        </p:nvSpPr>
        <p:spPr bwMode="auto">
          <a:xfrm>
            <a:off x="2697163" y="152400"/>
            <a:ext cx="188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/>
              <a:t>Mutation-containing</a:t>
            </a:r>
          </a:p>
          <a:p>
            <a:pPr algn="ctr" eaLnBrk="1" hangingPunct="1"/>
            <a:r>
              <a:rPr lang="en-US" sz="1400" b="1"/>
              <a:t>mtDNA</a:t>
            </a:r>
          </a:p>
        </p:txBody>
      </p:sp>
      <p:sp>
        <p:nvSpPr>
          <p:cNvPr id="15416" name="Text Box 88"/>
          <p:cNvSpPr txBox="1">
            <a:spLocks noChangeArrowheads="1"/>
          </p:cNvSpPr>
          <p:nvPr/>
        </p:nvSpPr>
        <p:spPr bwMode="auto">
          <a:xfrm>
            <a:off x="5427663" y="152400"/>
            <a:ext cx="989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/>
              <a:t>Wild-type</a:t>
            </a:r>
          </a:p>
          <a:p>
            <a:pPr algn="ctr" eaLnBrk="1" hangingPunct="1"/>
            <a:r>
              <a:rPr lang="en-US" sz="1400" b="1"/>
              <a:t>mtDNA</a:t>
            </a:r>
          </a:p>
        </p:txBody>
      </p:sp>
      <p:grpSp>
        <p:nvGrpSpPr>
          <p:cNvPr id="15417" name="Group 90"/>
          <p:cNvGrpSpPr>
            <a:grpSpLocks/>
          </p:cNvGrpSpPr>
          <p:nvPr/>
        </p:nvGrpSpPr>
        <p:grpSpPr bwMode="auto">
          <a:xfrm>
            <a:off x="3581400" y="3276600"/>
            <a:ext cx="1066800" cy="381000"/>
            <a:chOff x="1872" y="2160"/>
            <a:chExt cx="1056" cy="336"/>
          </a:xfrm>
        </p:grpSpPr>
        <p:sp>
          <p:nvSpPr>
            <p:cNvPr id="15514" name="Oval 91"/>
            <p:cNvSpPr>
              <a:spLocks noChangeArrowheads="1"/>
            </p:cNvSpPr>
            <p:nvPr/>
          </p:nvSpPr>
          <p:spPr bwMode="auto">
            <a:xfrm>
              <a:off x="2352" y="2160"/>
              <a:ext cx="576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5" name="AutoShape 92" descr="Light horizontal"/>
            <p:cNvSpPr>
              <a:spLocks noChangeArrowheads="1"/>
            </p:cNvSpPr>
            <p:nvPr/>
          </p:nvSpPr>
          <p:spPr bwMode="auto">
            <a:xfrm rot="5400000" flipH="1">
              <a:off x="2568" y="2184"/>
              <a:ext cx="240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6" name="Freeform 93"/>
            <p:cNvSpPr>
              <a:spLocks/>
            </p:cNvSpPr>
            <p:nvPr/>
          </p:nvSpPr>
          <p:spPr bwMode="auto">
            <a:xfrm>
              <a:off x="1872" y="2304"/>
              <a:ext cx="480" cy="192"/>
            </a:xfrm>
            <a:custGeom>
              <a:avLst/>
              <a:gdLst>
                <a:gd name="T0" fmla="*/ 0 w 480"/>
                <a:gd name="T1" fmla="*/ 192 h 192"/>
                <a:gd name="T2" fmla="*/ 96 w 480"/>
                <a:gd name="T3" fmla="*/ 48 h 192"/>
                <a:gd name="T4" fmla="*/ 240 w 480"/>
                <a:gd name="T5" fmla="*/ 144 h 192"/>
                <a:gd name="T6" fmla="*/ 384 w 480"/>
                <a:gd name="T7" fmla="*/ 144 h 192"/>
                <a:gd name="T8" fmla="*/ 480 w 480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192"/>
                <a:gd name="T17" fmla="*/ 480 w 480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192">
                  <a:moveTo>
                    <a:pt x="0" y="192"/>
                  </a:moveTo>
                  <a:cubicBezTo>
                    <a:pt x="28" y="124"/>
                    <a:pt x="56" y="56"/>
                    <a:pt x="96" y="48"/>
                  </a:cubicBezTo>
                  <a:cubicBezTo>
                    <a:pt x="136" y="40"/>
                    <a:pt x="192" y="128"/>
                    <a:pt x="240" y="144"/>
                  </a:cubicBezTo>
                  <a:cubicBezTo>
                    <a:pt x="288" y="160"/>
                    <a:pt x="344" y="168"/>
                    <a:pt x="384" y="144"/>
                  </a:cubicBezTo>
                  <a:cubicBezTo>
                    <a:pt x="424" y="120"/>
                    <a:pt x="464" y="24"/>
                    <a:pt x="48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8" name="Line 94"/>
          <p:cNvSpPr>
            <a:spLocks noChangeShapeType="1"/>
          </p:cNvSpPr>
          <p:nvPr/>
        </p:nvSpPr>
        <p:spPr bwMode="auto">
          <a:xfrm>
            <a:off x="4038600" y="3200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Line 100"/>
          <p:cNvSpPr>
            <a:spLocks noChangeShapeType="1"/>
          </p:cNvSpPr>
          <p:nvPr/>
        </p:nvSpPr>
        <p:spPr bwMode="auto">
          <a:xfrm flipV="1">
            <a:off x="4114800" y="1066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0" name="Text Box 101"/>
          <p:cNvSpPr txBox="1">
            <a:spLocks noChangeArrowheads="1"/>
          </p:cNvSpPr>
          <p:nvPr/>
        </p:nvSpPr>
        <p:spPr bwMode="auto">
          <a:xfrm>
            <a:off x="2667000" y="1066800"/>
            <a:ext cx="1514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/>
              <a:t>Diploid nucleus</a:t>
            </a:r>
          </a:p>
        </p:txBody>
      </p:sp>
      <p:sp>
        <p:nvSpPr>
          <p:cNvPr id="15421" name="Text Box 106"/>
          <p:cNvSpPr txBox="1">
            <a:spLocks noChangeArrowheads="1"/>
          </p:cNvSpPr>
          <p:nvPr/>
        </p:nvSpPr>
        <p:spPr bwMode="auto">
          <a:xfrm>
            <a:off x="3328988" y="2971800"/>
            <a:ext cx="1563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/>
              <a:t>Haploid nucleus</a:t>
            </a:r>
          </a:p>
        </p:txBody>
      </p:sp>
      <p:sp>
        <p:nvSpPr>
          <p:cNvPr id="15422" name="Line 109"/>
          <p:cNvSpPr>
            <a:spLocks noChangeShapeType="1"/>
          </p:cNvSpPr>
          <p:nvPr/>
        </p:nvSpPr>
        <p:spPr bwMode="auto">
          <a:xfrm>
            <a:off x="4876800" y="3154363"/>
            <a:ext cx="0" cy="655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Line 112"/>
          <p:cNvSpPr>
            <a:spLocks noChangeShapeType="1"/>
          </p:cNvSpPr>
          <p:nvPr/>
        </p:nvSpPr>
        <p:spPr bwMode="auto">
          <a:xfrm>
            <a:off x="4724400" y="35052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4" name="Text Box 114"/>
          <p:cNvSpPr txBox="1">
            <a:spLocks noChangeArrowheads="1"/>
          </p:cNvSpPr>
          <p:nvPr/>
        </p:nvSpPr>
        <p:spPr bwMode="auto">
          <a:xfrm>
            <a:off x="3733800" y="35814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/>
              <a:t>Sperm</a:t>
            </a:r>
          </a:p>
        </p:txBody>
      </p:sp>
      <p:sp>
        <p:nvSpPr>
          <p:cNvPr id="15425" name="Line 117"/>
          <p:cNvSpPr>
            <a:spLocks noChangeShapeType="1"/>
          </p:cNvSpPr>
          <p:nvPr/>
        </p:nvSpPr>
        <p:spPr bwMode="auto">
          <a:xfrm flipV="1">
            <a:off x="4038600" y="2743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6" name="Oval 118"/>
          <p:cNvSpPr>
            <a:spLocks noChangeArrowheads="1"/>
          </p:cNvSpPr>
          <p:nvPr/>
        </p:nvSpPr>
        <p:spPr bwMode="auto">
          <a:xfrm>
            <a:off x="4648200" y="4114800"/>
            <a:ext cx="457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Oval 119"/>
          <p:cNvSpPr>
            <a:spLocks noChangeArrowheads="1"/>
          </p:cNvSpPr>
          <p:nvPr/>
        </p:nvSpPr>
        <p:spPr bwMode="auto">
          <a:xfrm>
            <a:off x="4876800" y="4114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28" name="Group 120"/>
          <p:cNvGrpSpPr>
            <a:grpSpLocks/>
          </p:cNvGrpSpPr>
          <p:nvPr/>
        </p:nvGrpSpPr>
        <p:grpSpPr bwMode="auto">
          <a:xfrm>
            <a:off x="4706938" y="4681538"/>
            <a:ext cx="457200" cy="76200"/>
            <a:chOff x="1248" y="3696"/>
            <a:chExt cx="288" cy="48"/>
          </a:xfrm>
        </p:grpSpPr>
        <p:sp>
          <p:nvSpPr>
            <p:cNvPr id="15512" name="Oval 121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3" name="Oval 122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29" name="Group 123"/>
          <p:cNvGrpSpPr>
            <a:grpSpLocks/>
          </p:cNvGrpSpPr>
          <p:nvPr/>
        </p:nvGrpSpPr>
        <p:grpSpPr bwMode="auto">
          <a:xfrm>
            <a:off x="4876800" y="4343400"/>
            <a:ext cx="457200" cy="76200"/>
            <a:chOff x="1248" y="3696"/>
            <a:chExt cx="288" cy="48"/>
          </a:xfrm>
        </p:grpSpPr>
        <p:sp>
          <p:nvSpPr>
            <p:cNvPr id="15510" name="Oval 124"/>
            <p:cNvSpPr>
              <a:spLocks noChangeArrowheads="1"/>
            </p:cNvSpPr>
            <p:nvPr/>
          </p:nvSpPr>
          <p:spPr bwMode="auto">
            <a:xfrm>
              <a:off x="1248" y="3696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1" name="Oval 125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30" name="Oval 126"/>
          <p:cNvSpPr>
            <a:spLocks noChangeArrowheads="1"/>
          </p:cNvSpPr>
          <p:nvPr/>
        </p:nvSpPr>
        <p:spPr bwMode="auto">
          <a:xfrm>
            <a:off x="4343400" y="3886200"/>
            <a:ext cx="1066800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1" name="AutoShape 127" descr="60%"/>
          <p:cNvSpPr>
            <a:spLocks noChangeArrowheads="1"/>
          </p:cNvSpPr>
          <p:nvPr/>
        </p:nvSpPr>
        <p:spPr bwMode="auto">
          <a:xfrm rot="-5400000">
            <a:off x="4440238" y="4186238"/>
            <a:ext cx="381000" cy="457200"/>
          </a:xfrm>
          <a:custGeom>
            <a:avLst/>
            <a:gdLst>
              <a:gd name="T0" fmla="*/ 3360208 w 21600"/>
              <a:gd name="T1" fmla="*/ 0 h 21600"/>
              <a:gd name="T2" fmla="*/ 840052 w 21600"/>
              <a:gd name="T3" fmla="*/ 4838700 h 21600"/>
              <a:gd name="T4" fmla="*/ 3360208 w 21600"/>
              <a:gd name="T5" fmla="*/ 2419350 h 21600"/>
              <a:gd name="T6" fmla="*/ 5880365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6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2" name="AutoShape 128" descr="Light horizontal"/>
          <p:cNvSpPr>
            <a:spLocks noChangeArrowheads="1"/>
          </p:cNvSpPr>
          <p:nvPr/>
        </p:nvSpPr>
        <p:spPr bwMode="auto">
          <a:xfrm rot="5400000" flipH="1">
            <a:off x="4440238" y="4186238"/>
            <a:ext cx="381000" cy="457200"/>
          </a:xfrm>
          <a:custGeom>
            <a:avLst/>
            <a:gdLst>
              <a:gd name="T0" fmla="*/ 3360208 w 21600"/>
              <a:gd name="T1" fmla="*/ 0 h 21600"/>
              <a:gd name="T2" fmla="*/ 840052 w 21600"/>
              <a:gd name="T3" fmla="*/ 4838700 h 21600"/>
              <a:gd name="T4" fmla="*/ 3360208 w 21600"/>
              <a:gd name="T5" fmla="*/ 2419350 h 21600"/>
              <a:gd name="T6" fmla="*/ 5880365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ltHorz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3" name="Text Box 129"/>
          <p:cNvSpPr txBox="1">
            <a:spLocks noChangeArrowheads="1"/>
          </p:cNvSpPr>
          <p:nvPr/>
        </p:nvSpPr>
        <p:spPr bwMode="auto">
          <a:xfrm>
            <a:off x="4495800" y="4953000"/>
            <a:ext cx="849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/>
              <a:t>Zygote</a:t>
            </a:r>
          </a:p>
        </p:txBody>
      </p:sp>
      <p:grpSp>
        <p:nvGrpSpPr>
          <p:cNvPr id="15434" name="Group 130"/>
          <p:cNvGrpSpPr>
            <a:grpSpLocks/>
          </p:cNvGrpSpPr>
          <p:nvPr/>
        </p:nvGrpSpPr>
        <p:grpSpPr bwMode="auto">
          <a:xfrm>
            <a:off x="4859338" y="4529138"/>
            <a:ext cx="457200" cy="76200"/>
            <a:chOff x="2555" y="1563"/>
            <a:chExt cx="288" cy="48"/>
          </a:xfrm>
        </p:grpSpPr>
        <p:sp>
          <p:nvSpPr>
            <p:cNvPr id="15508" name="Oval 131"/>
            <p:cNvSpPr>
              <a:spLocks noChangeArrowheads="1"/>
            </p:cNvSpPr>
            <p:nvPr/>
          </p:nvSpPr>
          <p:spPr bwMode="auto">
            <a:xfrm>
              <a:off x="2555" y="1563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9" name="Oval 132"/>
            <p:cNvSpPr>
              <a:spLocks noChangeArrowheads="1"/>
            </p:cNvSpPr>
            <p:nvPr/>
          </p:nvSpPr>
          <p:spPr bwMode="auto">
            <a:xfrm>
              <a:off x="2699" y="1563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35" name="Group 159"/>
          <p:cNvGrpSpPr>
            <a:grpSpLocks/>
          </p:cNvGrpSpPr>
          <p:nvPr/>
        </p:nvGrpSpPr>
        <p:grpSpPr bwMode="auto">
          <a:xfrm>
            <a:off x="685800" y="4800600"/>
            <a:ext cx="1066800" cy="1066800"/>
            <a:chOff x="4128" y="2400"/>
            <a:chExt cx="672" cy="672"/>
          </a:xfrm>
        </p:grpSpPr>
        <p:sp>
          <p:nvSpPr>
            <p:cNvPr id="15495" name="Oval 133"/>
            <p:cNvSpPr>
              <a:spLocks noChangeArrowheads="1"/>
            </p:cNvSpPr>
            <p:nvPr/>
          </p:nvSpPr>
          <p:spPr bwMode="auto">
            <a:xfrm>
              <a:off x="4331" y="2571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6" name="Oval 134"/>
            <p:cNvSpPr>
              <a:spLocks noChangeArrowheads="1"/>
            </p:cNvSpPr>
            <p:nvPr/>
          </p:nvSpPr>
          <p:spPr bwMode="auto">
            <a:xfrm>
              <a:off x="4475" y="2571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97" name="Group 135"/>
            <p:cNvGrpSpPr>
              <a:grpSpLocks/>
            </p:cNvGrpSpPr>
            <p:nvPr/>
          </p:nvGrpSpPr>
          <p:grpSpPr bwMode="auto">
            <a:xfrm>
              <a:off x="4368" y="2928"/>
              <a:ext cx="288" cy="48"/>
              <a:chOff x="1248" y="3696"/>
              <a:chExt cx="288" cy="48"/>
            </a:xfrm>
          </p:grpSpPr>
          <p:sp>
            <p:nvSpPr>
              <p:cNvPr id="15506" name="Oval 136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28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7" name="Oval 137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98" name="Oval 138"/>
            <p:cNvSpPr>
              <a:spLocks noChangeArrowheads="1"/>
            </p:cNvSpPr>
            <p:nvPr/>
          </p:nvSpPr>
          <p:spPr bwMode="auto">
            <a:xfrm>
              <a:off x="4475" y="2715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9" name="Oval 139"/>
            <p:cNvSpPr>
              <a:spLocks noChangeArrowheads="1"/>
            </p:cNvSpPr>
            <p:nvPr/>
          </p:nvSpPr>
          <p:spPr bwMode="auto">
            <a:xfrm>
              <a:off x="4619" y="271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0" name="Oval 140"/>
            <p:cNvSpPr>
              <a:spLocks noChangeArrowheads="1"/>
            </p:cNvSpPr>
            <p:nvPr/>
          </p:nvSpPr>
          <p:spPr bwMode="auto">
            <a:xfrm>
              <a:off x="4128" y="2400"/>
              <a:ext cx="672" cy="6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1" name="AutoShape 141" descr="60%"/>
            <p:cNvSpPr>
              <a:spLocks noChangeArrowheads="1"/>
            </p:cNvSpPr>
            <p:nvPr/>
          </p:nvSpPr>
          <p:spPr bwMode="auto">
            <a:xfrm rot="-5400000">
              <a:off x="4200" y="2616"/>
              <a:ext cx="240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pattFill prst="pct6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2" name="AutoShape 142" descr="Light horizontal"/>
            <p:cNvSpPr>
              <a:spLocks noChangeArrowheads="1"/>
            </p:cNvSpPr>
            <p:nvPr/>
          </p:nvSpPr>
          <p:spPr bwMode="auto">
            <a:xfrm rot="5400000" flipH="1">
              <a:off x="4200" y="2616"/>
              <a:ext cx="240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503" name="Group 143"/>
            <p:cNvGrpSpPr>
              <a:grpSpLocks/>
            </p:cNvGrpSpPr>
            <p:nvPr/>
          </p:nvGrpSpPr>
          <p:grpSpPr bwMode="auto">
            <a:xfrm>
              <a:off x="4464" y="2832"/>
              <a:ext cx="288" cy="48"/>
              <a:chOff x="2555" y="1563"/>
              <a:chExt cx="288" cy="48"/>
            </a:xfrm>
          </p:grpSpPr>
          <p:sp>
            <p:nvSpPr>
              <p:cNvPr id="15504" name="Oval 144"/>
              <p:cNvSpPr>
                <a:spLocks noChangeArrowheads="1"/>
              </p:cNvSpPr>
              <p:nvPr/>
            </p:nvSpPr>
            <p:spPr bwMode="auto">
              <a:xfrm>
                <a:off x="2555" y="1563"/>
                <a:ext cx="28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5" name="Oval 145"/>
              <p:cNvSpPr>
                <a:spLocks noChangeArrowheads="1"/>
              </p:cNvSpPr>
              <p:nvPr/>
            </p:nvSpPr>
            <p:spPr bwMode="auto">
              <a:xfrm>
                <a:off x="2699" y="1563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436" name="Group 160"/>
          <p:cNvGrpSpPr>
            <a:grpSpLocks/>
          </p:cNvGrpSpPr>
          <p:nvPr/>
        </p:nvGrpSpPr>
        <p:grpSpPr bwMode="auto">
          <a:xfrm>
            <a:off x="6096000" y="4800600"/>
            <a:ext cx="1066800" cy="1066800"/>
            <a:chOff x="4128" y="3648"/>
            <a:chExt cx="672" cy="672"/>
          </a:xfrm>
        </p:grpSpPr>
        <p:sp>
          <p:nvSpPr>
            <p:cNvPr id="15482" name="Oval 146"/>
            <p:cNvSpPr>
              <a:spLocks noChangeArrowheads="1"/>
            </p:cNvSpPr>
            <p:nvPr/>
          </p:nvSpPr>
          <p:spPr bwMode="auto">
            <a:xfrm>
              <a:off x="4331" y="3819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3" name="Oval 147"/>
            <p:cNvSpPr>
              <a:spLocks noChangeArrowheads="1"/>
            </p:cNvSpPr>
            <p:nvPr/>
          </p:nvSpPr>
          <p:spPr bwMode="auto">
            <a:xfrm>
              <a:off x="4475" y="3819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84" name="Group 148"/>
            <p:cNvGrpSpPr>
              <a:grpSpLocks/>
            </p:cNvGrpSpPr>
            <p:nvPr/>
          </p:nvGrpSpPr>
          <p:grpSpPr bwMode="auto">
            <a:xfrm>
              <a:off x="4368" y="4176"/>
              <a:ext cx="288" cy="48"/>
              <a:chOff x="1248" y="3696"/>
              <a:chExt cx="288" cy="48"/>
            </a:xfrm>
          </p:grpSpPr>
          <p:sp>
            <p:nvSpPr>
              <p:cNvPr id="15493" name="Oval 149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28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4" name="Oval 150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85" name="Group 151"/>
            <p:cNvGrpSpPr>
              <a:grpSpLocks/>
            </p:cNvGrpSpPr>
            <p:nvPr/>
          </p:nvGrpSpPr>
          <p:grpSpPr bwMode="auto">
            <a:xfrm>
              <a:off x="4475" y="3963"/>
              <a:ext cx="288" cy="48"/>
              <a:chOff x="1248" y="3696"/>
              <a:chExt cx="288" cy="48"/>
            </a:xfrm>
          </p:grpSpPr>
          <p:sp>
            <p:nvSpPr>
              <p:cNvPr id="15491" name="Oval 152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28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2" name="Oval 153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86" name="Oval 154"/>
            <p:cNvSpPr>
              <a:spLocks noChangeArrowheads="1"/>
            </p:cNvSpPr>
            <p:nvPr/>
          </p:nvSpPr>
          <p:spPr bwMode="auto">
            <a:xfrm>
              <a:off x="4128" y="3648"/>
              <a:ext cx="672" cy="6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7" name="AutoShape 155" descr="60%"/>
            <p:cNvSpPr>
              <a:spLocks noChangeArrowheads="1"/>
            </p:cNvSpPr>
            <p:nvPr/>
          </p:nvSpPr>
          <p:spPr bwMode="auto">
            <a:xfrm rot="-5400000">
              <a:off x="4200" y="3864"/>
              <a:ext cx="240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pattFill prst="pct6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8" name="AutoShape 156" descr="Light horizontal"/>
            <p:cNvSpPr>
              <a:spLocks noChangeArrowheads="1"/>
            </p:cNvSpPr>
            <p:nvPr/>
          </p:nvSpPr>
          <p:spPr bwMode="auto">
            <a:xfrm rot="5400000" flipH="1">
              <a:off x="4200" y="3864"/>
              <a:ext cx="240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9" name="Oval 157"/>
            <p:cNvSpPr>
              <a:spLocks noChangeArrowheads="1"/>
            </p:cNvSpPr>
            <p:nvPr/>
          </p:nvSpPr>
          <p:spPr bwMode="auto">
            <a:xfrm>
              <a:off x="4464" y="4080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0" name="Oval 158"/>
            <p:cNvSpPr>
              <a:spLocks noChangeArrowheads="1"/>
            </p:cNvSpPr>
            <p:nvPr/>
          </p:nvSpPr>
          <p:spPr bwMode="auto">
            <a:xfrm>
              <a:off x="4608" y="40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37" name="Group 161"/>
          <p:cNvGrpSpPr>
            <a:grpSpLocks/>
          </p:cNvGrpSpPr>
          <p:nvPr/>
        </p:nvGrpSpPr>
        <p:grpSpPr bwMode="auto">
          <a:xfrm>
            <a:off x="2743200" y="4800600"/>
            <a:ext cx="1066800" cy="1066800"/>
            <a:chOff x="4128" y="3648"/>
            <a:chExt cx="672" cy="672"/>
          </a:xfrm>
        </p:grpSpPr>
        <p:sp>
          <p:nvSpPr>
            <p:cNvPr id="15469" name="Oval 162"/>
            <p:cNvSpPr>
              <a:spLocks noChangeArrowheads="1"/>
            </p:cNvSpPr>
            <p:nvPr/>
          </p:nvSpPr>
          <p:spPr bwMode="auto">
            <a:xfrm>
              <a:off x="4331" y="3819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0" name="Oval 163"/>
            <p:cNvSpPr>
              <a:spLocks noChangeArrowheads="1"/>
            </p:cNvSpPr>
            <p:nvPr/>
          </p:nvSpPr>
          <p:spPr bwMode="auto">
            <a:xfrm>
              <a:off x="4475" y="3819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71" name="Group 164"/>
            <p:cNvGrpSpPr>
              <a:grpSpLocks/>
            </p:cNvGrpSpPr>
            <p:nvPr/>
          </p:nvGrpSpPr>
          <p:grpSpPr bwMode="auto">
            <a:xfrm>
              <a:off x="4368" y="4176"/>
              <a:ext cx="288" cy="48"/>
              <a:chOff x="1248" y="3696"/>
              <a:chExt cx="288" cy="48"/>
            </a:xfrm>
          </p:grpSpPr>
          <p:sp>
            <p:nvSpPr>
              <p:cNvPr id="15480" name="Oval 165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28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1" name="Oval 166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72" name="Group 167"/>
            <p:cNvGrpSpPr>
              <a:grpSpLocks/>
            </p:cNvGrpSpPr>
            <p:nvPr/>
          </p:nvGrpSpPr>
          <p:grpSpPr bwMode="auto">
            <a:xfrm>
              <a:off x="4475" y="3963"/>
              <a:ext cx="288" cy="48"/>
              <a:chOff x="1248" y="3696"/>
              <a:chExt cx="288" cy="48"/>
            </a:xfrm>
          </p:grpSpPr>
          <p:sp>
            <p:nvSpPr>
              <p:cNvPr id="15478" name="Oval 168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28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9" name="Oval 169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73" name="Oval 170"/>
            <p:cNvSpPr>
              <a:spLocks noChangeArrowheads="1"/>
            </p:cNvSpPr>
            <p:nvPr/>
          </p:nvSpPr>
          <p:spPr bwMode="auto">
            <a:xfrm>
              <a:off x="4128" y="3648"/>
              <a:ext cx="672" cy="6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4" name="AutoShape 171" descr="60%"/>
            <p:cNvSpPr>
              <a:spLocks noChangeArrowheads="1"/>
            </p:cNvSpPr>
            <p:nvPr/>
          </p:nvSpPr>
          <p:spPr bwMode="auto">
            <a:xfrm rot="-5400000">
              <a:off x="4200" y="3864"/>
              <a:ext cx="240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pattFill prst="pct6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5" name="AutoShape 172" descr="Light horizontal"/>
            <p:cNvSpPr>
              <a:spLocks noChangeArrowheads="1"/>
            </p:cNvSpPr>
            <p:nvPr/>
          </p:nvSpPr>
          <p:spPr bwMode="auto">
            <a:xfrm rot="5400000" flipH="1">
              <a:off x="4200" y="3864"/>
              <a:ext cx="240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6" name="Oval 173"/>
            <p:cNvSpPr>
              <a:spLocks noChangeArrowheads="1"/>
            </p:cNvSpPr>
            <p:nvPr/>
          </p:nvSpPr>
          <p:spPr bwMode="auto">
            <a:xfrm>
              <a:off x="4464" y="4080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7" name="Oval 174"/>
            <p:cNvSpPr>
              <a:spLocks noChangeArrowheads="1"/>
            </p:cNvSpPr>
            <p:nvPr/>
          </p:nvSpPr>
          <p:spPr bwMode="auto">
            <a:xfrm>
              <a:off x="4608" y="40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38" name="Group 175"/>
          <p:cNvGrpSpPr>
            <a:grpSpLocks/>
          </p:cNvGrpSpPr>
          <p:nvPr/>
        </p:nvGrpSpPr>
        <p:grpSpPr bwMode="auto">
          <a:xfrm>
            <a:off x="7772400" y="4800600"/>
            <a:ext cx="1066800" cy="1066800"/>
            <a:chOff x="4128" y="2400"/>
            <a:chExt cx="672" cy="672"/>
          </a:xfrm>
        </p:grpSpPr>
        <p:sp>
          <p:nvSpPr>
            <p:cNvPr id="15456" name="Oval 176"/>
            <p:cNvSpPr>
              <a:spLocks noChangeArrowheads="1"/>
            </p:cNvSpPr>
            <p:nvPr/>
          </p:nvSpPr>
          <p:spPr bwMode="auto">
            <a:xfrm>
              <a:off x="4331" y="2571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7" name="Oval 177"/>
            <p:cNvSpPr>
              <a:spLocks noChangeArrowheads="1"/>
            </p:cNvSpPr>
            <p:nvPr/>
          </p:nvSpPr>
          <p:spPr bwMode="auto">
            <a:xfrm>
              <a:off x="4475" y="2571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58" name="Group 178"/>
            <p:cNvGrpSpPr>
              <a:grpSpLocks/>
            </p:cNvGrpSpPr>
            <p:nvPr/>
          </p:nvGrpSpPr>
          <p:grpSpPr bwMode="auto">
            <a:xfrm>
              <a:off x="4368" y="2928"/>
              <a:ext cx="288" cy="48"/>
              <a:chOff x="1248" y="3696"/>
              <a:chExt cx="288" cy="48"/>
            </a:xfrm>
          </p:grpSpPr>
          <p:sp>
            <p:nvSpPr>
              <p:cNvPr id="15467" name="Oval 179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28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8" name="Oval 180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59" name="Oval 181"/>
            <p:cNvSpPr>
              <a:spLocks noChangeArrowheads="1"/>
            </p:cNvSpPr>
            <p:nvPr/>
          </p:nvSpPr>
          <p:spPr bwMode="auto">
            <a:xfrm>
              <a:off x="4475" y="2715"/>
              <a:ext cx="28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0" name="Oval 182"/>
            <p:cNvSpPr>
              <a:spLocks noChangeArrowheads="1"/>
            </p:cNvSpPr>
            <p:nvPr/>
          </p:nvSpPr>
          <p:spPr bwMode="auto">
            <a:xfrm>
              <a:off x="4619" y="271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1" name="Oval 183"/>
            <p:cNvSpPr>
              <a:spLocks noChangeArrowheads="1"/>
            </p:cNvSpPr>
            <p:nvPr/>
          </p:nvSpPr>
          <p:spPr bwMode="auto">
            <a:xfrm>
              <a:off x="4128" y="2400"/>
              <a:ext cx="672" cy="6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" name="AutoShape 184" descr="60%"/>
            <p:cNvSpPr>
              <a:spLocks noChangeArrowheads="1"/>
            </p:cNvSpPr>
            <p:nvPr/>
          </p:nvSpPr>
          <p:spPr bwMode="auto">
            <a:xfrm rot="-5400000">
              <a:off x="4200" y="2616"/>
              <a:ext cx="240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pattFill prst="pct6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" name="AutoShape 185" descr="Light horizontal"/>
            <p:cNvSpPr>
              <a:spLocks noChangeArrowheads="1"/>
            </p:cNvSpPr>
            <p:nvPr/>
          </p:nvSpPr>
          <p:spPr bwMode="auto">
            <a:xfrm rot="5400000" flipH="1">
              <a:off x="4200" y="2616"/>
              <a:ext cx="240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64" name="Group 186"/>
            <p:cNvGrpSpPr>
              <a:grpSpLocks/>
            </p:cNvGrpSpPr>
            <p:nvPr/>
          </p:nvGrpSpPr>
          <p:grpSpPr bwMode="auto">
            <a:xfrm>
              <a:off x="4464" y="2832"/>
              <a:ext cx="288" cy="48"/>
              <a:chOff x="2555" y="1563"/>
              <a:chExt cx="288" cy="48"/>
            </a:xfrm>
          </p:grpSpPr>
          <p:sp>
            <p:nvSpPr>
              <p:cNvPr id="15465" name="Oval 187"/>
              <p:cNvSpPr>
                <a:spLocks noChangeArrowheads="1"/>
              </p:cNvSpPr>
              <p:nvPr/>
            </p:nvSpPr>
            <p:spPr bwMode="auto">
              <a:xfrm>
                <a:off x="2555" y="1563"/>
                <a:ext cx="28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6" name="Oval 188"/>
              <p:cNvSpPr>
                <a:spLocks noChangeArrowheads="1"/>
              </p:cNvSpPr>
              <p:nvPr/>
            </p:nvSpPr>
            <p:spPr bwMode="auto">
              <a:xfrm>
                <a:off x="2699" y="1563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439" name="Group 194"/>
          <p:cNvGrpSpPr>
            <a:grpSpLocks/>
          </p:cNvGrpSpPr>
          <p:nvPr/>
        </p:nvGrpSpPr>
        <p:grpSpPr bwMode="auto">
          <a:xfrm>
            <a:off x="1143000" y="4343400"/>
            <a:ext cx="3124200" cy="381000"/>
            <a:chOff x="720" y="2736"/>
            <a:chExt cx="1968" cy="240"/>
          </a:xfrm>
        </p:grpSpPr>
        <p:sp>
          <p:nvSpPr>
            <p:cNvPr id="15453" name="Line 190"/>
            <p:cNvSpPr>
              <a:spLocks noChangeShapeType="1"/>
            </p:cNvSpPr>
            <p:nvPr/>
          </p:nvSpPr>
          <p:spPr bwMode="auto">
            <a:xfrm flipH="1">
              <a:off x="1344" y="2736"/>
              <a:ext cx="13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191"/>
            <p:cNvSpPr>
              <a:spLocks noChangeShapeType="1"/>
            </p:cNvSpPr>
            <p:nvPr/>
          </p:nvSpPr>
          <p:spPr bwMode="auto">
            <a:xfrm flipH="1">
              <a:off x="720" y="2832"/>
              <a:ext cx="62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193"/>
            <p:cNvSpPr>
              <a:spLocks noChangeShapeType="1"/>
            </p:cNvSpPr>
            <p:nvPr/>
          </p:nvSpPr>
          <p:spPr bwMode="auto">
            <a:xfrm>
              <a:off x="1344" y="2832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0" name="Line 195"/>
          <p:cNvSpPr>
            <a:spLocks noChangeShapeType="1"/>
          </p:cNvSpPr>
          <p:nvPr/>
        </p:nvSpPr>
        <p:spPr bwMode="auto">
          <a:xfrm flipH="1">
            <a:off x="2133600" y="4343400"/>
            <a:ext cx="213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1" name="Line 196"/>
          <p:cNvSpPr>
            <a:spLocks noChangeShapeType="1"/>
          </p:cNvSpPr>
          <p:nvPr/>
        </p:nvSpPr>
        <p:spPr bwMode="auto">
          <a:xfrm flipH="1">
            <a:off x="1143000" y="44958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" name="Line 197"/>
          <p:cNvSpPr>
            <a:spLocks noChangeShapeType="1"/>
          </p:cNvSpPr>
          <p:nvPr/>
        </p:nvSpPr>
        <p:spPr bwMode="auto">
          <a:xfrm>
            <a:off x="2133600" y="44958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43" name="Group 201"/>
          <p:cNvGrpSpPr>
            <a:grpSpLocks/>
          </p:cNvGrpSpPr>
          <p:nvPr/>
        </p:nvGrpSpPr>
        <p:grpSpPr bwMode="auto">
          <a:xfrm flipH="1">
            <a:off x="5486400" y="4343400"/>
            <a:ext cx="3124200" cy="381000"/>
            <a:chOff x="3456" y="2400"/>
            <a:chExt cx="1968" cy="240"/>
          </a:xfrm>
        </p:grpSpPr>
        <p:sp>
          <p:nvSpPr>
            <p:cNvPr id="15450" name="Line 198"/>
            <p:cNvSpPr>
              <a:spLocks noChangeShapeType="1"/>
            </p:cNvSpPr>
            <p:nvPr/>
          </p:nvSpPr>
          <p:spPr bwMode="auto">
            <a:xfrm flipH="1">
              <a:off x="4080" y="2400"/>
              <a:ext cx="13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199"/>
            <p:cNvSpPr>
              <a:spLocks noChangeShapeType="1"/>
            </p:cNvSpPr>
            <p:nvPr/>
          </p:nvSpPr>
          <p:spPr bwMode="auto">
            <a:xfrm flipH="1">
              <a:off x="3456" y="2496"/>
              <a:ext cx="62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200"/>
            <p:cNvSpPr>
              <a:spLocks noChangeShapeType="1"/>
            </p:cNvSpPr>
            <p:nvPr/>
          </p:nvSpPr>
          <p:spPr bwMode="auto">
            <a:xfrm>
              <a:off x="4080" y="249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4" name="Text Box 202"/>
          <p:cNvSpPr txBox="1">
            <a:spLocks noChangeArrowheads="1"/>
          </p:cNvSpPr>
          <p:nvPr/>
        </p:nvSpPr>
        <p:spPr bwMode="auto">
          <a:xfrm>
            <a:off x="381000" y="5867400"/>
            <a:ext cx="1774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i="1"/>
              <a:t>Nervous System</a:t>
            </a:r>
          </a:p>
          <a:p>
            <a:pPr algn="ctr" eaLnBrk="1" hangingPunct="1"/>
            <a:r>
              <a:rPr lang="en-US" sz="1600" b="1" i="1"/>
              <a:t>(above disease</a:t>
            </a:r>
          </a:p>
          <a:p>
            <a:pPr algn="ctr" eaLnBrk="1" hangingPunct="1"/>
            <a:r>
              <a:rPr lang="en-US" sz="1600" b="1" i="1"/>
              <a:t>threshold)</a:t>
            </a:r>
          </a:p>
        </p:txBody>
      </p:sp>
      <p:sp>
        <p:nvSpPr>
          <p:cNvPr id="15445" name="Text Box 205"/>
          <p:cNvSpPr txBox="1">
            <a:spLocks noChangeArrowheads="1"/>
          </p:cNvSpPr>
          <p:nvPr/>
        </p:nvSpPr>
        <p:spPr bwMode="auto">
          <a:xfrm>
            <a:off x="5791200" y="5867400"/>
            <a:ext cx="1774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i="1"/>
              <a:t>Nervous System</a:t>
            </a:r>
          </a:p>
          <a:p>
            <a:pPr algn="ctr" eaLnBrk="1" hangingPunct="1"/>
            <a:r>
              <a:rPr lang="en-US" sz="1600" b="1" i="1"/>
              <a:t>(below disease</a:t>
            </a:r>
          </a:p>
          <a:p>
            <a:pPr algn="ctr" eaLnBrk="1" hangingPunct="1"/>
            <a:r>
              <a:rPr lang="en-US" sz="1600" b="1" i="1"/>
              <a:t>threshold)</a:t>
            </a:r>
          </a:p>
        </p:txBody>
      </p:sp>
      <p:sp>
        <p:nvSpPr>
          <p:cNvPr id="15446" name="Text Box 207"/>
          <p:cNvSpPr txBox="1">
            <a:spLocks noChangeArrowheads="1"/>
          </p:cNvSpPr>
          <p:nvPr/>
        </p:nvSpPr>
        <p:spPr bwMode="auto">
          <a:xfrm>
            <a:off x="2590800" y="5867400"/>
            <a:ext cx="15176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i="1"/>
              <a:t>Oogonia</a:t>
            </a:r>
          </a:p>
          <a:p>
            <a:pPr algn="ctr" eaLnBrk="1" hangingPunct="1"/>
            <a:r>
              <a:rPr lang="en-US" sz="1600" b="1" i="1"/>
              <a:t>(low risk of</a:t>
            </a:r>
          </a:p>
          <a:p>
            <a:pPr algn="ctr" eaLnBrk="1" hangingPunct="1"/>
            <a:r>
              <a:rPr lang="en-US" sz="1600" b="1" i="1"/>
              <a:t>transmission)</a:t>
            </a:r>
          </a:p>
        </p:txBody>
      </p:sp>
      <p:sp>
        <p:nvSpPr>
          <p:cNvPr id="15447" name="Text Box 209"/>
          <p:cNvSpPr txBox="1">
            <a:spLocks noChangeArrowheads="1"/>
          </p:cNvSpPr>
          <p:nvPr/>
        </p:nvSpPr>
        <p:spPr bwMode="auto">
          <a:xfrm>
            <a:off x="7626350" y="5867400"/>
            <a:ext cx="15176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i="1"/>
              <a:t>Oogonia</a:t>
            </a:r>
          </a:p>
          <a:p>
            <a:pPr algn="ctr" eaLnBrk="1" hangingPunct="1"/>
            <a:r>
              <a:rPr lang="en-US" sz="1600" b="1" i="1"/>
              <a:t>(high risk of</a:t>
            </a:r>
          </a:p>
          <a:p>
            <a:pPr algn="ctr" eaLnBrk="1" hangingPunct="1"/>
            <a:r>
              <a:rPr lang="en-US" sz="1600" b="1" i="1"/>
              <a:t>transmission)</a:t>
            </a:r>
          </a:p>
        </p:txBody>
      </p:sp>
      <p:sp>
        <p:nvSpPr>
          <p:cNvPr id="15448" name="Text Box 210"/>
          <p:cNvSpPr txBox="1">
            <a:spLocks noChangeArrowheads="1"/>
          </p:cNvSpPr>
          <p:nvPr/>
        </p:nvSpPr>
        <p:spPr bwMode="auto">
          <a:xfrm>
            <a:off x="1143000" y="403860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/>
              <a:t>Mitotic segregation scenario 1</a:t>
            </a:r>
          </a:p>
        </p:txBody>
      </p:sp>
      <p:sp>
        <p:nvSpPr>
          <p:cNvPr id="15449" name="Text Box 211"/>
          <p:cNvSpPr txBox="1">
            <a:spLocks noChangeArrowheads="1"/>
          </p:cNvSpPr>
          <p:nvPr/>
        </p:nvSpPr>
        <p:spPr bwMode="auto">
          <a:xfrm>
            <a:off x="5486400" y="403860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/>
              <a:t>Mitotic segregation scenario 2</a:t>
            </a:r>
          </a:p>
        </p:txBody>
      </p:sp>
    </p:spTree>
    <p:extLst>
      <p:ext uri="{BB962C8B-B14F-4D97-AF65-F5344CB8AC3E}">
        <p14:creationId xmlns:p14="http://schemas.microsoft.com/office/powerpoint/2010/main" xmlns="" val="15352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mtDNA</a:t>
            </a:r>
            <a:r>
              <a:rPr lang="en-US" dirty="0" smtClean="0"/>
              <a:t>:  Practical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Genealogy</a:t>
            </a:r>
          </a:p>
          <a:p>
            <a:r>
              <a:rPr lang="en-US" dirty="0" smtClean="0"/>
              <a:t>Forensics</a:t>
            </a:r>
          </a:p>
          <a:p>
            <a:r>
              <a:rPr lang="en-US" smtClean="0"/>
              <a:t>Affects lifestyle?</a:t>
            </a:r>
            <a:endParaRPr lang="en-US" dirty="0" smtClean="0"/>
          </a:p>
          <a:p>
            <a:r>
              <a:rPr lang="en-US" dirty="0" smtClean="0"/>
              <a:t>Associations with disease risk and longevity?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5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figure 14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1225" cy="59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 b="0"/>
              <a:t>Figure 14-72 </a:t>
            </a:r>
            <a:r>
              <a:rPr lang="en-US" sz="1100" b="0" i="1"/>
              <a:t> Molecular Biology of the Cell</a:t>
            </a:r>
            <a:r>
              <a:rPr lang="en-US" sz="1100" b="0"/>
              <a:t> (© Garland Science 2008)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686800" cy="1143000"/>
          </a:xfrm>
        </p:spPr>
        <p:txBody>
          <a:bodyPr/>
          <a:lstStyle/>
          <a:p>
            <a:r>
              <a:rPr lang="en-US" sz="3200" b="1"/>
              <a:t>Genesis of Mitochondria and Chloroplasts</a:t>
            </a:r>
          </a:p>
        </p:txBody>
      </p:sp>
    </p:spTree>
    <p:extLst>
      <p:ext uri="{BB962C8B-B14F-4D97-AF65-F5344CB8AC3E}">
        <p14:creationId xmlns:p14="http://schemas.microsoft.com/office/powerpoint/2010/main" xmlns="" val="1864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igure 14-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976938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Figure 14-58 </a:t>
            </a:r>
            <a:r>
              <a:rPr lang="en-US" sz="1100" i="1"/>
              <a:t> Molecular Biology of the Cell</a:t>
            </a:r>
            <a:r>
              <a:rPr lang="en-US" sz="1100"/>
              <a:t> (© Garland Science 2008)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/>
              <a:t>Endosymbiont Hypothesis</a:t>
            </a:r>
          </a:p>
        </p:txBody>
      </p:sp>
    </p:spTree>
    <p:extLst>
      <p:ext uri="{BB962C8B-B14F-4D97-AF65-F5344CB8AC3E}">
        <p14:creationId xmlns:p14="http://schemas.microsoft.com/office/powerpoint/2010/main" xmlns="" val="8951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figure 14-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8768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Figure 14-52 </a:t>
            </a:r>
            <a:r>
              <a:rPr lang="en-US" sz="1100" i="1"/>
              <a:t> Molecular Biology of the Cell</a:t>
            </a:r>
            <a:r>
              <a:rPr lang="en-US" sz="1100"/>
              <a:t> (© Garland Science 2008)</a:t>
            </a: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H="1" flipV="1">
            <a:off x="3429000" y="3886200"/>
            <a:ext cx="9906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3886200" y="4800600"/>
            <a:ext cx="135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Times" pitchFamily="64" charset="0"/>
              </a:rPr>
              <a:t>nucleoids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Human mtDNA</a:t>
            </a:r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410200" y="1600200"/>
            <a:ext cx="3581400" cy="4525963"/>
          </a:xfrm>
        </p:spPr>
        <p:txBody>
          <a:bodyPr/>
          <a:lstStyle/>
          <a:p>
            <a:r>
              <a:rPr lang="en-US"/>
              <a:t>Originally called rho DNA</a:t>
            </a:r>
          </a:p>
          <a:p>
            <a:r>
              <a:rPr lang="en-US"/>
              <a:t>Multiple copies per cell</a:t>
            </a:r>
          </a:p>
          <a:p>
            <a:r>
              <a:rPr lang="en-US"/>
              <a:t>Nucleoids</a:t>
            </a:r>
          </a:p>
          <a:p>
            <a:r>
              <a:rPr lang="en-US"/>
              <a:t>Associated with membranes</a:t>
            </a:r>
          </a:p>
        </p:txBody>
      </p:sp>
    </p:spTree>
    <p:extLst>
      <p:ext uri="{BB962C8B-B14F-4D97-AF65-F5344CB8AC3E}">
        <p14:creationId xmlns:p14="http://schemas.microsoft.com/office/powerpoint/2010/main" xmlns="" val="42892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figure 14-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265988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Figure 14-59 </a:t>
            </a:r>
            <a:r>
              <a:rPr lang="en-US" sz="1100" i="1"/>
              <a:t> Molecular Biology of the Cell</a:t>
            </a:r>
            <a:r>
              <a:rPr lang="en-US" sz="1100"/>
              <a:t> (© Garland Science 2008)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Compaction of the mtDNA</a:t>
            </a:r>
          </a:p>
        </p:txBody>
      </p:sp>
    </p:spTree>
    <p:extLst>
      <p:ext uri="{BB962C8B-B14F-4D97-AF65-F5344CB8AC3E}">
        <p14:creationId xmlns:p14="http://schemas.microsoft.com/office/powerpoint/2010/main" xmlns="" val="36408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b="1"/>
              <a:t>Introns Lost During Evolution</a:t>
            </a:r>
          </a:p>
        </p:txBody>
      </p:sp>
      <p:pic>
        <p:nvPicPr>
          <p:cNvPr id="198659" name="Picture 3" descr="Genome_Map_of_mt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96582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14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table 14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7900"/>
            <a:ext cx="85312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Table 14-3 </a:t>
            </a:r>
            <a:r>
              <a:rPr lang="en-US" sz="1100" i="1"/>
              <a:t> Molecular Biology of the Cell</a:t>
            </a:r>
            <a:r>
              <a:rPr lang="en-US" sz="1100"/>
              <a:t> (© Garland Science 2008)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Codon Assignments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10291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/>
              <a:t>mtDNA Pseudogenes</a:t>
            </a:r>
          </a:p>
        </p:txBody>
      </p:sp>
      <p:pic>
        <p:nvPicPr>
          <p:cNvPr id="2007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1552575"/>
          </a:xfrm>
          <a:noFill/>
          <a:ln/>
        </p:spPr>
      </p:pic>
      <p:pic>
        <p:nvPicPr>
          <p:cNvPr id="20071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725" y="2286000"/>
            <a:ext cx="4479925" cy="4572000"/>
          </a:xfrm>
          <a:noFill/>
          <a:ln/>
        </p:spPr>
      </p:pic>
      <p:pic>
        <p:nvPicPr>
          <p:cNvPr id="200712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43450" y="2286000"/>
            <a:ext cx="4400550" cy="4572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17715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621</Words>
  <Application>Microsoft Office PowerPoint</Application>
  <PresentationFormat>On-screen Show (4:3)</PresentationFormat>
  <Paragraphs>144</Paragraphs>
  <Slides>23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Mitochondrial Genetics</vt:lpstr>
      <vt:lpstr>Photosynthetic Organisms Create Oxygen Atmosphere</vt:lpstr>
      <vt:lpstr>Genesis of Mitochondria and Chloroplasts</vt:lpstr>
      <vt:lpstr>Endosymbiont Hypothesis</vt:lpstr>
      <vt:lpstr>Human mtDNA</vt:lpstr>
      <vt:lpstr>Compaction of the mtDNA</vt:lpstr>
      <vt:lpstr>Introns Lost During Evolution</vt:lpstr>
      <vt:lpstr>Codon Assignments</vt:lpstr>
      <vt:lpstr>mtDNA Pseudogenes</vt:lpstr>
      <vt:lpstr>mtDNA Transcription</vt:lpstr>
      <vt:lpstr>mtDNA Translation</vt:lpstr>
      <vt:lpstr>mtDNA Replication</vt:lpstr>
      <vt:lpstr>Maternal Inheritance</vt:lpstr>
      <vt:lpstr>Mitotic Segregation</vt:lpstr>
      <vt:lpstr>Mitotic Segregation</vt:lpstr>
      <vt:lpstr>Heteroplasmy and Threshold</vt:lpstr>
      <vt:lpstr>Aging Theory</vt:lpstr>
      <vt:lpstr>mtDNA Mutations Drive Aging Phenotype</vt:lpstr>
      <vt:lpstr>Proteasomes From Two Genomes</vt:lpstr>
      <vt:lpstr>mtDNA Coding Genes</vt:lpstr>
      <vt:lpstr>Tracking Migrations:  mtDNA Haplogroups</vt:lpstr>
      <vt:lpstr>Slide 22</vt:lpstr>
      <vt:lpstr>mtDNA:  Practical Applications</vt:lpstr>
    </vt:vector>
  </TitlesOfParts>
  <Company>The University of Kansas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Mitochondrial Genetics</dc:title>
  <dc:creator>Russell Swerdlow</dc:creator>
  <cp:lastModifiedBy>Luis Flores</cp:lastModifiedBy>
  <cp:revision>8</cp:revision>
  <dcterms:created xsi:type="dcterms:W3CDTF">2013-09-08T15:48:25Z</dcterms:created>
  <dcterms:modified xsi:type="dcterms:W3CDTF">2013-09-09T03:57:15Z</dcterms:modified>
</cp:coreProperties>
</file>