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1"/>
  </p:notesMasterIdLst>
  <p:sldIdLst>
    <p:sldId id="256" r:id="rId2"/>
    <p:sldId id="362" r:id="rId3"/>
    <p:sldId id="303" r:id="rId4"/>
    <p:sldId id="304" r:id="rId5"/>
    <p:sldId id="305" r:id="rId6"/>
    <p:sldId id="284" r:id="rId7"/>
    <p:sldId id="361" r:id="rId8"/>
    <p:sldId id="271" r:id="rId9"/>
    <p:sldId id="272" r:id="rId10"/>
    <p:sldId id="270" r:id="rId11"/>
    <p:sldId id="273" r:id="rId12"/>
    <p:sldId id="262" r:id="rId13"/>
    <p:sldId id="263" r:id="rId14"/>
    <p:sldId id="264" r:id="rId15"/>
    <p:sldId id="292" r:id="rId16"/>
    <p:sldId id="285" r:id="rId17"/>
    <p:sldId id="260" r:id="rId18"/>
    <p:sldId id="261" r:id="rId19"/>
    <p:sldId id="281" r:id="rId20"/>
    <p:sldId id="306" r:id="rId21"/>
    <p:sldId id="307" r:id="rId22"/>
    <p:sldId id="308" r:id="rId23"/>
    <p:sldId id="309" r:id="rId24"/>
    <p:sldId id="274" r:id="rId25"/>
    <p:sldId id="311" r:id="rId26"/>
    <p:sldId id="312" r:id="rId27"/>
    <p:sldId id="313" r:id="rId28"/>
    <p:sldId id="383" r:id="rId29"/>
    <p:sldId id="314" r:id="rId30"/>
    <p:sldId id="310" r:id="rId31"/>
    <p:sldId id="315" r:id="rId32"/>
    <p:sldId id="320" r:id="rId33"/>
    <p:sldId id="265" r:id="rId34"/>
    <p:sldId id="386" r:id="rId35"/>
    <p:sldId id="275" r:id="rId36"/>
    <p:sldId id="316" r:id="rId37"/>
    <p:sldId id="287" r:id="rId38"/>
    <p:sldId id="288" r:id="rId39"/>
    <p:sldId id="291" r:id="rId40"/>
    <p:sldId id="268" r:id="rId41"/>
    <p:sldId id="276" r:id="rId42"/>
    <p:sldId id="277" r:id="rId43"/>
    <p:sldId id="278" r:id="rId44"/>
    <p:sldId id="279" r:id="rId45"/>
    <p:sldId id="283" r:id="rId46"/>
    <p:sldId id="293" r:id="rId47"/>
    <p:sldId id="421" r:id="rId48"/>
    <p:sldId id="363" r:id="rId49"/>
    <p:sldId id="364" r:id="rId50"/>
    <p:sldId id="417" r:id="rId51"/>
    <p:sldId id="418" r:id="rId52"/>
    <p:sldId id="419" r:id="rId53"/>
    <p:sldId id="420" r:id="rId54"/>
    <p:sldId id="414" r:id="rId55"/>
    <p:sldId id="422" r:id="rId56"/>
    <p:sldId id="415" r:id="rId57"/>
    <p:sldId id="416" r:id="rId58"/>
    <p:sldId id="387" r:id="rId59"/>
    <p:sldId id="388" r:id="rId60"/>
    <p:sldId id="323" r:id="rId61"/>
    <p:sldId id="367" r:id="rId62"/>
    <p:sldId id="366" r:id="rId63"/>
    <p:sldId id="390" r:id="rId64"/>
    <p:sldId id="389" r:id="rId65"/>
    <p:sldId id="365" r:id="rId66"/>
    <p:sldId id="319" r:id="rId67"/>
    <p:sldId id="298" r:id="rId68"/>
    <p:sldId id="299" r:id="rId69"/>
    <p:sldId id="355" r:id="rId70"/>
    <p:sldId id="300" r:id="rId71"/>
    <p:sldId id="301" r:id="rId72"/>
    <p:sldId id="325" r:id="rId73"/>
    <p:sldId id="370" r:id="rId74"/>
    <p:sldId id="423" r:id="rId75"/>
    <p:sldId id="393" r:id="rId76"/>
    <p:sldId id="371" r:id="rId77"/>
    <p:sldId id="326" r:id="rId78"/>
    <p:sldId id="373" r:id="rId79"/>
    <p:sldId id="380" r:id="rId80"/>
    <p:sldId id="381" r:id="rId81"/>
    <p:sldId id="382" r:id="rId82"/>
    <p:sldId id="374" r:id="rId83"/>
    <p:sldId id="375" r:id="rId84"/>
    <p:sldId id="376" r:id="rId85"/>
    <p:sldId id="377" r:id="rId86"/>
    <p:sldId id="412" r:id="rId87"/>
    <p:sldId id="411" r:id="rId88"/>
    <p:sldId id="330" r:id="rId89"/>
    <p:sldId id="333" r:id="rId90"/>
    <p:sldId id="391" r:id="rId91"/>
    <p:sldId id="392" r:id="rId92"/>
    <p:sldId id="335" r:id="rId93"/>
    <p:sldId id="359" r:id="rId94"/>
    <p:sldId id="343" r:id="rId95"/>
    <p:sldId id="344" r:id="rId96"/>
    <p:sldId id="345" r:id="rId97"/>
    <p:sldId id="379" r:id="rId98"/>
    <p:sldId id="396" r:id="rId99"/>
    <p:sldId id="397" r:id="rId100"/>
    <p:sldId id="404" r:id="rId101"/>
    <p:sldId id="406" r:id="rId102"/>
    <p:sldId id="395" r:id="rId103"/>
    <p:sldId id="394" r:id="rId104"/>
    <p:sldId id="405" r:id="rId105"/>
    <p:sldId id="403" r:id="rId106"/>
    <p:sldId id="399" r:id="rId107"/>
    <p:sldId id="407" r:id="rId108"/>
    <p:sldId id="401" r:id="rId109"/>
    <p:sldId id="378" r:id="rId110"/>
    <p:sldId id="408" r:id="rId111"/>
    <p:sldId id="409" r:id="rId112"/>
    <p:sldId id="424" r:id="rId113"/>
    <p:sldId id="400" r:id="rId114"/>
    <p:sldId id="425" r:id="rId115"/>
    <p:sldId id="426" r:id="rId116"/>
    <p:sldId id="427" r:id="rId117"/>
    <p:sldId id="428" r:id="rId118"/>
    <p:sldId id="429" r:id="rId119"/>
    <p:sldId id="410" r:id="rId1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1" d="100"/>
          <a:sy n="81" d="100"/>
        </p:scale>
        <p:origin x="-834"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5838D7-7F1D-4023-AE6D-6C43CF2A2E7B}" type="datetimeFigureOut">
              <a:rPr lang="en-US" smtClean="0"/>
              <a:pPr/>
              <a:t>4/14/2013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2319FF-1FAF-49D1-91B0-1D677EB92F15}" type="slidenum">
              <a:rPr lang="en-US" smtClean="0"/>
              <a:pPr/>
              <a:t>‹#›</a:t>
            </a:fld>
            <a:endParaRPr lang="en-US" dirty="0"/>
          </a:p>
        </p:txBody>
      </p:sp>
    </p:spTree>
    <p:extLst>
      <p:ext uri="{BB962C8B-B14F-4D97-AF65-F5344CB8AC3E}">
        <p14:creationId xmlns:p14="http://schemas.microsoft.com/office/powerpoint/2010/main" val="281520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2319FF-1FAF-49D1-91B0-1D677EB92F15}" type="slidenum">
              <a:rPr lang="en-US" smtClean="0"/>
              <a:pPr/>
              <a:t>6</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5D868-F635-4817-8C23-9C0014612F8A}" type="slidenum">
              <a:rPr lang="en-US"/>
              <a:pPr/>
              <a:t>76</a:t>
            </a:fld>
            <a:endParaRPr lang="en-US" dirty="0"/>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dirty="0">
                <a:ea typeface="Lucida Grande" pitchFamily="-128" charset="0"/>
                <a:cs typeface="Lucida Grande" pitchFamily="-128" charset="0"/>
              </a:rPr>
              <a:t>﻿</a:t>
            </a:r>
            <a:r>
              <a:rPr lang="en-US" b="1" dirty="0"/>
              <a:t>Figure 13.29</a:t>
            </a:r>
            <a:r>
              <a:rPr lang="en-US" b="1" dirty="0">
                <a:ea typeface="Lucida Grande" pitchFamily="-128" charset="0"/>
                <a:cs typeface="Lucida Grande" pitchFamily="-128" charset="0"/>
              </a:rPr>
              <a:t>  </a:t>
            </a:r>
            <a:r>
              <a:rPr lang="en-US" dirty="0"/>
              <a:t>The anterior cingulate has been hypothesized to operate as an executive attention system. This system ensures that processing in other brain regions is most efficient, given the current task demands. Interactions with the prefrontal cortex may select working memory buffers; interactions with the posterior cortex can amplify activity in one perceptual module over others. The interactions with the posterior cortex may be direct, or they may be mediated by connections with the prefrontal cortex.</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3BE75C-677A-46BA-A06D-5C5BB831619F}" type="slidenum">
              <a:rPr lang="en-US"/>
              <a:pPr/>
              <a:t>83</a:t>
            </a:fld>
            <a:endParaRPr lang="en-US" dirty="0"/>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r>
              <a:rPr lang="en-US" b="1" dirty="0"/>
              <a:t>Figure 7.6</a:t>
            </a:r>
            <a:r>
              <a:rPr lang="en-US" b="1" dirty="0">
                <a:ea typeface="Lucida Grande" pitchFamily="48" charset="0"/>
                <a:cs typeface="Lucida Grande" pitchFamily="48" charset="0"/>
              </a:rPr>
              <a:t>   </a:t>
            </a:r>
            <a:r>
              <a:rPr lang="en-US" dirty="0"/>
              <a:t>Motor areas of the cerebral cortex. Area 4 is the primary motor cortex (M1). Brodmann area 6 encompasses the supplementary motor area (SMA) on the medial surface and premotor cortex (PMC) on the lateral surface. Area 8 includes the frontal eye fields. Inferior frontal regions (area 44) are involved in speech. Regions of parietal cortex associated with the planning and control of coordinated movement include S1, the primary somatosensory cortex, secondary somatosensory areas, and posterior and inferior parietal regions.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5F1C95-304C-490E-ACD5-A2E96F77F033}" type="slidenum">
              <a:rPr lang="en-US"/>
              <a:pPr/>
              <a:t>84</a:t>
            </a:fld>
            <a:endParaRPr lang="en-US" dirty="0"/>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r>
              <a:rPr lang="en-US" b="1" dirty="0"/>
              <a:t>Figure 7.5</a:t>
            </a:r>
            <a:r>
              <a:rPr lang="en-US" b="1" dirty="0">
                <a:ea typeface="Lucida Grande" pitchFamily="48" charset="0"/>
                <a:cs typeface="Lucida Grande" pitchFamily="48" charset="0"/>
              </a:rPr>
              <a:t>   </a:t>
            </a:r>
            <a:r>
              <a:rPr lang="en-US" dirty="0"/>
              <a:t>The basal ganglia and the cerebellum are two prominent subcortical components of the motor pathways. The basal ganglia proper include the caudate, putamen, and globus pallidus, three nuclei that surround the thalamus. Functionally, however, the subthalamic nuclei and substantia nigra also are considered part of the basal ganglia. The cerebellum sits below the posterior portion of the cerebral cortex. All cerebellar output originates in the deep cerebellar nuclei.</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9DCA5E-BBFD-4EE1-8AD2-8CFB31EF598B}" type="slidenum">
              <a:rPr lang="en-US"/>
              <a:pPr/>
              <a:t>85</a:t>
            </a:fld>
            <a:endParaRPr lang="en-US" dirty="0"/>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r>
              <a:rPr lang="en-US" b="1" dirty="0"/>
              <a:t>Figure 7.27</a:t>
            </a:r>
            <a:r>
              <a:rPr lang="en-US" b="1" dirty="0">
                <a:ea typeface="Lucida Grande" pitchFamily="48" charset="0"/>
                <a:cs typeface="Lucida Grande" pitchFamily="48" charset="0"/>
              </a:rPr>
              <a:t>   </a:t>
            </a:r>
            <a:r>
              <a:rPr lang="en-US" dirty="0"/>
              <a:t>Movements may vary in terms of the contribution of internal and external sources of information. The external loop, including the cerebellum, parietal cortex, and lateral premotor cortex (PMC), dominates during visually guided movements. The internal loop, including the basal ganglia and the supplementary motor area (SMA), dominates during self-guided, well-learned movements.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98137F-7C18-4803-91E6-9C487D2E48D5}" type="slidenum">
              <a:rPr lang="en-US"/>
              <a:pPr/>
              <a:t>86</a:t>
            </a:fld>
            <a:endParaRPr lang="en-US" dirty="0"/>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r>
              <a:rPr lang="en-US" b="1" dirty="0"/>
              <a:t>Figure 7.29</a:t>
            </a:r>
            <a:r>
              <a:rPr lang="en-US" b="1" dirty="0">
                <a:ea typeface="Lucida Grande" pitchFamily="48" charset="0"/>
                <a:cs typeface="Lucida Grande" pitchFamily="48" charset="0"/>
              </a:rPr>
              <a:t>   </a:t>
            </a:r>
            <a:r>
              <a:rPr lang="en-US" dirty="0"/>
              <a:t>Shifts in metabolic activity during motor learning. PET scans were obtained under two conditions: while subjects performed a well-learned movement sequence (Old) and during the course of learning a movement sequence (New). Learning was associated with blood flow increases in lateral premotor and prefrontal areas; in contrast, performance of previously learned sequences was correlated with blood flow increases in the supplementary motor area (SMA) and hippocampus.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5E329A-104F-4ADD-BE6B-1E154BFC1F0F}" type="slidenum">
              <a:rPr lang="en-US"/>
              <a:pPr/>
              <a:t>87</a:t>
            </a:fld>
            <a:endParaRPr lang="en-US" dirty="0"/>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r>
              <a:rPr lang="en-US" b="1" dirty="0"/>
              <a:t>Figure 7.7</a:t>
            </a:r>
            <a:r>
              <a:rPr lang="en-US" b="1" dirty="0">
                <a:ea typeface="Lucida Grande" pitchFamily="48" charset="0"/>
                <a:cs typeface="Lucida Grande" pitchFamily="48" charset="0"/>
              </a:rPr>
              <a:t>   </a:t>
            </a:r>
            <a:r>
              <a:rPr lang="en-US" dirty="0"/>
              <a:t>The descending pathways of the motor hierarchy. All connections to the arms and legs originate in the spinal cord. The spinal signals are influenced by inputs from the brainstem and various cortical regions, whose activity in turn is modulated by the cerebellum and basal ganglia. Thus, control is distributed across various levels of the hierarchy. Sensory information from the muscles is transmitted back to the brainstem, cerebellum, and cortex (not shown).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B7ACB-C18E-45A9-8231-8B924C1D5AF1}" type="slidenum">
              <a:rPr lang="en-US"/>
              <a:pPr/>
              <a:t>94</a:t>
            </a:fld>
            <a:endParaRPr lang="en-US" dirty="0"/>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dirty="0">
                <a:ea typeface="Lucida Grande" pitchFamily="-128" charset="0"/>
                <a:cs typeface="Lucida Grande" pitchFamily="-128" charset="0"/>
              </a:rPr>
              <a:t>﻿</a:t>
            </a:r>
            <a:r>
              <a:rPr lang="en-US" b="1" dirty="0"/>
              <a:t>Figure 13.27</a:t>
            </a:r>
            <a:r>
              <a:rPr lang="en-US" b="1" dirty="0">
                <a:ea typeface="Lucida Grande" pitchFamily="-128" charset="0"/>
                <a:cs typeface="Lucida Grande" pitchFamily="-128" charset="0"/>
              </a:rPr>
              <a:t>  </a:t>
            </a:r>
            <a:r>
              <a:rPr lang="en-US" dirty="0"/>
              <a:t>Norman and Shallice’s model of response selection. Actions are linked to schema control units. The perceptual system produces input to these control units. However, selection of these units can be biased by the contention scheduling units and the supervisory attentional system (SAS). The SAS provides flexibility in the response selection system.</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FB5272-4CB6-4A92-8B38-9C37C0545B77}" type="slidenum">
              <a:rPr lang="en-US"/>
              <a:pPr/>
              <a:t>96</a:t>
            </a:fld>
            <a:endParaRPr lang="en-US" dirty="0"/>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r>
              <a:rPr lang="en-US" dirty="0">
                <a:ea typeface="Lucida Grande" pitchFamily="-128" charset="0"/>
                <a:cs typeface="Lucida Grande" pitchFamily="-128" charset="0"/>
              </a:rPr>
              <a:t>﻿</a:t>
            </a:r>
            <a:r>
              <a:rPr lang="en-US" b="1" dirty="0"/>
              <a:t>Figure 13.28</a:t>
            </a:r>
            <a:r>
              <a:rPr lang="en-US" b="1" dirty="0">
                <a:ea typeface="Lucida Grande" pitchFamily="-128" charset="0"/>
                <a:cs typeface="Lucida Grande" pitchFamily="-128" charset="0"/>
              </a:rPr>
              <a:t>  </a:t>
            </a:r>
            <a:r>
              <a:rPr lang="en-US" dirty="0"/>
              <a:t>Meta-analysis showing activation foci in the medial frontal cortex during a range of tasks in which demands on performance monitoring were high. The data are assembled from 38 fMRI studies and result from contrasts looking at four different types of monitoring functions.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E7AD0CD-5224-4269-BE2D-0DCF46E140E1}" type="slidenum">
              <a:rPr lang="en-US"/>
              <a:pPr/>
              <a:t>102</a:t>
            </a:fld>
            <a:endParaRPr lang="en-US"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ea typeface="Lucida Grande" pitchFamily="48" charset="0"/>
                <a:cs typeface="Lucida Grande" pitchFamily="48" charset="0"/>
              </a:rPr>
              <a:t>﻿</a:t>
            </a:r>
            <a:r>
              <a:rPr lang="en-US" b="1" dirty="0"/>
              <a:t>Figure 9.9</a:t>
            </a:r>
            <a:r>
              <a:rPr lang="en-US" b="1" dirty="0">
                <a:ea typeface="Lucida Grande" pitchFamily="48" charset="0"/>
                <a:cs typeface="Lucida Grande" pitchFamily="48" charset="0"/>
              </a:rPr>
              <a:t>  </a:t>
            </a:r>
            <a:r>
              <a:rPr lang="en-US" dirty="0"/>
              <a:t>The amygdala receives visual information along two pathways. When a hiker chances upon a rattlesnake, the visual information activates affective memories through the cortical “high road” and subcortical “low road” projections to the amydgala. These memories not only produce autonomic changes, such as an increase in heart rate and blood pressure, but also can influence subsequent actions through the projections to the frontal cortex. The hiker will use this emotion-laden information in choosing his next action: Turn and run, or slowly move around the snake?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9FECB-3D3A-4523-8F03-1A03E60D3E45}" type="slidenum">
              <a:rPr lang="en-US"/>
              <a:pPr/>
              <a:t>103</a:t>
            </a:fld>
            <a:endParaRPr lang="en-US" dirty="0"/>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a:ea typeface="Lucida Grande" pitchFamily="48" charset="0"/>
                <a:cs typeface="Lucida Grande" pitchFamily="48" charset="0"/>
              </a:rPr>
              <a:t>﻿</a:t>
            </a:r>
            <a:r>
              <a:rPr lang="en-US" b="1" dirty="0"/>
              <a:t>Figure 9.8</a:t>
            </a:r>
            <a:r>
              <a:rPr lang="en-US" b="1" dirty="0">
                <a:ea typeface="Lucida Grande" pitchFamily="48" charset="0"/>
                <a:cs typeface="Lucida Grande" pitchFamily="48" charset="0"/>
              </a:rPr>
              <a:t>  </a:t>
            </a:r>
            <a:r>
              <a:rPr lang="en-US" dirty="0"/>
              <a:t>Amygdala pathways and fear conditioning.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6B1EA-F0F2-43A6-9112-D29736C79516}" type="slidenum">
              <a:rPr lang="en-US"/>
              <a:pPr/>
              <a:t>48</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sz="1300" b="1" dirty="0"/>
              <a:t>Figure 11.1</a:t>
            </a:r>
            <a:r>
              <a:rPr lang="en-US" sz="1300" dirty="0"/>
              <a:t>  Specialties in psychology. Percentages are approximate. The percentages shown here are based on membership in the American Psychological Association. The APA welcomes both scientists and practitioners. However, some psychological researchers belong to other organizations, such as the American Psychological Society. As a result, the percentage of clinical and counseling psychologists working in the United States may be a little lower than shown in chart a. Nevertheless, it is accurate to say that most psychologists specialize in applied areas and work in applied settings.</a:t>
            </a:r>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E068D-B10D-4540-A891-9A3A8AFB0F11}" type="slidenum">
              <a:rPr lang="en-US"/>
              <a:pPr/>
              <a:t>110</a:t>
            </a:fld>
            <a:endParaRPr lang="en-US" dirty="0"/>
          </a:p>
        </p:txBody>
      </p:sp>
      <p:sp>
        <p:nvSpPr>
          <p:cNvPr id="20482"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4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t>Illusory contours and bi-stable figures are examples of other phenomenon that the structural approach could not explain since the observer sees things that are not present, such as the sides of the Necker cube.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3A03F0-EEC0-4E25-9479-02745C017AD1}" type="slidenum">
              <a:rPr lang="en-US"/>
              <a:pPr/>
              <a:t>112</a:t>
            </a:fld>
            <a:endParaRPr lang="en-US" dirty="0"/>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r>
              <a:rPr lang="en-US" dirty="0">
                <a:ea typeface="Lucida Grande" pitchFamily="48" charset="0"/>
                <a:cs typeface="Lucida Grande" pitchFamily="48" charset="0"/>
              </a:rPr>
              <a:t>﻿</a:t>
            </a:r>
            <a:r>
              <a:rPr lang="en-US" b="1" dirty="0"/>
              <a:t>Figure 12.27</a:t>
            </a:r>
            <a:r>
              <a:rPr lang="en-US" b="1" dirty="0">
                <a:ea typeface="Lucida Grande" pitchFamily="48" charset="0"/>
                <a:cs typeface="Lucida Grande" pitchFamily="48" charset="0"/>
              </a:rPr>
              <a:t>  </a:t>
            </a:r>
            <a:r>
              <a:rPr lang="en-US" dirty="0"/>
              <a:t>Summary of early neuroimaging attention studies using position emission tomography (PET) by Corbetta and colleagues (1991), Heinze and colleagues (1994), and Mangun and colleagues (1997). Regions of extrastriate cortex specialized for the processing of color, shape, or motion (from the work of Corbetta) are selectively modulated during visual attention to these stimulus features (feature selective attention). Selective attention to color activated areas in bilateral extrastriate cortex in the lingual gyrus (LG) and dorsolateral occipital cortex (dLO). Attention to shape led to activations in the lingual gyrus, fusiform gyrus (FG), parahippocampal gyrus (PhG), and superior temporal sulcus (STS). Selective attention to the motion (velocity) of the stimuli especially activated the left inferior parietal lobule (IPL), probably corresponding to motion area MT/V5. The PET study by Heinze and colleagues showed that attention to spatial location (selective spatial attention) produced activations in the posterior fusiform gyrus, and Mangun and colleagues replicated and extended this research to show that the middle occipital gyrus (MOG) was also activated during spatial attention.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4B3BCF-C806-49F7-8CC0-EEF59264ACD2}" type="slidenum">
              <a:rPr lang="en-US"/>
              <a:pPr/>
              <a:t>114</a:t>
            </a:fld>
            <a:endParaRPr lang="en-US" dirty="0"/>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r>
              <a:rPr lang="en-US" b="1" dirty="0"/>
              <a:t>Page 75c</a:t>
            </a:r>
            <a:r>
              <a:rPr lang="en-US" b="1" dirty="0">
                <a:ea typeface="Lucida Grande" pitchFamily="48" charset="0"/>
                <a:cs typeface="Lucida Grande" pitchFamily="48" charset="0"/>
              </a:rPr>
              <a:t>   </a:t>
            </a:r>
            <a:r>
              <a:rPr lang="en-US" dirty="0"/>
              <a:t>Cortical Topography</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E6B1EA-F0F2-43A6-9112-D29736C79516}" type="slidenum">
              <a:rPr lang="en-US"/>
              <a:pPr/>
              <a:t>49</a:t>
            </a:fld>
            <a:endParaRPr lang="en-US" dirty="0"/>
          </a:p>
        </p:txBody>
      </p:sp>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p:txBody>
          <a:bodyPr/>
          <a:lstStyle/>
          <a:p>
            <a:r>
              <a:rPr lang="en-US" sz="1300" b="1" dirty="0"/>
              <a:t>Figure 11.1</a:t>
            </a:r>
            <a:r>
              <a:rPr lang="en-US" sz="1300" dirty="0"/>
              <a:t>  Specialties in psychology. Percentages are approximate. The percentages shown here are based on membership in the American Psychological Association. The APA welcomes both scientists and practitioners. However, some psychological researchers belong to other organizations, such as the American Psychological Society. As a result, the percentage of clinical and counseling psychologists working in the United States may be a little lower than shown in chart a. Nevertheless, it is accurate to say that most psychologists specialize in applied areas and work in applied settings.</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6B3528B9-FF64-424C-92EC-795DA56B4857}" type="slidenum">
              <a:rPr lang="en-US">
                <a:latin typeface="Arial" pitchFamily="34" charset="0"/>
              </a:rPr>
              <a:pPr/>
              <a:t>50</a:t>
            </a:fld>
            <a:endParaRPr lang="en-US" dirty="0">
              <a:latin typeface="Arial" pitchFamily="34"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z="1300" b="1" dirty="0" smtClean="0">
                <a:latin typeface="Arial" pitchFamily="34" charset="0"/>
              </a:rPr>
              <a:t>Figure 11.1</a:t>
            </a:r>
            <a:r>
              <a:rPr lang="en-US" sz="1300" dirty="0" smtClean="0">
                <a:latin typeface="Arial" pitchFamily="34" charset="0"/>
              </a:rPr>
              <a:t>  Specialties in psychology. Percentages are approximate. The percentages shown here are based on membership in the American Psychological Association. The APA welcomes both scientists and practitioners. However, some psychological researchers belong to other organizations, such as the American Psychological Society. As a result, the percentage of clinical and counseling psychologists working in the United States may be a little lower than shown in chart a. Nevertheless, it is accurate to say that most psychologists specialize in applied areas and work in applied settings.</a:t>
            </a:r>
          </a:p>
          <a:p>
            <a:pPr eaLnBrk="1" hangingPunct="1"/>
            <a:endParaRPr 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729E60-5D54-40AF-B82B-42F4134F3E6D}" type="slidenum">
              <a:rPr lang="en-US"/>
              <a:pPr/>
              <a:t>52</a:t>
            </a:fld>
            <a:endParaRPr lang="en-US"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r>
              <a:rPr lang="en-US" dirty="0">
                <a:ea typeface="Lucida Grande" pitchFamily="48" charset="0"/>
                <a:cs typeface="Lucida Grande" pitchFamily="48" charset="0"/>
              </a:rPr>
              <a:t>﻿</a:t>
            </a:r>
            <a:r>
              <a:rPr lang="en-US" b="1" dirty="0"/>
              <a:t>Figure 12.5</a:t>
            </a:r>
            <a:r>
              <a:rPr lang="en-US" b="1" dirty="0">
                <a:ea typeface="Lucida Grande" pitchFamily="48" charset="0"/>
                <a:cs typeface="Lucida Grande" pitchFamily="48" charset="0"/>
              </a:rPr>
              <a:t>  </a:t>
            </a:r>
            <a:r>
              <a:rPr lang="en-US" dirty="0"/>
              <a:t>Cherry’s experimental setup for dichotic listening studies. He presented different auditory information (stories) to each ear of a subject. The subject was asked to “shadow” (immediately repeat) the auditory stimuli from one ear’s input (e.g., shadow the left-ear story and ignore the right-ear inputs).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0816C-C24D-43AC-B8F1-D6A3AF79CE3D}" type="slidenum">
              <a:rPr lang="en-US"/>
              <a:pPr/>
              <a:t>54</a:t>
            </a:fld>
            <a:endParaRPr lang="en-US" dirty="0"/>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r>
              <a:rPr lang="en-US" dirty="0">
                <a:ea typeface="Lucida Grande" pitchFamily="48" charset="0"/>
                <a:cs typeface="Lucida Grande" pitchFamily="48" charset="0"/>
              </a:rPr>
              <a:t>﻿</a:t>
            </a:r>
            <a:r>
              <a:rPr lang="en-US" b="1" dirty="0"/>
              <a:t>Figure 12.6</a:t>
            </a:r>
            <a:r>
              <a:rPr lang="en-US" b="1" dirty="0">
                <a:ea typeface="Lucida Grande" pitchFamily="48" charset="0"/>
                <a:cs typeface="Lucida Grande" pitchFamily="48" charset="0"/>
              </a:rPr>
              <a:t>  </a:t>
            </a:r>
            <a:r>
              <a:rPr lang="en-US" dirty="0"/>
              <a:t>Broadbent’s model of selective attention. In this model, a gating mechanism determines what limited information is passed on for higher analysis. The gating mechanism shown here takes the form of descending influences on early neural processing, under the control of higher order executive processes.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0434F-5223-4238-8DC7-A84784E8DCE2}" type="slidenum">
              <a:rPr lang="en-US"/>
              <a:pPr/>
              <a:t>56</a:t>
            </a:fld>
            <a:endParaRPr lang="en-US" dirty="0"/>
          </a:p>
        </p:txBody>
      </p:sp>
      <p:sp>
        <p:nvSpPr>
          <p:cNvPr id="254978" name="Rectangle 2"/>
          <p:cNvSpPr>
            <a:spLocks noGrp="1" noRot="1" noChangeAspect="1" noChangeArrowheads="1" noTextEdit="1"/>
          </p:cNvSpPr>
          <p:nvPr>
            <p:ph type="sldImg"/>
          </p:nvPr>
        </p:nvSpPr>
        <p:spPr>
          <a:ln/>
        </p:spPr>
      </p:sp>
      <p:sp>
        <p:nvSpPr>
          <p:cNvPr id="254979" name="Rectangle 3"/>
          <p:cNvSpPr>
            <a:spLocks noGrp="1" noChangeArrowheads="1"/>
          </p:cNvSpPr>
          <p:nvPr>
            <p:ph type="body" idx="1"/>
          </p:nvPr>
        </p:nvSpPr>
        <p:spPr/>
        <p:txBody>
          <a:bodyPr/>
          <a:lstStyle/>
          <a:p>
            <a:r>
              <a:rPr lang="en-US" dirty="0">
                <a:ea typeface="Lucida Grande" pitchFamily="48" charset="0"/>
                <a:cs typeface="Lucida Grande" pitchFamily="48" charset="0"/>
              </a:rPr>
              <a:t>﻿</a:t>
            </a:r>
            <a:r>
              <a:rPr lang="en-US" b="1" dirty="0"/>
              <a:t>Figure 12.7</a:t>
            </a:r>
            <a:r>
              <a:rPr lang="en-US" b="1" dirty="0">
                <a:ea typeface="Lucida Grande" pitchFamily="48" charset="0"/>
                <a:cs typeface="Lucida Grande" pitchFamily="48" charset="0"/>
              </a:rPr>
              <a:t>  </a:t>
            </a:r>
            <a:r>
              <a:rPr lang="en-US" dirty="0"/>
              <a:t>Early versus late selection of information processing. This conceptualization is concerned with the extent of processing that an input signal might attain before it can be selected or rejected by internal attentional mechanisms. Early-selection mechanisms of attention would influence the processing of sensory inputs prior to the completion of perceptual analyses. In contrast, late-selection mechanisms of attention would act only after the complete perceptual processing of the sensory inputs, at stages where the information had been recoded as a semantic or categorical representation (e.g., “chair”).</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56307D-B5C4-42AE-90E7-D1D8F396EBEC}" type="slidenum">
              <a:rPr lang="en-US"/>
              <a:pPr/>
              <a:t>59</a:t>
            </a:fld>
            <a:endParaRPr lang="en-US" dirty="0"/>
          </a:p>
        </p:txBody>
      </p:sp>
      <p:sp>
        <p:nvSpPr>
          <p:cNvPr id="4098" name="Rectangle 2"/>
          <p:cNvSpPr>
            <a:spLocks noGrp="1" noRot="1" noChangeAspect="1" noChangeArrowheads="1" noTextEdit="1"/>
          </p:cNvSpPr>
          <p:nvPr>
            <p:ph type="sldImg"/>
          </p:nvPr>
        </p:nvSpPr>
        <p:spPr>
          <a:xfrm>
            <a:off x="1143000" y="687388"/>
            <a:ext cx="4572000" cy="3429000"/>
          </a:xfrm>
          <a:ln/>
        </p:spPr>
      </p:sp>
      <p:sp>
        <p:nvSpPr>
          <p:cNvPr id="4099" name="Rectangle 3"/>
          <p:cNvSpPr>
            <a:spLocks noGrp="1" noChangeArrowheads="1"/>
          </p:cNvSpPr>
          <p:nvPr>
            <p:ph type="body" idx="1"/>
          </p:nvPr>
        </p:nvSpPr>
        <p:spPr>
          <a:xfrm>
            <a:off x="912813" y="4343400"/>
            <a:ext cx="5032375" cy="4113213"/>
          </a:xfrm>
        </p:spPr>
        <p:txBody>
          <a:bodyPr lIns="91426" tIns="45714" rIns="91426" bIns="45714"/>
          <a:lstStyle/>
          <a:p>
            <a:endParaRPr lang="el-GR">
              <a:solidFill>
                <a:srgbClr val="000000"/>
              </a:solidFill>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021C9C-DC4D-44B8-97F2-799B69308956}" type="slidenum">
              <a:rPr lang="en-US"/>
              <a:pPr/>
              <a:t>61</a:t>
            </a:fld>
            <a:endParaRPr lang="en-US" dirty="0"/>
          </a:p>
        </p:txBody>
      </p:sp>
      <p:sp>
        <p:nvSpPr>
          <p:cNvPr id="108546"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0854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dirty="0"/>
              <a:t>This slide can be used to talk about a second more controlled experimental procedure that shows inattentional blindness.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FCA11-C8FD-44F2-9A73-CE6C09B1BCD8}" type="datetimeFigureOut">
              <a:rPr lang="en-US" smtClean="0"/>
              <a:pPr/>
              <a:t>4/14/2013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140EA3-3EF7-4A7D-B30D-95E55572B271}"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FCA11-C8FD-44F2-9A73-CE6C09B1BCD8}" type="datetimeFigureOut">
              <a:rPr lang="en-US" smtClean="0"/>
              <a:pPr/>
              <a:t>4/14/2013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140EA3-3EF7-4A7D-B30D-95E55572B271}"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hyperlink" Target="http://michaelbach.de/ot/index.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www.youtube.com/watch?v=vJG698U2Mvo"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Nature of Human Nature</a:t>
            </a:r>
            <a:endParaRPr lang="en-US" dirty="0"/>
          </a:p>
        </p:txBody>
      </p:sp>
      <p:sp>
        <p:nvSpPr>
          <p:cNvPr id="3" name="Subtitle 2"/>
          <p:cNvSpPr>
            <a:spLocks noGrp="1"/>
          </p:cNvSpPr>
          <p:nvPr>
            <p:ph type="subTitle" idx="1"/>
          </p:nvPr>
        </p:nvSpPr>
        <p:spPr/>
        <p:txBody>
          <a:bodyPr/>
          <a:lstStyle/>
          <a:p>
            <a:r>
              <a:rPr lang="en-US" dirty="0" smtClean="0"/>
              <a:t>Part 1:</a:t>
            </a:r>
          </a:p>
          <a:p>
            <a:r>
              <a:rPr lang="en-US" dirty="0" smtClean="0"/>
              <a:t>Motoring along on automatic pilot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dichotomy </a:t>
            </a:r>
            <a:endParaRPr lang="en-US" dirty="0"/>
          </a:p>
        </p:txBody>
      </p:sp>
      <p:sp>
        <p:nvSpPr>
          <p:cNvPr id="3" name="Content Placeholder 2"/>
          <p:cNvSpPr>
            <a:spLocks noGrp="1"/>
          </p:cNvSpPr>
          <p:nvPr>
            <p:ph idx="1"/>
          </p:nvPr>
        </p:nvSpPr>
        <p:spPr/>
        <p:txBody>
          <a:bodyPr>
            <a:normAutofit/>
          </a:bodyPr>
          <a:lstStyle/>
          <a:p>
            <a:r>
              <a:rPr lang="en-US" dirty="0" smtClean="0"/>
              <a:t>From</a:t>
            </a:r>
            <a:r>
              <a:rPr lang="en-US" b="1" dirty="0" smtClean="0"/>
              <a:t> Cognitive Psychology  </a:t>
            </a:r>
            <a:r>
              <a:rPr lang="en-US" dirty="0" smtClean="0"/>
              <a:t>(1970s)</a:t>
            </a:r>
          </a:p>
          <a:p>
            <a:r>
              <a:rPr lang="en-US" b="1" dirty="0" smtClean="0"/>
              <a:t>Controlled</a:t>
            </a:r>
            <a:r>
              <a:rPr lang="en-US" dirty="0" smtClean="0"/>
              <a:t> vs. </a:t>
            </a:r>
            <a:r>
              <a:rPr lang="en-US" b="1" dirty="0" smtClean="0"/>
              <a:t>automatic</a:t>
            </a:r>
            <a:r>
              <a:rPr lang="en-US" dirty="0" smtClean="0"/>
              <a:t> </a:t>
            </a:r>
            <a:r>
              <a:rPr lang="en-US" i="1" dirty="0" smtClean="0"/>
              <a:t>processes</a:t>
            </a:r>
          </a:p>
          <a:p>
            <a:r>
              <a:rPr lang="en-US" dirty="0" smtClean="0"/>
              <a:t>Controlled processes</a:t>
            </a:r>
          </a:p>
          <a:p>
            <a:pPr lvl="1"/>
            <a:r>
              <a:rPr lang="en-US" dirty="0" smtClean="0"/>
              <a:t>Slow, aware, serial, under conscious control</a:t>
            </a:r>
          </a:p>
          <a:p>
            <a:r>
              <a:rPr lang="en-US" dirty="0" smtClean="0"/>
              <a:t>Automatic processes</a:t>
            </a:r>
          </a:p>
          <a:p>
            <a:pPr lvl="1"/>
            <a:r>
              <a:rPr lang="en-US" dirty="0" smtClean="0"/>
              <a:t>Fast, unaware, parallel, not controllable </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inherited automaticity</a:t>
            </a:r>
            <a:endParaRPr lang="en-US" dirty="0"/>
          </a:p>
        </p:txBody>
      </p:sp>
      <p:sp>
        <p:nvSpPr>
          <p:cNvPr id="3" name="Content Placeholder 2"/>
          <p:cNvSpPr>
            <a:spLocks noGrp="1"/>
          </p:cNvSpPr>
          <p:nvPr>
            <p:ph idx="1"/>
          </p:nvPr>
        </p:nvSpPr>
        <p:spPr/>
        <p:txBody>
          <a:bodyPr/>
          <a:lstStyle/>
          <a:p>
            <a:r>
              <a:rPr lang="en-US" dirty="0" smtClean="0"/>
              <a:t>1.	Responding to emotional stimuli</a:t>
            </a:r>
          </a:p>
          <a:p>
            <a:r>
              <a:rPr lang="en-US" dirty="0" smtClean="0"/>
              <a:t>2.	Tables illusion</a:t>
            </a:r>
          </a:p>
          <a:p>
            <a:r>
              <a:rPr lang="en-US" dirty="0" smtClean="0"/>
              <a:t>3.	Necker cube</a:t>
            </a:r>
          </a:p>
          <a:p>
            <a:r>
              <a:rPr lang="en-US" dirty="0" smtClean="0"/>
              <a:t>4.	What is consciousness?</a:t>
            </a:r>
          </a:p>
          <a:p>
            <a:r>
              <a:rPr lang="en-US" dirty="0" smtClean="0"/>
              <a:t>5.	Anosognosia</a:t>
            </a:r>
          </a:p>
          <a:p>
            <a:r>
              <a:rPr lang="en-US" dirty="0" smtClean="0"/>
              <a:t>6.	Capgras’ syndrome </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Responding to emotional stimuli</a:t>
            </a:r>
            <a:endParaRPr lang="en-US" dirty="0"/>
          </a:p>
        </p:txBody>
      </p:sp>
      <p:sp>
        <p:nvSpPr>
          <p:cNvPr id="5" name="Subtitle 4"/>
          <p:cNvSpPr>
            <a:spLocks noGrp="1"/>
          </p:cNvSpPr>
          <p:nvPr>
            <p:ph type="subTitle" idx="1"/>
          </p:nvPr>
        </p:nvSpPr>
        <p:spPr/>
        <p:txBody>
          <a:bodyPr/>
          <a:lstStyle/>
          <a:p>
            <a:r>
              <a:rPr lang="en-US" dirty="0" smtClean="0"/>
              <a:t>Husky Hiker</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igure_09_09"/>
          <p:cNvPicPr>
            <a:picLocks noChangeAspect="1" noChangeArrowheads="1"/>
          </p:cNvPicPr>
          <p:nvPr/>
        </p:nvPicPr>
        <p:blipFill>
          <a:blip r:embed="rId3" cstate="print"/>
          <a:srcRect/>
          <a:stretch>
            <a:fillRect/>
          </a:stretch>
        </p:blipFill>
        <p:spPr bwMode="auto">
          <a:xfrm>
            <a:off x="1498600" y="381000"/>
            <a:ext cx="6161088"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9_08"/>
          <p:cNvPicPr>
            <a:picLocks noChangeAspect="1" noChangeArrowheads="1"/>
          </p:cNvPicPr>
          <p:nvPr/>
        </p:nvPicPr>
        <p:blipFill>
          <a:blip r:embed="rId3" cstate="print"/>
          <a:srcRect/>
          <a:stretch>
            <a:fillRect/>
          </a:stretch>
        </p:blipFill>
        <p:spPr bwMode="auto">
          <a:xfrm>
            <a:off x="1041400" y="381000"/>
            <a:ext cx="7069138"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you jump?</a:t>
            </a:r>
            <a:endParaRPr lang="en-US" dirty="0"/>
          </a:p>
        </p:txBody>
      </p:sp>
      <p:sp>
        <p:nvSpPr>
          <p:cNvPr id="3" name="Content Placeholder 2"/>
          <p:cNvSpPr>
            <a:spLocks noGrp="1"/>
          </p:cNvSpPr>
          <p:nvPr>
            <p:ph idx="1"/>
          </p:nvPr>
        </p:nvSpPr>
        <p:spPr/>
        <p:txBody>
          <a:bodyPr/>
          <a:lstStyle/>
          <a:p>
            <a:r>
              <a:rPr lang="en-US" dirty="0" smtClean="0"/>
              <a:t>suppose you are asked, why did you jump?</a:t>
            </a:r>
          </a:p>
          <a:p>
            <a:r>
              <a:rPr lang="en-US" dirty="0" smtClean="0"/>
              <a:t>“Because I saw a snake.”</a:t>
            </a:r>
          </a:p>
          <a:p>
            <a:r>
              <a:rPr lang="en-US" dirty="0" smtClean="0"/>
              <a:t>But you had already jumped before you were conscious of the snake.  </a:t>
            </a:r>
          </a:p>
          <a:p>
            <a:r>
              <a:rPr lang="en-US" dirty="0" smtClean="0"/>
              <a:t>Fast response was made </a:t>
            </a:r>
            <a:r>
              <a:rPr lang="en-US" i="1" dirty="0" smtClean="0"/>
              <a:t>before </a:t>
            </a:r>
            <a:r>
              <a:rPr lang="en-US" dirty="0" smtClean="0"/>
              <a:t>consciousness processing had time to decide an action</a:t>
            </a:r>
          </a:p>
          <a:p>
            <a:endParaRPr lang="en-US" dirty="0"/>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Interpreter </a:t>
            </a:r>
            <a:endParaRPr lang="en-US" dirty="0"/>
          </a:p>
        </p:txBody>
      </p:sp>
      <p:sp>
        <p:nvSpPr>
          <p:cNvPr id="3" name="Content Placeholder 2"/>
          <p:cNvSpPr>
            <a:spLocks noGrp="1"/>
          </p:cNvSpPr>
          <p:nvPr>
            <p:ph idx="1"/>
          </p:nvPr>
        </p:nvSpPr>
        <p:spPr/>
        <p:txBody>
          <a:bodyPr/>
          <a:lstStyle/>
          <a:p>
            <a:r>
              <a:rPr lang="en-US" dirty="0" smtClean="0"/>
              <a:t>Most neuroscientists would say that the feeling of agency—that there is an “I” that is “in charge”—is incorrect, is an illusion </a:t>
            </a:r>
          </a:p>
          <a:p>
            <a:r>
              <a:rPr lang="en-US" dirty="0" smtClean="0"/>
              <a:t>Rather, the feeling of agency may be an interpretation, a “narrative” explanation of why I just did that</a:t>
            </a:r>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Interpreter </a:t>
            </a:r>
            <a:endParaRPr lang="en-US" dirty="0"/>
          </a:p>
        </p:txBody>
      </p:sp>
      <p:sp>
        <p:nvSpPr>
          <p:cNvPr id="3" name="Content Placeholder 2"/>
          <p:cNvSpPr>
            <a:spLocks noGrp="1"/>
          </p:cNvSpPr>
          <p:nvPr>
            <p:ph idx="1"/>
          </p:nvPr>
        </p:nvSpPr>
        <p:spPr/>
        <p:txBody>
          <a:bodyPr/>
          <a:lstStyle/>
          <a:p>
            <a:r>
              <a:rPr lang="en-US" dirty="0" smtClean="0"/>
              <a:t>Left hemisphere module that takes input of behavioral response, sensory input, emotional response, physiological state, and </a:t>
            </a:r>
            <a:r>
              <a:rPr lang="en-US" i="1" dirty="0" smtClean="0"/>
              <a:t>confabulates; </a:t>
            </a:r>
            <a:endParaRPr lang="en-US" dirty="0" smtClean="0"/>
          </a:p>
          <a:p>
            <a:r>
              <a:rPr lang="en-US" dirty="0" smtClean="0"/>
              <a:t>It creates an account, an explanation of the response</a:t>
            </a:r>
          </a:p>
          <a:p>
            <a:endParaRPr lang="en-US" dirty="0"/>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Can conscious processing, knowledge, affect automatic responding</a:t>
            </a:r>
            <a:endParaRPr lang="en-US" dirty="0"/>
          </a:p>
        </p:txBody>
      </p:sp>
      <p:sp>
        <p:nvSpPr>
          <p:cNvPr id="5" name="Subtitle 4"/>
          <p:cNvSpPr>
            <a:spLocks noGrp="1"/>
          </p:cNvSpPr>
          <p:nvPr>
            <p:ph type="subTitle" idx="1"/>
          </p:nvPr>
        </p:nvSpPr>
        <p:spPr/>
        <p:txBody>
          <a:bodyPr/>
          <a:lstStyle/>
          <a:p>
            <a:r>
              <a:rPr lang="en-US" dirty="0" smtClean="0"/>
              <a:t>Three visual illusions</a:t>
            </a:r>
            <a:endParaRPr lang="en-US"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http://www.egoproject.nl/brains/Image119.gif"/>
          <p:cNvPicPr>
            <a:picLocks noChangeAspect="1" noChangeArrowheads="1"/>
          </p:cNvPicPr>
          <p:nvPr/>
        </p:nvPicPr>
        <p:blipFill>
          <a:blip r:embed="rId2" cstate="print"/>
          <a:srcRect/>
          <a:stretch>
            <a:fillRect/>
          </a:stretch>
        </p:blipFill>
        <p:spPr bwMode="auto">
          <a:xfrm>
            <a:off x="228600" y="1571625"/>
            <a:ext cx="8915400" cy="3714750"/>
          </a:xfrm>
          <a:prstGeom prst="rect">
            <a:avLst/>
          </a:prstGeom>
          <a:noFill/>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Visual Illusion</a:t>
            </a:r>
            <a:endParaRPr lang="en-US" dirty="0"/>
          </a:p>
        </p:txBody>
      </p:sp>
      <p:sp>
        <p:nvSpPr>
          <p:cNvPr id="3" name="Content Placeholder 2"/>
          <p:cNvSpPr>
            <a:spLocks noGrp="1"/>
          </p:cNvSpPr>
          <p:nvPr>
            <p:ph idx="1"/>
          </p:nvPr>
        </p:nvSpPr>
        <p:spPr/>
        <p:txBody>
          <a:bodyPr/>
          <a:lstStyle/>
          <a:p>
            <a:r>
              <a:rPr lang="en-US" dirty="0" smtClean="0">
                <a:hlinkClick r:id="rId2"/>
              </a:rPr>
              <a:t>http://michaelbach.de/ot/index.html</a:t>
            </a:r>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dichotomies </a:t>
            </a:r>
            <a:endParaRPr lang="en-US" dirty="0"/>
          </a:p>
        </p:txBody>
      </p:sp>
      <p:sp>
        <p:nvSpPr>
          <p:cNvPr id="3" name="Content Placeholder 2"/>
          <p:cNvSpPr>
            <a:spLocks noGrp="1"/>
          </p:cNvSpPr>
          <p:nvPr>
            <p:ph idx="1"/>
          </p:nvPr>
        </p:nvSpPr>
        <p:spPr/>
        <p:txBody>
          <a:bodyPr>
            <a:normAutofit/>
          </a:bodyPr>
          <a:lstStyle/>
          <a:p>
            <a:endParaRPr lang="en-US" b="1" dirty="0" smtClean="0"/>
          </a:p>
          <a:p>
            <a:pPr marL="342900" lvl="1" indent="-342900">
              <a:buFont typeface="Arial" pitchFamily="34" charset="0"/>
              <a:buChar char="•"/>
            </a:pPr>
            <a:r>
              <a:rPr lang="en-US" sz="4000" dirty="0" smtClean="0"/>
              <a:t>From Jonathan Haidt (I think)</a:t>
            </a:r>
          </a:p>
          <a:p>
            <a:r>
              <a:rPr lang="en-US" sz="4000" dirty="0" smtClean="0"/>
              <a:t>Elephant and rider metaphor</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body" idx="1"/>
          </p:nvPr>
        </p:nvSpPr>
        <p:spPr>
          <a:xfrm>
            <a:off x="533400" y="5181600"/>
            <a:ext cx="8077200" cy="1371600"/>
          </a:xfrm>
        </p:spPr>
        <p:txBody>
          <a:bodyPr anchor="b"/>
          <a:lstStyle/>
          <a:p>
            <a:pPr marL="0" indent="0">
              <a:lnSpc>
                <a:spcPct val="80000"/>
              </a:lnSpc>
              <a:buFontTx/>
              <a:buNone/>
            </a:pPr>
            <a:r>
              <a:rPr lang="en-US" sz="1300" dirty="0">
                <a:latin typeface="Arial" charset="0"/>
              </a:rPr>
              <a:t>Figure 5.11 (a) This can be seen as a cube floating in front of eight discs or as a cube seen through eight holes.  In the first case, the edges of the cube appear as illusory contours. (b) The cube without the black circles. </a:t>
            </a:r>
            <a:r>
              <a:rPr lang="en-US" sz="1300" i="1" dirty="0">
                <a:latin typeface="Arial" charset="0"/>
              </a:rPr>
              <a:t>Based on “Organizational Determinants of Subjective Contour: The Subjective Necker Cube,” by D. R. Bradley and H. M. Petry, 1977, </a:t>
            </a:r>
            <a:r>
              <a:rPr lang="en-US" sz="1300" dirty="0">
                <a:latin typeface="Arial" charset="0"/>
              </a:rPr>
              <a:t>American Journal of Psychology, 90, 252-262.  </a:t>
            </a:r>
            <a:r>
              <a:rPr lang="en-US" sz="1300" i="1" dirty="0">
                <a:latin typeface="Arial" charset="0"/>
              </a:rPr>
              <a:t>American Psychological Association.</a:t>
            </a:r>
            <a:endParaRPr lang="en-US" sz="1500" dirty="0">
              <a:latin typeface="Arial" charset="0"/>
            </a:endParaRPr>
          </a:p>
        </p:txBody>
      </p:sp>
      <p:pic>
        <p:nvPicPr>
          <p:cNvPr id="19460" name="Picture 4" descr="0511"/>
          <p:cNvPicPr>
            <a:picLocks noChangeAspect="1" noChangeArrowheads="1"/>
          </p:cNvPicPr>
          <p:nvPr/>
        </p:nvPicPr>
        <p:blipFill>
          <a:blip r:embed="rId3" cstate="print"/>
          <a:srcRect/>
          <a:stretch>
            <a:fillRect/>
          </a:stretch>
        </p:blipFill>
        <p:spPr bwMode="auto">
          <a:xfrm>
            <a:off x="806450" y="990600"/>
            <a:ext cx="7531100" cy="4330700"/>
          </a:xfrm>
          <a:prstGeom prst="rect">
            <a:avLst/>
          </a:prstGeom>
          <a:noFill/>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Consciousness</a:t>
            </a:r>
            <a:endParaRPr lang="en-US" dirty="0"/>
          </a:p>
        </p:txBody>
      </p:sp>
      <p:sp>
        <p:nvSpPr>
          <p:cNvPr id="5" name="Subtitle 4"/>
          <p:cNvSpPr>
            <a:spLocks noGrp="1"/>
          </p:cNvSpPr>
          <p:nvPr>
            <p:ph type="subTitle" idx="1"/>
          </p:nvPr>
        </p:nvSpPr>
        <p:spPr/>
        <p:txBody>
          <a:bodyPr/>
          <a:lstStyle/>
          <a:p>
            <a:r>
              <a:rPr lang="en-US" dirty="0" smtClean="0"/>
              <a:t>Cortical processing modules</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9986" name="Picture 2" descr="figure_12_27"/>
          <p:cNvPicPr>
            <a:picLocks noChangeAspect="1" noChangeArrowheads="1"/>
          </p:cNvPicPr>
          <p:nvPr/>
        </p:nvPicPr>
        <p:blipFill>
          <a:blip r:embed="rId3" cstate="print"/>
          <a:srcRect/>
          <a:stretch>
            <a:fillRect/>
          </a:stretch>
        </p:blipFill>
        <p:spPr bwMode="auto">
          <a:xfrm>
            <a:off x="304800" y="444500"/>
            <a:ext cx="8531225" cy="5978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Hijacking the interpreter</a:t>
            </a:r>
            <a:endParaRPr lang="en-US" dirty="0"/>
          </a:p>
        </p:txBody>
      </p:sp>
      <p:sp>
        <p:nvSpPr>
          <p:cNvPr id="3" name="Content Placeholder 2"/>
          <p:cNvSpPr>
            <a:spLocks noGrp="1"/>
          </p:cNvSpPr>
          <p:nvPr>
            <p:ph idx="1"/>
          </p:nvPr>
        </p:nvSpPr>
        <p:spPr/>
        <p:txBody>
          <a:bodyPr/>
          <a:lstStyle/>
          <a:p>
            <a:r>
              <a:rPr lang="en-US" dirty="0" smtClean="0"/>
              <a:t>It is only so good as the info it gets from cortical processors</a:t>
            </a:r>
          </a:p>
          <a:p>
            <a:r>
              <a:rPr lang="en-US" dirty="0" smtClean="0"/>
              <a:t>Suppose damage in somatosensory cortex</a:t>
            </a:r>
          </a:p>
          <a:p>
            <a:r>
              <a:rPr lang="en-US" dirty="0" smtClean="0"/>
              <a:t>(show sensory strip)</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1970" name="Picture 2" descr="un_03_p75c"/>
          <p:cNvPicPr>
            <a:picLocks noChangeAspect="1" noChangeArrowheads="1"/>
          </p:cNvPicPr>
          <p:nvPr/>
        </p:nvPicPr>
        <p:blipFill>
          <a:blip r:embed="rId3" cstate="print"/>
          <a:srcRect/>
          <a:stretch>
            <a:fillRect/>
          </a:stretch>
        </p:blipFill>
        <p:spPr bwMode="auto">
          <a:xfrm>
            <a:off x="723900" y="381000"/>
            <a:ext cx="7691438"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Hijacking the interpreter</a:t>
            </a:r>
            <a:endParaRPr lang="en-US" dirty="0"/>
          </a:p>
        </p:txBody>
      </p:sp>
      <p:sp>
        <p:nvSpPr>
          <p:cNvPr id="3" name="Content Placeholder 2"/>
          <p:cNvSpPr>
            <a:spLocks noGrp="1"/>
          </p:cNvSpPr>
          <p:nvPr>
            <p:ph idx="1"/>
          </p:nvPr>
        </p:nvSpPr>
        <p:spPr/>
        <p:txBody>
          <a:bodyPr/>
          <a:lstStyle/>
          <a:p>
            <a:r>
              <a:rPr lang="en-US" dirty="0" smtClean="0"/>
              <a:t>Anosognosia</a:t>
            </a:r>
          </a:p>
          <a:p>
            <a:r>
              <a:rPr lang="en-US" dirty="0" smtClean="0"/>
              <a:t>Consider also Capgras’ syndrome</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James, Dewey, Münsterberg and others were on the right track when suggesting that consciousness was used only in special circumstances</a:t>
            </a:r>
          </a:p>
          <a:p>
            <a:r>
              <a:rPr lang="en-US" dirty="0" smtClean="0"/>
              <a:t>Strong evidence that verbal explanations of behavior are post hoc, confabulations that are only as good as the information provided</a:t>
            </a:r>
            <a:endParaRPr lang="en-US"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Strong evidence that evolution has created a brain composed of millions of specialized circuits, each designed to perform a particular task and to connect locally</a:t>
            </a:r>
          </a:p>
          <a:p>
            <a:r>
              <a:rPr lang="en-US" dirty="0" smtClean="0"/>
              <a:t>They operate in a parallel distributed manner, and the faster &amp; more efficiently these operated, the more likely there bearer </a:t>
            </a:r>
            <a:r>
              <a:rPr lang="en-US" b="1" dirty="0" smtClean="0"/>
              <a:t>survived to pass these along to their offspring</a:t>
            </a:r>
            <a:endParaRPr lang="en-US"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Conscious processes are far to slow and resource consuming to facilitate survival in a natural world (over millions of years)</a:t>
            </a:r>
          </a:p>
          <a:p>
            <a:pPr lvl="1"/>
            <a:r>
              <a:rPr lang="en-US" dirty="0" smtClean="0"/>
              <a:t>Although in today’s modern world they have a place</a:t>
            </a:r>
          </a:p>
          <a:p>
            <a:r>
              <a:rPr lang="en-US" dirty="0" smtClean="0"/>
              <a:t>They are awfully useful in specific circumstances</a:t>
            </a:r>
            <a:endParaRPr lang="en-US"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
        <p:nvSpPr>
          <p:cNvPr id="5" name="Subtitle 4"/>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goodpractice.com/uploads/elephant-image-300x197.jpg"/>
          <p:cNvPicPr>
            <a:picLocks noChangeAspect="1" noChangeArrowheads="1"/>
          </p:cNvPicPr>
          <p:nvPr/>
        </p:nvPicPr>
        <p:blipFill>
          <a:blip r:embed="rId2" cstate="print"/>
          <a:srcRect/>
          <a:stretch>
            <a:fillRect/>
          </a:stretch>
        </p:blipFill>
        <p:spPr bwMode="auto">
          <a:xfrm>
            <a:off x="2438400" y="1676400"/>
            <a:ext cx="4419600" cy="304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goodpractice.com/uploads/elephant-image-300x197.jpg"/>
          <p:cNvPicPr>
            <a:picLocks noChangeAspect="1" noChangeArrowheads="1"/>
          </p:cNvPicPr>
          <p:nvPr/>
        </p:nvPicPr>
        <p:blipFill>
          <a:blip r:embed="rId2" cstate="print"/>
          <a:srcRect/>
          <a:stretch>
            <a:fillRect/>
          </a:stretch>
        </p:blipFill>
        <p:spPr bwMode="auto">
          <a:xfrm>
            <a:off x="2362200" y="1524000"/>
            <a:ext cx="4419600" cy="3124200"/>
          </a:xfrm>
          <a:prstGeom prst="rect">
            <a:avLst/>
          </a:prstGeom>
          <a:noFill/>
        </p:spPr>
      </p:pic>
      <p:sp>
        <p:nvSpPr>
          <p:cNvPr id="3" name="TextBox 2"/>
          <p:cNvSpPr txBox="1"/>
          <p:nvPr/>
        </p:nvSpPr>
        <p:spPr>
          <a:xfrm>
            <a:off x="304800" y="2286000"/>
            <a:ext cx="1676400" cy="369332"/>
          </a:xfrm>
          <a:prstGeom prst="rect">
            <a:avLst/>
          </a:prstGeom>
          <a:noFill/>
        </p:spPr>
        <p:txBody>
          <a:bodyPr wrap="square" rtlCol="0">
            <a:spAutoFit/>
          </a:bodyPr>
          <a:lstStyle/>
          <a:p>
            <a:r>
              <a:rPr lang="en-US" dirty="0" smtClean="0"/>
              <a:t>Slow Thinking</a:t>
            </a:r>
            <a:endParaRPr lang="en-US" dirty="0"/>
          </a:p>
        </p:txBody>
      </p:sp>
      <p:sp>
        <p:nvSpPr>
          <p:cNvPr id="4" name="TextBox 3"/>
          <p:cNvSpPr txBox="1"/>
          <p:nvPr/>
        </p:nvSpPr>
        <p:spPr>
          <a:xfrm>
            <a:off x="6858000" y="2133600"/>
            <a:ext cx="1676400" cy="381000"/>
          </a:xfrm>
          <a:prstGeom prst="rect">
            <a:avLst/>
          </a:prstGeom>
          <a:noFill/>
        </p:spPr>
        <p:txBody>
          <a:bodyPr wrap="square" rtlCol="0">
            <a:spAutoFit/>
          </a:bodyPr>
          <a:lstStyle/>
          <a:p>
            <a:r>
              <a:rPr lang="en-US" dirty="0" smtClean="0"/>
              <a:t>Fast Thinking</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goodpractice.com/uploads/elephant-image-300x197.jpg"/>
          <p:cNvPicPr>
            <a:picLocks noChangeAspect="1" noChangeArrowheads="1"/>
          </p:cNvPicPr>
          <p:nvPr/>
        </p:nvPicPr>
        <p:blipFill>
          <a:blip r:embed="rId2" cstate="print"/>
          <a:srcRect/>
          <a:stretch>
            <a:fillRect/>
          </a:stretch>
        </p:blipFill>
        <p:spPr bwMode="auto">
          <a:xfrm>
            <a:off x="2514600" y="1676400"/>
            <a:ext cx="4343400" cy="3048000"/>
          </a:xfrm>
          <a:prstGeom prst="rect">
            <a:avLst/>
          </a:prstGeom>
          <a:noFill/>
        </p:spPr>
      </p:pic>
      <p:sp>
        <p:nvSpPr>
          <p:cNvPr id="3" name="TextBox 2"/>
          <p:cNvSpPr txBox="1"/>
          <p:nvPr/>
        </p:nvSpPr>
        <p:spPr>
          <a:xfrm>
            <a:off x="304800" y="2286000"/>
            <a:ext cx="1676400" cy="369332"/>
          </a:xfrm>
          <a:prstGeom prst="rect">
            <a:avLst/>
          </a:prstGeom>
          <a:noFill/>
        </p:spPr>
        <p:txBody>
          <a:bodyPr wrap="square" rtlCol="0">
            <a:spAutoFit/>
          </a:bodyPr>
          <a:lstStyle/>
          <a:p>
            <a:r>
              <a:rPr lang="en-US" dirty="0" smtClean="0"/>
              <a:t>Slow Thinking</a:t>
            </a:r>
            <a:endParaRPr lang="en-US" dirty="0"/>
          </a:p>
        </p:txBody>
      </p:sp>
      <p:sp>
        <p:nvSpPr>
          <p:cNvPr id="4" name="TextBox 3"/>
          <p:cNvSpPr txBox="1"/>
          <p:nvPr/>
        </p:nvSpPr>
        <p:spPr>
          <a:xfrm>
            <a:off x="6858000" y="2133600"/>
            <a:ext cx="1676400" cy="381000"/>
          </a:xfrm>
          <a:prstGeom prst="rect">
            <a:avLst/>
          </a:prstGeom>
          <a:noFill/>
        </p:spPr>
        <p:txBody>
          <a:bodyPr wrap="square" rtlCol="0">
            <a:spAutoFit/>
          </a:bodyPr>
          <a:lstStyle/>
          <a:p>
            <a:r>
              <a:rPr lang="en-US" dirty="0" smtClean="0"/>
              <a:t>Fast Thinking</a:t>
            </a:r>
            <a:endParaRPr lang="en-US" dirty="0"/>
          </a:p>
        </p:txBody>
      </p:sp>
      <p:sp>
        <p:nvSpPr>
          <p:cNvPr id="5" name="TextBox 4"/>
          <p:cNvSpPr txBox="1"/>
          <p:nvPr/>
        </p:nvSpPr>
        <p:spPr>
          <a:xfrm>
            <a:off x="304800" y="3200400"/>
            <a:ext cx="1676400" cy="646331"/>
          </a:xfrm>
          <a:prstGeom prst="rect">
            <a:avLst/>
          </a:prstGeom>
          <a:noFill/>
        </p:spPr>
        <p:txBody>
          <a:bodyPr wrap="square" rtlCol="0">
            <a:spAutoFit/>
          </a:bodyPr>
          <a:lstStyle/>
          <a:p>
            <a:r>
              <a:rPr lang="en-US" dirty="0" smtClean="0"/>
              <a:t>Controlled Processing</a:t>
            </a:r>
            <a:endParaRPr lang="en-US" dirty="0"/>
          </a:p>
        </p:txBody>
      </p:sp>
      <p:sp>
        <p:nvSpPr>
          <p:cNvPr id="6" name="TextBox 5"/>
          <p:cNvSpPr txBox="1"/>
          <p:nvPr/>
        </p:nvSpPr>
        <p:spPr>
          <a:xfrm>
            <a:off x="6934200" y="3200400"/>
            <a:ext cx="1676400" cy="646331"/>
          </a:xfrm>
          <a:prstGeom prst="rect">
            <a:avLst/>
          </a:prstGeom>
          <a:noFill/>
        </p:spPr>
        <p:txBody>
          <a:bodyPr wrap="square" rtlCol="0">
            <a:spAutoFit/>
          </a:bodyPr>
          <a:lstStyle/>
          <a:p>
            <a:r>
              <a:rPr lang="en-US" dirty="0" smtClean="0"/>
              <a:t>Automatic Processing</a:t>
            </a:r>
            <a:endParaRPr lang="en-US" dirty="0"/>
          </a:p>
        </p:txBody>
      </p:sp>
      <p:sp>
        <p:nvSpPr>
          <p:cNvPr id="7" name="Arc 6"/>
          <p:cNvSpPr/>
          <p:nvPr/>
        </p:nvSpPr>
        <p:spPr>
          <a:xfrm rot="20175370">
            <a:off x="5467139" y="2123222"/>
            <a:ext cx="1905000" cy="3048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Arc 7"/>
          <p:cNvSpPr/>
          <p:nvPr/>
        </p:nvSpPr>
        <p:spPr>
          <a:xfrm>
            <a:off x="533400" y="2133600"/>
            <a:ext cx="1905000" cy="152400"/>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0" name="Straight Connector 9"/>
          <p:cNvCxnSpPr>
            <a:stCxn id="7" idx="2"/>
          </p:cNvCxnSpPr>
          <p:nvPr/>
        </p:nvCxnSpPr>
        <p:spPr>
          <a:xfrm>
            <a:off x="7291514" y="1892100"/>
            <a:ext cx="176086" cy="241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0"/>
          </p:cNvCxnSpPr>
          <p:nvPr/>
        </p:nvCxnSpPr>
        <p:spPr>
          <a:xfrm flipH="1">
            <a:off x="1295400" y="2133600"/>
            <a:ext cx="190500" cy="152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smtClean="0"/>
              <a:t>For how long has the dichotomy bothered psychologists?  </a:t>
            </a:r>
            <a:br>
              <a:rPr lang="en-US" dirty="0" smtClean="0"/>
            </a:br>
            <a:endParaRPr lang="en-US" dirty="0"/>
          </a:p>
        </p:txBody>
      </p:sp>
      <p:sp>
        <p:nvSpPr>
          <p:cNvPr id="3" name="Content Placeholder 2"/>
          <p:cNvSpPr>
            <a:spLocks noGrp="1"/>
          </p:cNvSpPr>
          <p:nvPr>
            <p:ph type="subTitle" idx="1"/>
          </p:nvPr>
        </p:nvSpPr>
        <p:spPr/>
        <p:txBody>
          <a:bodyPr/>
          <a:lstStyle/>
          <a:p>
            <a:r>
              <a:rPr lang="en-US" dirty="0" smtClean="0"/>
              <a:t>Since it became American, especially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Brief History of Psychology</a:t>
            </a:r>
            <a:endParaRPr lang="en-US" dirty="0"/>
          </a:p>
        </p:txBody>
      </p:sp>
      <p:sp>
        <p:nvSpPr>
          <p:cNvPr id="3" name="Subtitle 2"/>
          <p:cNvSpPr>
            <a:spLocks noGrp="1"/>
          </p:cNvSpPr>
          <p:nvPr>
            <p:ph type="subTitle"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Psychology’s Early Years</a:t>
            </a:r>
            <a:endParaRPr lang="en-US" dirty="0"/>
          </a:p>
        </p:txBody>
      </p:sp>
      <p:sp>
        <p:nvSpPr>
          <p:cNvPr id="3" name="Content Placeholder 2"/>
          <p:cNvSpPr>
            <a:spLocks noGrp="1"/>
          </p:cNvSpPr>
          <p:nvPr>
            <p:ph idx="1"/>
          </p:nvPr>
        </p:nvSpPr>
        <p:spPr/>
        <p:txBody>
          <a:bodyPr>
            <a:normAutofit/>
          </a:bodyPr>
          <a:lstStyle/>
          <a:p>
            <a:r>
              <a:rPr lang="en-US" dirty="0" smtClean="0"/>
              <a:t>Last decade 19</a:t>
            </a:r>
            <a:r>
              <a:rPr lang="en-US" baseline="30000" dirty="0" smtClean="0"/>
              <a:t>th</a:t>
            </a:r>
            <a:r>
              <a:rPr lang="en-US" dirty="0" smtClean="0"/>
              <a:t> century in America, Wm James, John Dewy, H. Münsterberg, &amp; others began to speculate about the influence of evolution on psychology</a:t>
            </a:r>
          </a:p>
          <a:p>
            <a:r>
              <a:rPr lang="en-US" dirty="0" smtClean="0"/>
              <a:t>Darwin had put new concepts on the table</a:t>
            </a:r>
          </a:p>
          <a:p>
            <a:r>
              <a:rPr lang="en-US" b="1" dirty="0" smtClean="0"/>
              <a:t>Variation </a:t>
            </a:r>
            <a:r>
              <a:rPr lang="en-US" dirty="0" smtClean="0"/>
              <a:t>in characteristics within a species</a:t>
            </a:r>
          </a:p>
          <a:p>
            <a:r>
              <a:rPr lang="en-US" b="1" dirty="0" smtClean="0"/>
              <a:t>Adaptability </a:t>
            </a:r>
            <a:r>
              <a:rPr lang="en-US" dirty="0" smtClean="0"/>
              <a:t>to the environment</a:t>
            </a:r>
            <a:endParaRPr lang="en-US" b="1" dirty="0" smtClean="0"/>
          </a:p>
          <a:p>
            <a:r>
              <a:rPr lang="en-US" b="1" dirty="0" smtClean="0"/>
              <a:t>Survival </a:t>
            </a:r>
            <a:r>
              <a:rPr lang="en-US" dirty="0" smtClean="0"/>
              <a:t>(the struggle)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Psychology’s Early Years</a:t>
            </a:r>
            <a:endParaRPr lang="en-US" dirty="0"/>
          </a:p>
        </p:txBody>
      </p:sp>
      <p:sp>
        <p:nvSpPr>
          <p:cNvPr id="3" name="Content Placeholder 2"/>
          <p:cNvSpPr>
            <a:spLocks noGrp="1"/>
          </p:cNvSpPr>
          <p:nvPr>
            <p:ph idx="1"/>
          </p:nvPr>
        </p:nvSpPr>
        <p:spPr/>
        <p:txBody>
          <a:bodyPr>
            <a:normAutofit/>
          </a:bodyPr>
          <a:lstStyle/>
          <a:p>
            <a:r>
              <a:rPr lang="en-US" dirty="0" smtClean="0"/>
              <a:t>Darwinian theory</a:t>
            </a:r>
          </a:p>
          <a:p>
            <a:pPr lvl="1"/>
            <a:r>
              <a:rPr lang="en-US" b="1" dirty="0" smtClean="0"/>
              <a:t>Variability in characteristics</a:t>
            </a:r>
            <a:r>
              <a:rPr lang="en-US" dirty="0" smtClean="0"/>
              <a:t> among members of a species</a:t>
            </a:r>
          </a:p>
          <a:p>
            <a:pPr lvl="2"/>
            <a:r>
              <a:rPr lang="en-US" dirty="0" smtClean="0"/>
              <a:t>Morphological and behavioral</a:t>
            </a:r>
          </a:p>
          <a:p>
            <a:pPr lvl="1"/>
            <a:r>
              <a:rPr lang="en-US" dirty="0" smtClean="0"/>
              <a:t>Differential tendency to </a:t>
            </a:r>
            <a:r>
              <a:rPr lang="en-US" b="1" dirty="0" smtClean="0"/>
              <a:t>survive</a:t>
            </a:r>
            <a:r>
              <a:rPr lang="en-US" dirty="0" smtClean="0"/>
              <a:t> </a:t>
            </a:r>
            <a:r>
              <a:rPr lang="en-US" b="1" dirty="0" smtClean="0"/>
              <a:t>as a function of the characteristics possessed</a:t>
            </a:r>
          </a:p>
          <a:p>
            <a:pPr lvl="1"/>
            <a:r>
              <a:rPr lang="en-US" dirty="0" smtClean="0"/>
              <a:t>A mechanism by which </a:t>
            </a:r>
            <a:r>
              <a:rPr lang="en-US" b="1" dirty="0" smtClean="0"/>
              <a:t>characteristics can be transferred to offspring </a:t>
            </a:r>
          </a:p>
          <a:p>
            <a:pPr lvl="2"/>
            <a:r>
              <a:rPr lang="en-US" dirty="0" smtClean="0"/>
              <a:t>Deferred to Lamarck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Modern Psychology’s Early Years</a:t>
            </a:r>
            <a:endParaRPr lang="en-US" dirty="0"/>
          </a:p>
        </p:txBody>
      </p:sp>
      <p:sp>
        <p:nvSpPr>
          <p:cNvPr id="3" name="Content Placeholder 2"/>
          <p:cNvSpPr>
            <a:spLocks noGrp="1"/>
          </p:cNvSpPr>
          <p:nvPr>
            <p:ph idx="1"/>
          </p:nvPr>
        </p:nvSpPr>
        <p:spPr/>
        <p:txBody>
          <a:bodyPr/>
          <a:lstStyle/>
          <a:p>
            <a:r>
              <a:rPr lang="en-US" dirty="0" smtClean="0"/>
              <a:t>Environmental change places selection pressures on specific characteristics </a:t>
            </a:r>
          </a:p>
          <a:p>
            <a:pPr lvl="1"/>
            <a:r>
              <a:rPr lang="en-US" dirty="0" smtClean="0"/>
              <a:t>Selects them out</a:t>
            </a:r>
          </a:p>
          <a:p>
            <a:r>
              <a:rPr lang="en-US" dirty="0" smtClean="0"/>
              <a:t>Adaptations predict survival</a:t>
            </a:r>
          </a:p>
          <a:p>
            <a:r>
              <a:rPr lang="en-US" dirty="0" smtClean="0"/>
              <a:t>Hence, over time, species change</a:t>
            </a:r>
          </a:p>
          <a:p>
            <a:endParaRPr lang="en-US" b="1" dirty="0" smtClean="0"/>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US" dirty="0"/>
          </a:p>
        </p:txBody>
      </p:sp>
      <p:sp>
        <p:nvSpPr>
          <p:cNvPr id="3" name="Content Placeholder 2"/>
          <p:cNvSpPr>
            <a:spLocks noGrp="1"/>
          </p:cNvSpPr>
          <p:nvPr>
            <p:ph idx="1"/>
          </p:nvPr>
        </p:nvSpPr>
        <p:spPr/>
        <p:txBody>
          <a:bodyPr/>
          <a:lstStyle/>
          <a:p>
            <a:r>
              <a:rPr lang="en-US" dirty="0" smtClean="0"/>
              <a:t>Psychology began as the science of consciousness, but Darwin’s theory focused the question, WHAT GOOD IS IT?</a:t>
            </a:r>
          </a:p>
          <a:p>
            <a:r>
              <a:rPr lang="en-US" dirty="0" smtClean="0"/>
              <a:t>Motor theories of consciousness fashioned in the early 20</a:t>
            </a:r>
            <a:r>
              <a:rPr lang="en-US" baseline="30000" dirty="0" smtClean="0"/>
              <a:t>th</a:t>
            </a:r>
            <a:r>
              <a:rPr lang="en-US" dirty="0" smtClean="0"/>
              <a:t> century removed consciousness from its central role in action</a:t>
            </a:r>
          </a:p>
          <a:p>
            <a:r>
              <a:rPr lang="en-US" dirty="0" smtClean="0"/>
              <a:t>Modern neuroscience supports and expands on those early theories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 for psychology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Last half of 19</a:t>
            </a:r>
            <a:r>
              <a:rPr lang="en-US" baseline="30000" dirty="0" smtClean="0"/>
              <a:t>th</a:t>
            </a:r>
            <a:r>
              <a:rPr lang="en-US" dirty="0" smtClean="0"/>
              <a:t> century</a:t>
            </a:r>
          </a:p>
          <a:p>
            <a:r>
              <a:rPr lang="en-US" dirty="0" smtClean="0"/>
              <a:t>Germany</a:t>
            </a:r>
          </a:p>
          <a:p>
            <a:pPr lvl="1"/>
            <a:r>
              <a:rPr lang="en-US" dirty="0" smtClean="0"/>
              <a:t>Psychophysics: measurement of mental dimensions (Fechner)</a:t>
            </a:r>
          </a:p>
          <a:p>
            <a:pPr lvl="2"/>
            <a:r>
              <a:rPr lang="en-US" dirty="0" smtClean="0"/>
              <a:t>Heretofore thought impossible</a:t>
            </a:r>
          </a:p>
          <a:p>
            <a:pPr lvl="1"/>
            <a:r>
              <a:rPr lang="en-US" dirty="0" smtClean="0"/>
              <a:t>Measurement of the speed of neural conduction (von Helmholtz)</a:t>
            </a:r>
          </a:p>
          <a:p>
            <a:pPr lvl="2"/>
            <a:r>
              <a:rPr lang="en-US" dirty="0" smtClean="0"/>
              <a:t>Heretofore thought impossible; </a:t>
            </a:r>
          </a:p>
          <a:p>
            <a:pPr lvl="2"/>
            <a:r>
              <a:rPr lang="en-US" dirty="0" smtClean="0"/>
              <a:t>Showed that an act of will is not instantaneous</a:t>
            </a:r>
          </a:p>
          <a:p>
            <a:pPr lvl="1"/>
            <a:r>
              <a:rPr lang="en-US" dirty="0" smtClean="0"/>
              <a:t>Founding of Experimental Psychology (Wundt, 1879)</a:t>
            </a:r>
          </a:p>
          <a:p>
            <a:pPr lvl="2"/>
            <a:r>
              <a:rPr lang="en-US" dirty="0" smtClean="0"/>
              <a:t>Attracted many American students </a:t>
            </a:r>
          </a:p>
          <a:p>
            <a:endParaRPr lang="en-US" dirty="0" smtClean="0"/>
          </a:p>
          <a:p>
            <a:endParaRPr lang="en-US" b="1" dirty="0" smtClean="0"/>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 for psychology </a:t>
            </a:r>
            <a:endParaRPr lang="en-US" dirty="0"/>
          </a:p>
        </p:txBody>
      </p:sp>
      <p:sp>
        <p:nvSpPr>
          <p:cNvPr id="3" name="Content Placeholder 2"/>
          <p:cNvSpPr>
            <a:spLocks noGrp="1"/>
          </p:cNvSpPr>
          <p:nvPr>
            <p:ph idx="1"/>
          </p:nvPr>
        </p:nvSpPr>
        <p:spPr/>
        <p:txBody>
          <a:bodyPr>
            <a:normAutofit/>
          </a:bodyPr>
          <a:lstStyle/>
          <a:p>
            <a:r>
              <a:rPr lang="en-US" dirty="0" smtClean="0"/>
              <a:t>Last half of 19</a:t>
            </a:r>
            <a:r>
              <a:rPr lang="en-US" baseline="30000" dirty="0" smtClean="0"/>
              <a:t>th</a:t>
            </a:r>
            <a:r>
              <a:rPr lang="en-US" dirty="0" smtClean="0"/>
              <a:t> century</a:t>
            </a:r>
          </a:p>
          <a:p>
            <a:r>
              <a:rPr lang="en-US" dirty="0" smtClean="0"/>
              <a:t>America</a:t>
            </a:r>
          </a:p>
          <a:p>
            <a:pPr lvl="1"/>
            <a:r>
              <a:rPr lang="en-US" b="1" dirty="0" smtClean="0"/>
              <a:t>Old Psychology</a:t>
            </a:r>
            <a:r>
              <a:rPr lang="en-US" dirty="0" smtClean="0"/>
              <a:t>: Scottish common sense psychology</a:t>
            </a:r>
          </a:p>
          <a:p>
            <a:pPr lvl="2"/>
            <a:r>
              <a:rPr lang="en-US" dirty="0" smtClean="0"/>
              <a:t>A religious psychology</a:t>
            </a:r>
          </a:p>
          <a:p>
            <a:pPr lvl="1"/>
            <a:r>
              <a:rPr lang="en-US" dirty="0" smtClean="0"/>
              <a:t>Students returned from Wundt’s lab to set up labs in America to practice the </a:t>
            </a:r>
            <a:r>
              <a:rPr lang="en-US" b="1" dirty="0" smtClean="0"/>
              <a:t>New Psychology</a:t>
            </a:r>
          </a:p>
          <a:p>
            <a:pPr lvl="2"/>
            <a:r>
              <a:rPr lang="en-US" dirty="0" smtClean="0"/>
              <a:t>Experimental psychology</a:t>
            </a:r>
          </a:p>
          <a:p>
            <a:pPr lvl="2"/>
            <a:r>
              <a:rPr lang="en-US" dirty="0" smtClean="0"/>
              <a:t>(a species change)</a:t>
            </a:r>
          </a:p>
          <a:p>
            <a:endParaRPr lang="en-US" b="1" dirty="0" smtClean="0"/>
          </a:p>
          <a:p>
            <a:pPr lvl="1"/>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Environment for psychology </a:t>
            </a:r>
            <a:endParaRPr lang="en-US" dirty="0"/>
          </a:p>
        </p:txBody>
      </p:sp>
      <p:sp>
        <p:nvSpPr>
          <p:cNvPr id="3" name="Content Placeholder 2"/>
          <p:cNvSpPr>
            <a:spLocks noGrp="1"/>
          </p:cNvSpPr>
          <p:nvPr>
            <p:ph idx="1"/>
          </p:nvPr>
        </p:nvSpPr>
        <p:spPr/>
        <p:txBody>
          <a:bodyPr>
            <a:normAutofit/>
          </a:bodyPr>
          <a:lstStyle/>
          <a:p>
            <a:r>
              <a:rPr lang="en-US" dirty="0" smtClean="0"/>
              <a:t>Last half of 19</a:t>
            </a:r>
            <a:r>
              <a:rPr lang="en-US" baseline="30000" dirty="0" smtClean="0"/>
              <a:t>th</a:t>
            </a:r>
            <a:r>
              <a:rPr lang="en-US" dirty="0" smtClean="0"/>
              <a:t> century</a:t>
            </a:r>
          </a:p>
          <a:p>
            <a:r>
              <a:rPr lang="en-US" dirty="0" smtClean="0"/>
              <a:t>America: much “new”</a:t>
            </a:r>
          </a:p>
          <a:p>
            <a:pPr lvl="1"/>
            <a:r>
              <a:rPr lang="en-US" dirty="0" smtClean="0"/>
              <a:t>“the new education, the new ethics, the new woman, and the new psychology” (Leahey)</a:t>
            </a:r>
          </a:p>
          <a:p>
            <a:pPr lvl="1"/>
            <a:r>
              <a:rPr lang="en-US" dirty="0" smtClean="0"/>
              <a:t>Old psychology belonged to clerics</a:t>
            </a:r>
          </a:p>
          <a:p>
            <a:pPr lvl="1"/>
            <a:r>
              <a:rPr lang="en-US" dirty="0" smtClean="0"/>
              <a:t>New psychology belonged to scientists and professionals</a:t>
            </a:r>
          </a:p>
          <a:p>
            <a:pPr lvl="2"/>
            <a:r>
              <a:rPr lang="en-US" dirty="0" smtClean="0"/>
              <a:t>APA founded in 1892</a:t>
            </a:r>
          </a:p>
          <a:p>
            <a:pPr lvl="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for psychology </a:t>
            </a:r>
            <a:endParaRPr lang="en-US" dirty="0"/>
          </a:p>
        </p:txBody>
      </p:sp>
      <p:sp>
        <p:nvSpPr>
          <p:cNvPr id="3" name="Content Placeholder 2"/>
          <p:cNvSpPr>
            <a:spLocks noGrp="1"/>
          </p:cNvSpPr>
          <p:nvPr>
            <p:ph idx="1"/>
          </p:nvPr>
        </p:nvSpPr>
        <p:spPr/>
        <p:txBody>
          <a:bodyPr>
            <a:normAutofit/>
          </a:bodyPr>
          <a:lstStyle/>
          <a:p>
            <a:r>
              <a:rPr lang="en-US" dirty="0" smtClean="0"/>
              <a:t>New political and social reform movement:</a:t>
            </a:r>
          </a:p>
          <a:p>
            <a:r>
              <a:rPr lang="en-US" b="1" dirty="0" smtClean="0"/>
              <a:t>Progressivism</a:t>
            </a:r>
          </a:p>
          <a:p>
            <a:pPr lvl="1"/>
            <a:r>
              <a:rPr lang="en-US" dirty="0" smtClean="0"/>
              <a:t>Reform, efficiency, progress were its values</a:t>
            </a:r>
          </a:p>
          <a:p>
            <a:r>
              <a:rPr lang="en-US" dirty="0" smtClean="0"/>
              <a:t>John Dewey was its philosopher &amp; prophet</a:t>
            </a:r>
          </a:p>
          <a:p>
            <a:r>
              <a:rPr lang="en-US" dirty="0" smtClean="0"/>
              <a:t>Dewey’s progressive philosophy was centered around the concept of </a:t>
            </a:r>
            <a:r>
              <a:rPr lang="en-US" b="1" dirty="0" smtClean="0"/>
              <a:t>adaptation</a:t>
            </a:r>
          </a:p>
          <a:p>
            <a:pPr lvl="1"/>
            <a:r>
              <a:rPr lang="en-US" dirty="0" smtClean="0"/>
              <a:t>Consciousness as an adaptation</a:t>
            </a:r>
          </a:p>
          <a:p>
            <a:r>
              <a:rPr lang="en-US" dirty="0" smtClean="0"/>
              <a:t>Dewey was elected president of APA in 1899</a:t>
            </a:r>
          </a:p>
          <a:p>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Wm. James: </a:t>
            </a:r>
            <a:r>
              <a:rPr lang="en-US" i="1" dirty="0" smtClean="0"/>
              <a:t>Principles of Psychology</a:t>
            </a:r>
            <a:r>
              <a:rPr lang="en-US" dirty="0" smtClean="0"/>
              <a:t> (1890)</a:t>
            </a:r>
          </a:p>
          <a:p>
            <a:r>
              <a:rPr lang="en-US" dirty="0" smtClean="0"/>
              <a:t>Set the foundation for psychology </a:t>
            </a:r>
          </a:p>
          <a:p>
            <a:r>
              <a:rPr lang="en-US" dirty="0" smtClean="0"/>
              <a:t>For James, “</a:t>
            </a:r>
            <a:r>
              <a:rPr lang="en-US" b="1" dirty="0" smtClean="0"/>
              <a:t>consciousness arises in an individual when adaptation to new circumstances is imperative</a:t>
            </a:r>
            <a:r>
              <a:rPr lang="en-US" dirty="0" smtClean="0"/>
              <a:t>” (Leahey) </a:t>
            </a:r>
          </a:p>
          <a:p>
            <a:r>
              <a:rPr lang="en-US" dirty="0" smtClean="0"/>
              <a:t>Dewey was strongly influenced by </a:t>
            </a:r>
            <a:r>
              <a:rPr lang="en-US" i="1" dirty="0" smtClean="0"/>
              <a:t>Principles</a:t>
            </a:r>
            <a:r>
              <a:rPr lang="en-US"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Dewey wrote a paper in 1896 that influenced the conception of America’s new psychology</a:t>
            </a:r>
          </a:p>
          <a:p>
            <a:r>
              <a:rPr lang="en-US" i="1" dirty="0" smtClean="0"/>
              <a:t>The reflex arc concept in psychology </a:t>
            </a:r>
            <a:endParaRPr lang="en-US" dirty="0" smtClean="0"/>
          </a:p>
          <a:p>
            <a:r>
              <a:rPr lang="en-US" dirty="0" smtClean="0"/>
              <a:t>S → Idea → R, where idea = consciousness</a:t>
            </a:r>
          </a:p>
          <a:p>
            <a:r>
              <a:rPr lang="en-US" dirty="0" smtClean="0"/>
              <a:t>Dewey argued: It’s artificial to analyze the components separately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Instead, they should be considered as “divisions of labor in an overall coordination of actions as the organism adjusts to its environment” (Leahey) </a:t>
            </a:r>
          </a:p>
          <a:p>
            <a:r>
              <a:rPr lang="en-US" dirty="0" smtClean="0"/>
              <a:t>Example: snapping twig (= S)</a:t>
            </a:r>
          </a:p>
          <a:p>
            <a:pPr lvl="1"/>
            <a:r>
              <a:rPr lang="en-US" dirty="0" smtClean="0"/>
              <a:t>For hiker it may not even enter consciousness</a:t>
            </a:r>
          </a:p>
          <a:p>
            <a:pPr lvl="1"/>
            <a:r>
              <a:rPr lang="en-US" dirty="0" smtClean="0"/>
              <a:t>For solider awaiting contact with enemy it has much significance and fills his consciousness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It is the </a:t>
            </a:r>
            <a:r>
              <a:rPr lang="en-US" b="1" i="1" dirty="0" smtClean="0"/>
              <a:t>current behavior</a:t>
            </a:r>
            <a:r>
              <a:rPr lang="en-US" b="1" dirty="0" smtClean="0"/>
              <a:t> that gives a sensation its significance</a:t>
            </a:r>
            <a:r>
              <a:rPr lang="en-US" dirty="0" smtClean="0"/>
              <a:t>, or even determines if a stimulus becomes a sensation at all</a:t>
            </a:r>
          </a:p>
          <a:p>
            <a:r>
              <a:rPr lang="en-US" dirty="0" smtClean="0"/>
              <a:t>Thus, presence of a stimulus does not determine consciousness, </a:t>
            </a:r>
            <a:r>
              <a:rPr lang="en-US" u="sng" dirty="0" smtClean="0"/>
              <a:t>behavior does</a:t>
            </a:r>
          </a:p>
          <a:p>
            <a:r>
              <a:rPr lang="en-US" dirty="0" smtClean="0"/>
              <a:t>Dewey, like Münsterberg, was proposing a </a:t>
            </a:r>
            <a:r>
              <a:rPr lang="en-US" b="1" i="1" dirty="0" smtClean="0"/>
              <a:t>motor theory of consciousness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Consider: James-Lange theory of emotion</a:t>
            </a:r>
          </a:p>
          <a:p>
            <a:r>
              <a:rPr lang="en-US" dirty="0" smtClean="0"/>
              <a:t>Typical notion: S → emotion → R</a:t>
            </a:r>
          </a:p>
          <a:p>
            <a:r>
              <a:rPr lang="en-US" dirty="0" smtClean="0"/>
              <a:t>James-Lange:  S → R → emotion</a:t>
            </a:r>
          </a:p>
          <a:p>
            <a:r>
              <a:rPr lang="en-US" dirty="0" smtClean="0"/>
              <a:t>It is not see bear, feel fear, run</a:t>
            </a:r>
          </a:p>
          <a:p>
            <a:r>
              <a:rPr lang="en-US" dirty="0" smtClean="0"/>
              <a:t>Rather it is see bear, run, feel fear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04800"/>
            <a:ext cx="8229600" cy="1143000"/>
          </a:xfrm>
        </p:spPr>
        <p:txBody>
          <a:bodyPr>
            <a:normAutofit fontScale="90000"/>
          </a:bodyPr>
          <a:lstStyle/>
          <a:p>
            <a:r>
              <a:rPr lang="en-US" dirty="0" smtClean="0"/>
              <a:t>Functionalism: America’s Psychology</a:t>
            </a:r>
            <a:endParaRPr lang="en-US" dirty="0"/>
          </a:p>
        </p:txBody>
      </p:sp>
      <p:sp>
        <p:nvSpPr>
          <p:cNvPr id="4" name="TextBox 3"/>
          <p:cNvSpPr txBox="1"/>
          <p:nvPr/>
        </p:nvSpPr>
        <p:spPr>
          <a:xfrm>
            <a:off x="381000" y="1828800"/>
            <a:ext cx="3962400" cy="523220"/>
          </a:xfrm>
          <a:prstGeom prst="rect">
            <a:avLst/>
          </a:prstGeom>
          <a:noFill/>
        </p:spPr>
        <p:txBody>
          <a:bodyPr wrap="square" rtlCol="0">
            <a:spAutoFit/>
          </a:bodyPr>
          <a:lstStyle/>
          <a:p>
            <a:r>
              <a:rPr lang="en-US" sz="2800" dirty="0" smtClean="0"/>
              <a:t>S </a:t>
            </a:r>
            <a:endParaRPr lang="en-US" sz="2800" dirty="0"/>
          </a:p>
        </p:txBody>
      </p:sp>
      <p:cxnSp>
        <p:nvCxnSpPr>
          <p:cNvPr id="6" name="Elbow Connector 5"/>
          <p:cNvCxnSpPr/>
          <p:nvPr/>
        </p:nvCxnSpPr>
        <p:spPr>
          <a:xfrm flipV="1">
            <a:off x="685800" y="1905000"/>
            <a:ext cx="1295400" cy="1524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1676400"/>
            <a:ext cx="1981200" cy="461665"/>
          </a:xfrm>
          <a:prstGeom prst="rect">
            <a:avLst/>
          </a:prstGeom>
          <a:noFill/>
        </p:spPr>
        <p:txBody>
          <a:bodyPr wrap="square" rtlCol="0">
            <a:spAutoFit/>
          </a:bodyPr>
          <a:lstStyle/>
          <a:p>
            <a:r>
              <a:rPr lang="en-US" sz="2400" dirty="0" smtClean="0"/>
              <a:t>consciousness</a:t>
            </a:r>
            <a:endParaRPr lang="en-US" sz="2400" dirty="0"/>
          </a:p>
        </p:txBody>
      </p:sp>
      <p:cxnSp>
        <p:nvCxnSpPr>
          <p:cNvPr id="9" name="Elbow Connector 8"/>
          <p:cNvCxnSpPr>
            <a:endCxn id="12" idx="1"/>
          </p:cNvCxnSpPr>
          <p:nvPr/>
        </p:nvCxnSpPr>
        <p:spPr>
          <a:xfrm>
            <a:off x="914400" y="2057400"/>
            <a:ext cx="914400" cy="30703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8800" y="2133600"/>
            <a:ext cx="3048000" cy="461665"/>
          </a:xfrm>
          <a:prstGeom prst="rect">
            <a:avLst/>
          </a:prstGeom>
          <a:noFill/>
        </p:spPr>
        <p:txBody>
          <a:bodyPr wrap="square" rtlCol="0">
            <a:spAutoFit/>
          </a:bodyPr>
          <a:lstStyle/>
          <a:p>
            <a:r>
              <a:rPr lang="en-US" sz="2400" dirty="0" smtClean="0"/>
              <a:t>Physiological Process</a:t>
            </a:r>
            <a:endParaRPr lang="en-US" sz="2400" dirty="0"/>
          </a:p>
        </p:txBody>
      </p:sp>
      <p:cxnSp>
        <p:nvCxnSpPr>
          <p:cNvPr id="15" name="Elbow Connector 14"/>
          <p:cNvCxnSpPr>
            <a:endCxn id="18" idx="1"/>
          </p:cNvCxnSpPr>
          <p:nvPr/>
        </p:nvCxnSpPr>
        <p:spPr>
          <a:xfrm flipV="1">
            <a:off x="4648200" y="2014210"/>
            <a:ext cx="1447800" cy="27179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1752600"/>
            <a:ext cx="609600" cy="523220"/>
          </a:xfrm>
          <a:prstGeom prst="rect">
            <a:avLst/>
          </a:prstGeom>
          <a:noFill/>
        </p:spPr>
        <p:txBody>
          <a:bodyPr wrap="square" rtlCol="0">
            <a:spAutoFit/>
          </a:bodyPr>
          <a:lstStyle/>
          <a:p>
            <a:r>
              <a:rPr lang="en-US" sz="2800" dirty="0" smtClean="0"/>
              <a:t>R</a:t>
            </a:r>
            <a:endParaRPr lang="en-US" sz="2800" dirty="0"/>
          </a:p>
        </p:txBody>
      </p:sp>
      <p:sp>
        <p:nvSpPr>
          <p:cNvPr id="19" name="TextBox 18"/>
          <p:cNvSpPr txBox="1"/>
          <p:nvPr/>
        </p:nvSpPr>
        <p:spPr>
          <a:xfrm>
            <a:off x="1066800" y="2743200"/>
            <a:ext cx="4953000" cy="523220"/>
          </a:xfrm>
          <a:prstGeom prst="rect">
            <a:avLst/>
          </a:prstGeom>
          <a:noFill/>
        </p:spPr>
        <p:txBody>
          <a:bodyPr wrap="square" rtlCol="0">
            <a:spAutoFit/>
          </a:bodyPr>
          <a:lstStyle/>
          <a:p>
            <a:r>
              <a:rPr lang="en-US" sz="2800" dirty="0" smtClean="0"/>
              <a:t>Motor Theory of Consciousness</a:t>
            </a:r>
            <a:endParaRPr lang="en-US" sz="2800" dirty="0"/>
          </a:p>
        </p:txBody>
      </p:sp>
      <p:sp>
        <p:nvSpPr>
          <p:cNvPr id="22" name="TextBox 21"/>
          <p:cNvSpPr txBox="1"/>
          <p:nvPr/>
        </p:nvSpPr>
        <p:spPr>
          <a:xfrm>
            <a:off x="685800" y="3810000"/>
            <a:ext cx="8001000" cy="2246769"/>
          </a:xfrm>
          <a:prstGeom prst="rect">
            <a:avLst/>
          </a:prstGeom>
          <a:noFill/>
        </p:spPr>
        <p:txBody>
          <a:bodyPr wrap="square" rtlCol="0">
            <a:spAutoFit/>
          </a:bodyPr>
          <a:lstStyle/>
          <a:p>
            <a:pPr>
              <a:buFont typeface="Arial" pitchFamily="34" charset="0"/>
              <a:buChar char="•"/>
            </a:pPr>
            <a:r>
              <a:rPr lang="en-US" sz="2800" dirty="0" smtClean="0"/>
              <a:t>“Our ideas are the product of our readiness to act…our actions shape our knowledge” (Münsterberg)</a:t>
            </a:r>
          </a:p>
          <a:p>
            <a:pPr>
              <a:buFont typeface="Arial" pitchFamily="34" charset="0"/>
              <a:buChar char="•"/>
            </a:pPr>
            <a:endParaRPr lang="en-US" sz="2800" dirty="0" smtClean="0"/>
          </a:p>
          <a:p>
            <a:pPr>
              <a:buFont typeface="Arial" pitchFamily="34" charset="0"/>
              <a:buChar char="•"/>
            </a:pPr>
            <a:r>
              <a:rPr lang="en-US" sz="2800" dirty="0" smtClean="0"/>
              <a:t>Our feeling of will is due, in large part, to our “incipient tendencies to behave” (Münsterberg)</a:t>
            </a:r>
            <a:endParaRPr lang="en-US" sz="2800" dirty="0"/>
          </a:p>
        </p:txBody>
      </p:sp>
      <p:cxnSp>
        <p:nvCxnSpPr>
          <p:cNvPr id="14" name="Straight Arrow Connector 13"/>
          <p:cNvCxnSpPr/>
          <p:nvPr/>
        </p:nvCxnSpPr>
        <p:spPr>
          <a:xfrm>
            <a:off x="4114800" y="1905000"/>
            <a:ext cx="1219200" cy="762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391400" y="1752600"/>
            <a:ext cx="1524000" cy="95410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smtClean="0"/>
              <a:t>Current Behavior</a:t>
            </a:r>
            <a:endParaRPr lang="en-US" sz="2800" dirty="0"/>
          </a:p>
        </p:txBody>
      </p:sp>
      <p:cxnSp>
        <p:nvCxnSpPr>
          <p:cNvPr id="17" name="Straight Arrow Connector 16"/>
          <p:cNvCxnSpPr/>
          <p:nvPr/>
        </p:nvCxnSpPr>
        <p:spPr>
          <a:xfrm flipH="1">
            <a:off x="6781800" y="2057400"/>
            <a:ext cx="533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2" grpId="0"/>
      <p:bldP spid="2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talk?</a:t>
            </a:r>
            <a:endParaRPr lang="en-US" dirty="0"/>
          </a:p>
        </p:txBody>
      </p:sp>
      <p:sp>
        <p:nvSpPr>
          <p:cNvPr id="3" name="Content Placeholder 2"/>
          <p:cNvSpPr>
            <a:spLocks noGrp="1"/>
          </p:cNvSpPr>
          <p:nvPr>
            <p:ph idx="1"/>
          </p:nvPr>
        </p:nvSpPr>
        <p:spPr/>
        <p:txBody>
          <a:bodyPr/>
          <a:lstStyle/>
          <a:p>
            <a:r>
              <a:rPr lang="en-US" dirty="0" smtClean="0"/>
              <a:t>Kahneman’s </a:t>
            </a:r>
            <a:r>
              <a:rPr lang="en-US" i="1" dirty="0" smtClean="0"/>
              <a:t>Thinking,</a:t>
            </a:r>
            <a:r>
              <a:rPr lang="en-US" dirty="0" smtClean="0"/>
              <a:t> f</a:t>
            </a:r>
            <a:r>
              <a:rPr lang="en-US" i="1" dirty="0" smtClean="0"/>
              <a:t>ast and slow</a:t>
            </a:r>
            <a:r>
              <a:rPr lang="en-US" dirty="0" smtClean="0"/>
              <a:t> (2011)</a:t>
            </a:r>
          </a:p>
          <a:p>
            <a:r>
              <a:rPr lang="en-US" dirty="0" smtClean="0"/>
              <a:t>Other descriptions of the dichotomy </a:t>
            </a:r>
          </a:p>
          <a:p>
            <a:r>
              <a:rPr lang="en-US" dirty="0" smtClean="0"/>
              <a:t>Cog Psych: </a:t>
            </a:r>
            <a:r>
              <a:rPr lang="en-US" b="1" dirty="0" smtClean="0"/>
              <a:t>automatic</a:t>
            </a:r>
            <a:r>
              <a:rPr lang="en-US" dirty="0" smtClean="0"/>
              <a:t> vs. </a:t>
            </a:r>
            <a:r>
              <a:rPr lang="en-US" b="1" dirty="0" smtClean="0"/>
              <a:t>controlled processes</a:t>
            </a:r>
          </a:p>
          <a:p>
            <a:r>
              <a:rPr lang="en-US" b="1" dirty="0" smtClean="0"/>
              <a:t>elephant </a:t>
            </a:r>
            <a:r>
              <a:rPr lang="en-US" dirty="0" smtClean="0"/>
              <a:t>vs. </a:t>
            </a:r>
            <a:r>
              <a:rPr lang="en-US" b="1" dirty="0" smtClean="0"/>
              <a:t>rider </a:t>
            </a:r>
            <a:r>
              <a:rPr lang="en-US" dirty="0" smtClean="0"/>
              <a:t> (Haidt)</a:t>
            </a:r>
          </a:p>
          <a:p>
            <a:r>
              <a:rPr lang="en-US" b="1" dirty="0" smtClean="0"/>
              <a:t>unconscious</a:t>
            </a:r>
            <a:r>
              <a:rPr lang="en-US" dirty="0" smtClean="0"/>
              <a:t> vs. </a:t>
            </a:r>
            <a:r>
              <a:rPr lang="en-US" b="1" dirty="0" smtClean="0"/>
              <a:t>conscious</a:t>
            </a:r>
            <a:r>
              <a:rPr lang="en-US" dirty="0" smtClean="0"/>
              <a:t> (Freud)</a:t>
            </a:r>
            <a:endParaRPr lang="en-US" b="1"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So, Functionalists, fueled by evolution, asked</a:t>
            </a:r>
          </a:p>
          <a:p>
            <a:r>
              <a:rPr lang="en-US" dirty="0" smtClean="0"/>
              <a:t>WHAT IS IT FOR?</a:t>
            </a:r>
          </a:p>
          <a:p>
            <a:r>
              <a:rPr lang="en-US" dirty="0" smtClean="0"/>
              <a:t>Hence, what is the function of consciousness? </a:t>
            </a:r>
          </a:p>
          <a:p>
            <a:r>
              <a:rPr lang="en-US" dirty="0" smtClean="0"/>
              <a:t>How does it help humans adapt &amp; survive?</a:t>
            </a:r>
          </a:p>
          <a:p>
            <a:r>
              <a:rPr lang="en-US" dirty="0" smtClean="0"/>
              <a:t>Recall, for James</a:t>
            </a:r>
          </a:p>
          <a:p>
            <a:r>
              <a:rPr lang="en-US" b="1" dirty="0" smtClean="0"/>
              <a:t>consciousness arises in an individual when adaptation to new circumstances is imperative</a:t>
            </a:r>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Summary</a:t>
            </a:r>
            <a:endParaRPr lang="en-US" dirty="0"/>
          </a:p>
        </p:txBody>
      </p:sp>
      <p:sp>
        <p:nvSpPr>
          <p:cNvPr id="3" name="Content Placeholder 2"/>
          <p:cNvSpPr>
            <a:spLocks noGrp="1"/>
          </p:cNvSpPr>
          <p:nvPr>
            <p:ph idx="1"/>
          </p:nvPr>
        </p:nvSpPr>
        <p:spPr/>
        <p:txBody>
          <a:bodyPr>
            <a:normAutofit/>
          </a:bodyPr>
          <a:lstStyle/>
          <a:p>
            <a:r>
              <a:rPr lang="en-US" dirty="0" smtClean="0"/>
              <a:t>America was “ripe” for psychology in the age of Darwin</a:t>
            </a:r>
          </a:p>
          <a:p>
            <a:r>
              <a:rPr lang="en-US" dirty="0" smtClean="0"/>
              <a:t>So much was new, quickly changing</a:t>
            </a:r>
          </a:p>
          <a:p>
            <a:r>
              <a:rPr lang="en-US" dirty="0" smtClean="0"/>
              <a:t>Needed a psychology that “did something, had pragmatic value” </a:t>
            </a:r>
          </a:p>
          <a:p>
            <a:r>
              <a:rPr lang="en-US" dirty="0" smtClean="0"/>
              <a:t>Psychologists could use psychology to foster their progressive agenda, argued Dewey</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Functionalism: America’s Psychology</a:t>
            </a:r>
            <a:endParaRPr lang="en-US" dirty="0"/>
          </a:p>
        </p:txBody>
      </p:sp>
      <p:sp>
        <p:nvSpPr>
          <p:cNvPr id="3" name="Content Placeholder 2"/>
          <p:cNvSpPr>
            <a:spLocks noGrp="1"/>
          </p:cNvSpPr>
          <p:nvPr>
            <p:ph idx="1"/>
          </p:nvPr>
        </p:nvSpPr>
        <p:spPr/>
        <p:txBody>
          <a:bodyPr>
            <a:normAutofit/>
          </a:bodyPr>
          <a:lstStyle/>
          <a:p>
            <a:r>
              <a:rPr lang="en-US" dirty="0" smtClean="0"/>
              <a:t>How has the motor theory of consciousness stood up, survived, the sword of science?</a:t>
            </a:r>
          </a:p>
          <a:p>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“Paradigms” in Experimental Psychology</a:t>
            </a:r>
            <a:endParaRPr lang="en-US" dirty="0"/>
          </a:p>
        </p:txBody>
      </p:sp>
      <p:sp>
        <p:nvSpPr>
          <p:cNvPr id="3" name="Content Placeholder 2"/>
          <p:cNvSpPr>
            <a:spLocks noGrp="1"/>
          </p:cNvSpPr>
          <p:nvPr>
            <p:ph idx="1"/>
          </p:nvPr>
        </p:nvSpPr>
        <p:spPr/>
        <p:txBody>
          <a:bodyPr>
            <a:normAutofit/>
          </a:bodyPr>
          <a:lstStyle/>
          <a:p>
            <a:r>
              <a:rPr lang="en-US" dirty="0" smtClean="0"/>
              <a:t>Functionalism (@1890 ff)</a:t>
            </a:r>
          </a:p>
          <a:p>
            <a:pPr lvl="1"/>
            <a:r>
              <a:rPr lang="en-US" dirty="0" smtClean="0"/>
              <a:t>“What is it for?” Adaptive value</a:t>
            </a:r>
          </a:p>
          <a:p>
            <a:r>
              <a:rPr lang="en-US" dirty="0" smtClean="0"/>
              <a:t>Behaviorism (@ 1920)</a:t>
            </a:r>
          </a:p>
          <a:p>
            <a:pPr lvl="1"/>
            <a:r>
              <a:rPr lang="en-US" dirty="0" smtClean="0"/>
              <a:t>Eschewed mentalism entirely</a:t>
            </a:r>
          </a:p>
          <a:p>
            <a:r>
              <a:rPr lang="en-US" dirty="0" smtClean="0"/>
              <a:t>Cognitivism  (@1960)</a:t>
            </a:r>
          </a:p>
          <a:p>
            <a:pPr lvl="1"/>
            <a:r>
              <a:rPr lang="en-US" dirty="0" smtClean="0"/>
              <a:t>Revived mentalism</a:t>
            </a:r>
          </a:p>
          <a:p>
            <a:r>
              <a:rPr lang="en-US" dirty="0" smtClean="0"/>
              <a:t>Cognitive neuroscience (late 1970s)</a:t>
            </a:r>
          </a:p>
          <a:p>
            <a:pPr lvl="1"/>
            <a:r>
              <a:rPr lang="en-US" dirty="0" smtClean="0"/>
              <a:t>Revives the relationship between brain &amp; mind </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Paradigmatic Assumptions</a:t>
            </a:r>
            <a:endParaRPr lang="en-US" dirty="0"/>
          </a:p>
        </p:txBody>
      </p:sp>
      <p:sp>
        <p:nvSpPr>
          <p:cNvPr id="3" name="Content Placeholder 2"/>
          <p:cNvSpPr>
            <a:spLocks noGrp="1"/>
          </p:cNvSpPr>
          <p:nvPr>
            <p:ph idx="1"/>
          </p:nvPr>
        </p:nvSpPr>
        <p:spPr/>
        <p:txBody>
          <a:bodyPr>
            <a:normAutofit/>
          </a:bodyPr>
          <a:lstStyle/>
          <a:p>
            <a:r>
              <a:rPr lang="en-US" dirty="0" smtClean="0"/>
              <a:t>By mid 20</a:t>
            </a:r>
            <a:r>
              <a:rPr lang="en-US" baseline="30000" dirty="0" smtClean="0"/>
              <a:t>th</a:t>
            </a:r>
            <a:r>
              <a:rPr lang="en-US" dirty="0" smtClean="0"/>
              <a:t> century, several paradigmatic assumptions are clear in American Psychology</a:t>
            </a:r>
          </a:p>
          <a:p>
            <a:pPr lvl="1"/>
            <a:r>
              <a:rPr lang="en-US" b="1" dirty="0" smtClean="0"/>
              <a:t>Associationism</a:t>
            </a:r>
            <a:r>
              <a:rPr lang="en-US" dirty="0" smtClean="0"/>
              <a:t>  (inherited via Empiricism, opposed to nativism, though not without challenge)</a:t>
            </a:r>
          </a:p>
          <a:p>
            <a:pPr lvl="1"/>
            <a:r>
              <a:rPr lang="en-US" b="1" dirty="0" smtClean="0"/>
              <a:t>Atomism </a:t>
            </a:r>
            <a:r>
              <a:rPr lang="en-US" dirty="0" smtClean="0"/>
              <a:t> (opposed to holism, although Gestalt Psychology challenged that)</a:t>
            </a:r>
          </a:p>
          <a:p>
            <a:pPr lvl="1"/>
            <a:r>
              <a:rPr lang="en-US" b="1" dirty="0" smtClean="0"/>
              <a:t>Mechanism</a:t>
            </a:r>
            <a:r>
              <a:rPr lang="en-US" dirty="0" smtClean="0"/>
              <a:t> (opposed to vitalism)</a:t>
            </a:r>
          </a:p>
          <a:p>
            <a:pPr lvl="1"/>
            <a:r>
              <a:rPr lang="en-US" b="1" dirty="0" smtClean="0"/>
              <a:t>Evolution</a:t>
            </a:r>
            <a:r>
              <a:rPr lang="en-US" dirty="0" smtClean="0"/>
              <a:t> (opposed to creationism)</a:t>
            </a:r>
          </a:p>
          <a:p>
            <a:pPr lvl="1"/>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Behaviorism</a:t>
            </a:r>
            <a:endParaRPr lang="en-US" dirty="0"/>
          </a:p>
        </p:txBody>
      </p:sp>
      <p:sp>
        <p:nvSpPr>
          <p:cNvPr id="3" name="Content Placeholder 2"/>
          <p:cNvSpPr>
            <a:spLocks noGrp="1"/>
          </p:cNvSpPr>
          <p:nvPr>
            <p:ph idx="1"/>
          </p:nvPr>
        </p:nvSpPr>
        <p:spPr>
          <a:xfrm>
            <a:off x="457200" y="1600200"/>
            <a:ext cx="8229600" cy="4724400"/>
          </a:xfrm>
        </p:spPr>
        <p:txBody>
          <a:bodyPr>
            <a:normAutofit lnSpcReduction="10000"/>
          </a:bodyPr>
          <a:lstStyle/>
          <a:p>
            <a:r>
              <a:rPr lang="en-US" dirty="0" smtClean="0"/>
              <a:t>J. B. Watson was fed up with the “unscientific nature” of psychology</a:t>
            </a:r>
          </a:p>
          <a:p>
            <a:pPr lvl="1"/>
            <a:r>
              <a:rPr lang="en-US" dirty="0" smtClean="0"/>
              <a:t>Due primarily to its focus on consciousness</a:t>
            </a:r>
          </a:p>
          <a:p>
            <a:r>
              <a:rPr lang="en-US" dirty="0" smtClean="0"/>
              <a:t>Science, defined via Positivism</a:t>
            </a:r>
          </a:p>
          <a:p>
            <a:pPr lvl="1"/>
            <a:r>
              <a:rPr lang="en-US" dirty="0" smtClean="0"/>
              <a:t>Description, Prediction, Control</a:t>
            </a:r>
          </a:p>
          <a:p>
            <a:pPr lvl="1"/>
            <a:r>
              <a:rPr lang="en-US" dirty="0" smtClean="0"/>
              <a:t>Focus on observables (which consciousness is not)</a:t>
            </a:r>
          </a:p>
          <a:p>
            <a:r>
              <a:rPr lang="en-US" dirty="0" smtClean="0"/>
              <a:t>Russians influenced Watson, especially: </a:t>
            </a:r>
          </a:p>
          <a:p>
            <a:pPr lvl="1"/>
            <a:r>
              <a:rPr lang="en-US" dirty="0" smtClean="0"/>
              <a:t>Pavlov,  classical conditioning</a:t>
            </a:r>
          </a:p>
          <a:p>
            <a:pPr lvl="1"/>
            <a:r>
              <a:rPr lang="en-US" dirty="0" smtClean="0"/>
              <a:t>Bechterev (</a:t>
            </a:r>
            <a:r>
              <a:rPr lang="en-US" i="1" dirty="0" smtClean="0"/>
              <a:t>reflexology)</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Behaviorist Manifesto </a:t>
            </a:r>
            <a:endParaRPr lang="en-US" dirty="0"/>
          </a:p>
        </p:txBody>
      </p:sp>
      <p:sp>
        <p:nvSpPr>
          <p:cNvPr id="3" name="Content Placeholder 2"/>
          <p:cNvSpPr>
            <a:spLocks noGrp="1"/>
          </p:cNvSpPr>
          <p:nvPr>
            <p:ph idx="1"/>
          </p:nvPr>
        </p:nvSpPr>
        <p:spPr>
          <a:xfrm>
            <a:off x="457200" y="1066800"/>
            <a:ext cx="8229600" cy="5791200"/>
          </a:xfrm>
        </p:spPr>
        <p:txBody>
          <a:bodyPr>
            <a:noAutofit/>
          </a:bodyPr>
          <a:lstStyle/>
          <a:p>
            <a:r>
              <a:rPr lang="en-US" sz="2800" dirty="0" smtClean="0"/>
              <a:t>Psychology as the behaviorist views it is a purely objective branch of natural science. Its theoretical goal is the prediction and control of behavior. Introspection forms no essential part of its methods, nor is the scientific value of its data dependent on the readiness with which they lend themselves to interpretation in terms of consciousness.  The behaviorist, in his efforts to get a unitary scheme of animal response, recognizes no dividing line between man and brute.  The behavior of man, with all of its refinement and complexity, forms only a part of the behaviorist’s total scheme of investigation (J. B. Watson, 1913)</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Classical Conditioning</a:t>
            </a:r>
            <a:endParaRPr lang="en-US" dirty="0"/>
          </a:p>
        </p:txBody>
      </p:sp>
      <p:sp>
        <p:nvSpPr>
          <p:cNvPr id="3" name="Content Placeholder 2"/>
          <p:cNvSpPr>
            <a:spLocks noGrp="1"/>
          </p:cNvSpPr>
          <p:nvPr>
            <p:ph idx="1"/>
          </p:nvPr>
        </p:nvSpPr>
        <p:spPr>
          <a:xfrm>
            <a:off x="533400" y="1828800"/>
            <a:ext cx="4038600" cy="3992563"/>
          </a:xfrm>
        </p:spPr>
        <p:txBody>
          <a:bodyPr>
            <a:normAutofit lnSpcReduction="10000"/>
          </a:bodyPr>
          <a:lstStyle/>
          <a:p>
            <a:r>
              <a:rPr lang="en-US" b="1" dirty="0" smtClean="0"/>
              <a:t>First</a:t>
            </a:r>
          </a:p>
          <a:p>
            <a:r>
              <a:rPr lang="en-US" dirty="0" smtClean="0"/>
              <a:t>Innate functional unit (?), for example;</a:t>
            </a:r>
          </a:p>
          <a:p>
            <a:endParaRPr lang="en-US" dirty="0" smtClean="0"/>
          </a:p>
          <a:p>
            <a:r>
              <a:rPr lang="en-US" dirty="0" smtClean="0"/>
              <a:t>UCS  →  UCR</a:t>
            </a:r>
          </a:p>
          <a:p>
            <a:r>
              <a:rPr lang="en-US" dirty="0" smtClean="0"/>
              <a:t>(food) → (salivation)</a:t>
            </a:r>
          </a:p>
          <a:p>
            <a:r>
              <a:rPr lang="en-US" dirty="0" smtClean="0"/>
              <a:t>→ = “elicits” </a:t>
            </a:r>
          </a:p>
        </p:txBody>
      </p:sp>
      <p:cxnSp>
        <p:nvCxnSpPr>
          <p:cNvPr id="7" name="Straight Arrow Connector 6"/>
          <p:cNvCxnSpPr/>
          <p:nvPr/>
        </p:nvCxnSpPr>
        <p:spPr>
          <a:xfrm>
            <a:off x="6019800" y="4038600"/>
            <a:ext cx="0" cy="838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62600" y="4876800"/>
            <a:ext cx="2819400" cy="584775"/>
          </a:xfrm>
          <a:prstGeom prst="rect">
            <a:avLst/>
          </a:prstGeom>
          <a:noFill/>
        </p:spPr>
        <p:txBody>
          <a:bodyPr wrap="square" rtlCol="0">
            <a:spAutoFit/>
          </a:bodyPr>
          <a:lstStyle/>
          <a:p>
            <a:r>
              <a:rPr lang="en-US" sz="3200" dirty="0" smtClean="0"/>
              <a:t>UCS → UCR</a:t>
            </a:r>
            <a:endParaRPr lang="en-US" sz="3200" dirty="0"/>
          </a:p>
        </p:txBody>
      </p:sp>
      <p:sp>
        <p:nvSpPr>
          <p:cNvPr id="11" name="TextBox 10"/>
          <p:cNvSpPr txBox="1"/>
          <p:nvPr/>
        </p:nvSpPr>
        <p:spPr>
          <a:xfrm>
            <a:off x="5334000" y="1600200"/>
            <a:ext cx="2819400" cy="1877437"/>
          </a:xfrm>
          <a:prstGeom prst="rect">
            <a:avLst/>
          </a:prstGeom>
          <a:noFill/>
        </p:spPr>
        <p:txBody>
          <a:bodyPr wrap="square" rtlCol="0">
            <a:spAutoFit/>
          </a:bodyPr>
          <a:lstStyle/>
          <a:p>
            <a:r>
              <a:rPr lang="en-US" sz="3200" b="1" dirty="0" smtClean="0"/>
              <a:t>Second</a:t>
            </a:r>
          </a:p>
          <a:p>
            <a:r>
              <a:rPr lang="en-US" sz="2800" dirty="0" smtClean="0"/>
              <a:t>Neutral Stimulus Paired with UCS several times</a:t>
            </a:r>
            <a:endParaRPr lang="en-US" sz="2800" dirty="0"/>
          </a:p>
        </p:txBody>
      </p:sp>
      <p:sp>
        <p:nvSpPr>
          <p:cNvPr id="12" name="TextBox 11"/>
          <p:cNvSpPr txBox="1"/>
          <p:nvPr/>
        </p:nvSpPr>
        <p:spPr>
          <a:xfrm>
            <a:off x="5791200" y="3505200"/>
            <a:ext cx="914400" cy="523220"/>
          </a:xfrm>
          <a:prstGeom prst="rect">
            <a:avLst/>
          </a:prstGeom>
          <a:noFill/>
        </p:spPr>
        <p:txBody>
          <a:bodyPr wrap="square" rtlCol="0">
            <a:spAutoFit/>
          </a:bodyPr>
          <a:lstStyle/>
          <a:p>
            <a:r>
              <a:rPr lang="en-US" sz="2800" dirty="0" smtClean="0"/>
              <a:t>NS</a:t>
            </a:r>
            <a:endParaRPr lang="en-US" sz="2800" dirty="0"/>
          </a:p>
        </p:txBody>
      </p:sp>
      <p:cxnSp>
        <p:nvCxnSpPr>
          <p:cNvPr id="14" name="Straight Connector 13"/>
          <p:cNvCxnSpPr/>
          <p:nvPr/>
        </p:nvCxnSpPr>
        <p:spPr>
          <a:xfrm>
            <a:off x="4800600" y="6248400"/>
            <a:ext cx="60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410200" y="5867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486400" y="5867400"/>
            <a:ext cx="533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019800" y="5867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19800" y="6248400"/>
            <a:ext cx="838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6858000" y="5715000"/>
            <a:ext cx="0" cy="533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58000" y="5715000"/>
            <a:ext cx="76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20000" y="57912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5029200" y="5486400"/>
            <a:ext cx="533400" cy="369332"/>
          </a:xfrm>
          <a:prstGeom prst="rect">
            <a:avLst/>
          </a:prstGeom>
          <a:noFill/>
        </p:spPr>
        <p:txBody>
          <a:bodyPr wrap="square" rtlCol="0">
            <a:spAutoFit/>
          </a:bodyPr>
          <a:lstStyle/>
          <a:p>
            <a:r>
              <a:rPr lang="en-US" dirty="0" smtClean="0"/>
              <a:t>on</a:t>
            </a:r>
            <a:endParaRPr lang="en-US" dirty="0"/>
          </a:p>
        </p:txBody>
      </p:sp>
      <p:sp>
        <p:nvSpPr>
          <p:cNvPr id="31" name="TextBox 30"/>
          <p:cNvSpPr txBox="1"/>
          <p:nvPr/>
        </p:nvSpPr>
        <p:spPr>
          <a:xfrm>
            <a:off x="5638800" y="5486400"/>
            <a:ext cx="609600" cy="369332"/>
          </a:xfrm>
          <a:prstGeom prst="rect">
            <a:avLst/>
          </a:prstGeom>
          <a:noFill/>
        </p:spPr>
        <p:txBody>
          <a:bodyPr wrap="square" rtlCol="0">
            <a:spAutoFit/>
          </a:bodyPr>
          <a:lstStyle/>
          <a:p>
            <a:r>
              <a:rPr lang="en-US" dirty="0" smtClean="0"/>
              <a:t>off</a:t>
            </a:r>
            <a:endParaRPr lang="en-US" dirty="0"/>
          </a:p>
        </p:txBody>
      </p:sp>
      <p:sp>
        <p:nvSpPr>
          <p:cNvPr id="32" name="TextBox 31"/>
          <p:cNvSpPr txBox="1"/>
          <p:nvPr/>
        </p:nvSpPr>
        <p:spPr>
          <a:xfrm>
            <a:off x="5486400" y="6172200"/>
            <a:ext cx="533400" cy="369332"/>
          </a:xfrm>
          <a:prstGeom prst="rect">
            <a:avLst/>
          </a:prstGeom>
          <a:noFill/>
        </p:spPr>
        <p:txBody>
          <a:bodyPr wrap="square" rtlCol="0">
            <a:spAutoFit/>
          </a:bodyPr>
          <a:lstStyle/>
          <a:p>
            <a:r>
              <a:rPr lang="en-US" dirty="0" smtClean="0"/>
              <a:t>NS</a:t>
            </a:r>
            <a:endParaRPr lang="en-US" dirty="0"/>
          </a:p>
        </p:txBody>
      </p:sp>
      <p:sp>
        <p:nvSpPr>
          <p:cNvPr id="33" name="TextBox 32"/>
          <p:cNvSpPr txBox="1"/>
          <p:nvPr/>
        </p:nvSpPr>
        <p:spPr>
          <a:xfrm>
            <a:off x="6019800" y="5943600"/>
            <a:ext cx="762000" cy="369332"/>
          </a:xfrm>
          <a:prstGeom prst="rect">
            <a:avLst/>
          </a:prstGeom>
          <a:noFill/>
        </p:spPr>
        <p:txBody>
          <a:bodyPr wrap="square" rtlCol="0">
            <a:spAutoFit/>
          </a:bodyPr>
          <a:lstStyle/>
          <a:p>
            <a:r>
              <a:rPr lang="en-US" dirty="0" smtClean="0"/>
              <a:t>½ sec</a:t>
            </a:r>
            <a:endParaRPr lang="en-US" dirty="0"/>
          </a:p>
        </p:txBody>
      </p:sp>
      <p:sp>
        <p:nvSpPr>
          <p:cNvPr id="34" name="TextBox 33"/>
          <p:cNvSpPr txBox="1"/>
          <p:nvPr/>
        </p:nvSpPr>
        <p:spPr>
          <a:xfrm>
            <a:off x="6553200" y="5410200"/>
            <a:ext cx="457200" cy="369332"/>
          </a:xfrm>
          <a:prstGeom prst="rect">
            <a:avLst/>
          </a:prstGeom>
          <a:noFill/>
        </p:spPr>
        <p:txBody>
          <a:bodyPr wrap="square" rtlCol="0">
            <a:spAutoFit/>
          </a:bodyPr>
          <a:lstStyle/>
          <a:p>
            <a:r>
              <a:rPr lang="en-US" dirty="0" smtClean="0"/>
              <a:t>on</a:t>
            </a:r>
            <a:endParaRPr lang="en-US" dirty="0"/>
          </a:p>
        </p:txBody>
      </p:sp>
      <p:sp>
        <p:nvSpPr>
          <p:cNvPr id="35" name="TextBox 34"/>
          <p:cNvSpPr txBox="1"/>
          <p:nvPr/>
        </p:nvSpPr>
        <p:spPr>
          <a:xfrm>
            <a:off x="7391400" y="5410200"/>
            <a:ext cx="533400" cy="369332"/>
          </a:xfrm>
          <a:prstGeom prst="rect">
            <a:avLst/>
          </a:prstGeom>
          <a:noFill/>
        </p:spPr>
        <p:txBody>
          <a:bodyPr wrap="square" rtlCol="0">
            <a:spAutoFit/>
          </a:bodyPr>
          <a:lstStyle/>
          <a:p>
            <a:r>
              <a:rPr lang="en-US" dirty="0" smtClean="0"/>
              <a:t>off</a:t>
            </a:r>
            <a:endParaRPr lang="en-US" dirty="0"/>
          </a:p>
        </p:txBody>
      </p:sp>
      <p:sp>
        <p:nvSpPr>
          <p:cNvPr id="36" name="TextBox 35"/>
          <p:cNvSpPr txBox="1"/>
          <p:nvPr/>
        </p:nvSpPr>
        <p:spPr>
          <a:xfrm>
            <a:off x="6934200" y="6172200"/>
            <a:ext cx="609600" cy="369332"/>
          </a:xfrm>
          <a:prstGeom prst="rect">
            <a:avLst/>
          </a:prstGeom>
          <a:noFill/>
        </p:spPr>
        <p:txBody>
          <a:bodyPr wrap="square" rtlCol="0">
            <a:spAutoFit/>
          </a:bodyPr>
          <a:lstStyle/>
          <a:p>
            <a:r>
              <a:rPr lang="en-US" dirty="0" smtClean="0"/>
              <a:t>UCS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11"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Classical Conditioning</a:t>
            </a:r>
            <a:endParaRPr lang="en-US" dirty="0"/>
          </a:p>
        </p:txBody>
      </p:sp>
      <p:sp>
        <p:nvSpPr>
          <p:cNvPr id="3" name="Content Placeholder 2"/>
          <p:cNvSpPr>
            <a:spLocks noGrp="1"/>
          </p:cNvSpPr>
          <p:nvPr>
            <p:ph idx="1"/>
          </p:nvPr>
        </p:nvSpPr>
        <p:spPr>
          <a:xfrm>
            <a:off x="457200" y="1600201"/>
            <a:ext cx="3352800" cy="3505200"/>
          </a:xfrm>
        </p:spPr>
        <p:txBody>
          <a:bodyPr/>
          <a:lstStyle/>
          <a:p>
            <a:r>
              <a:rPr lang="en-US" b="1" dirty="0" smtClean="0"/>
              <a:t>Step 3</a:t>
            </a:r>
          </a:p>
          <a:p>
            <a:pPr>
              <a:buNone/>
            </a:pPr>
            <a:r>
              <a:rPr lang="en-US" dirty="0" smtClean="0"/>
              <a:t>	Remove the UCS</a:t>
            </a:r>
          </a:p>
          <a:p>
            <a:pPr>
              <a:buNone/>
            </a:pPr>
            <a:r>
              <a:rPr lang="en-US" dirty="0" smtClean="0"/>
              <a:t>	Present only the (previously) NS, now the CS, and get a CR</a:t>
            </a:r>
            <a:endParaRPr lang="en-US" dirty="0"/>
          </a:p>
        </p:txBody>
      </p:sp>
      <p:sp>
        <p:nvSpPr>
          <p:cNvPr id="5" name="TextBox 4"/>
          <p:cNvSpPr txBox="1"/>
          <p:nvPr/>
        </p:nvSpPr>
        <p:spPr>
          <a:xfrm>
            <a:off x="5029200" y="2362200"/>
            <a:ext cx="838200" cy="584775"/>
          </a:xfrm>
          <a:prstGeom prst="rect">
            <a:avLst/>
          </a:prstGeom>
          <a:noFill/>
        </p:spPr>
        <p:txBody>
          <a:bodyPr wrap="square" rtlCol="0">
            <a:spAutoFit/>
          </a:bodyPr>
          <a:lstStyle/>
          <a:p>
            <a:r>
              <a:rPr lang="en-US" sz="3200" dirty="0" smtClean="0"/>
              <a:t>CS</a:t>
            </a:r>
            <a:endParaRPr lang="en-US" sz="3200" dirty="0"/>
          </a:p>
        </p:txBody>
      </p:sp>
      <p:cxnSp>
        <p:nvCxnSpPr>
          <p:cNvPr id="7" name="Straight Arrow Connector 6"/>
          <p:cNvCxnSpPr/>
          <p:nvPr/>
        </p:nvCxnSpPr>
        <p:spPr>
          <a:xfrm>
            <a:off x="5715000" y="2819400"/>
            <a:ext cx="1143000" cy="10668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05600" y="3962400"/>
            <a:ext cx="990600" cy="584775"/>
          </a:xfrm>
          <a:prstGeom prst="rect">
            <a:avLst/>
          </a:prstGeom>
          <a:noFill/>
        </p:spPr>
        <p:txBody>
          <a:bodyPr wrap="square" rtlCol="0">
            <a:spAutoFit/>
          </a:bodyPr>
          <a:lstStyle/>
          <a:p>
            <a:r>
              <a:rPr lang="en-US" sz="3200" dirty="0" smtClean="0"/>
              <a:t>CR</a:t>
            </a:r>
            <a:endParaRPr lang="en-US" sz="3200" dirty="0"/>
          </a:p>
        </p:txBody>
      </p:sp>
      <p:sp>
        <p:nvSpPr>
          <p:cNvPr id="10" name="TextBox 9"/>
          <p:cNvSpPr txBox="1"/>
          <p:nvPr/>
        </p:nvSpPr>
        <p:spPr>
          <a:xfrm>
            <a:off x="4343400" y="4876800"/>
            <a:ext cx="4572000" cy="2062103"/>
          </a:xfrm>
          <a:prstGeom prst="rect">
            <a:avLst/>
          </a:prstGeom>
          <a:noFill/>
        </p:spPr>
        <p:txBody>
          <a:bodyPr wrap="square" rtlCol="0">
            <a:spAutoFit/>
          </a:bodyPr>
          <a:lstStyle/>
          <a:p>
            <a:r>
              <a:rPr lang="en-US" sz="3200" dirty="0" smtClean="0"/>
              <a:t>An association is formed between a </a:t>
            </a:r>
            <a:r>
              <a:rPr lang="en-US" sz="3200" b="1" dirty="0" smtClean="0"/>
              <a:t>conditioned stimulus</a:t>
            </a:r>
            <a:r>
              <a:rPr lang="en-US" sz="3200" dirty="0" smtClean="0"/>
              <a:t> and a </a:t>
            </a:r>
            <a:r>
              <a:rPr lang="en-US" sz="3200" b="1" dirty="0" smtClean="0"/>
              <a:t>conditioned response</a:t>
            </a:r>
            <a:endParaRPr lang="en-US" sz="3200" dirty="0"/>
          </a:p>
        </p:txBody>
      </p:sp>
      <p:sp>
        <p:nvSpPr>
          <p:cNvPr id="9" name="TextBox 8"/>
          <p:cNvSpPr txBox="1"/>
          <p:nvPr/>
        </p:nvSpPr>
        <p:spPr>
          <a:xfrm>
            <a:off x="4572000" y="1600200"/>
            <a:ext cx="3886200" cy="646331"/>
          </a:xfrm>
          <a:prstGeom prst="rect">
            <a:avLst/>
          </a:prstGeom>
          <a:noFill/>
        </p:spPr>
        <p:txBody>
          <a:bodyPr wrap="square" rtlCol="0">
            <a:spAutoFit/>
          </a:bodyPr>
          <a:lstStyle/>
          <a:p>
            <a:r>
              <a:rPr lang="en-US" sz="3600" b="1" dirty="0" smtClean="0"/>
              <a:t>Result is Learning</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10"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 Conditioning</a:t>
            </a:r>
            <a:endParaRPr lang="en-US" dirty="0"/>
          </a:p>
        </p:txBody>
      </p:sp>
      <p:sp>
        <p:nvSpPr>
          <p:cNvPr id="3" name="Content Placeholder 2"/>
          <p:cNvSpPr>
            <a:spLocks noGrp="1"/>
          </p:cNvSpPr>
          <p:nvPr>
            <p:ph idx="1"/>
          </p:nvPr>
        </p:nvSpPr>
        <p:spPr>
          <a:xfrm>
            <a:off x="457200" y="1371600"/>
            <a:ext cx="8229600" cy="5105400"/>
          </a:xfrm>
        </p:spPr>
        <p:txBody>
          <a:bodyPr>
            <a:normAutofit lnSpcReduction="10000"/>
          </a:bodyPr>
          <a:lstStyle/>
          <a:p>
            <a:r>
              <a:rPr lang="en-US" dirty="0" smtClean="0"/>
              <a:t>Watson famously said:</a:t>
            </a:r>
          </a:p>
          <a:p>
            <a:pPr lvl="1"/>
            <a:r>
              <a:rPr lang="en-US" sz="3200" dirty="0" smtClean="0"/>
              <a:t>Give me a dozen healthy infants, well formed, and my own specified world to bring them up in and I’ll guarantee to take any one at random and train him to become any type of specialist I might select—doctor, lawyer, artist, merchant-chief and, yes, even beggar-man and thief, regardless of his talents, penchants, tendencies, abilities, vocations, and race of his ancestors (J. B. Watson, 1930)</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this talk?</a:t>
            </a:r>
            <a:endParaRPr lang="en-US" dirty="0"/>
          </a:p>
        </p:txBody>
      </p:sp>
      <p:sp>
        <p:nvSpPr>
          <p:cNvPr id="3" name="Content Placeholder 2"/>
          <p:cNvSpPr>
            <a:spLocks noGrp="1"/>
          </p:cNvSpPr>
          <p:nvPr>
            <p:ph idx="1"/>
          </p:nvPr>
        </p:nvSpPr>
        <p:spPr/>
        <p:txBody>
          <a:bodyPr>
            <a:normAutofit/>
          </a:bodyPr>
          <a:lstStyle/>
          <a:p>
            <a:r>
              <a:rPr lang="en-US" dirty="0" smtClean="0"/>
              <a:t>These dichotomies are </a:t>
            </a:r>
            <a:r>
              <a:rPr lang="en-US" b="1" dirty="0" smtClean="0"/>
              <a:t>NOT</a:t>
            </a:r>
            <a:r>
              <a:rPr lang="en-US" dirty="0" smtClean="0"/>
              <a:t> Cartesian </a:t>
            </a:r>
            <a:r>
              <a:rPr lang="en-US" b="1" dirty="0" smtClean="0"/>
              <a:t>dualism</a:t>
            </a:r>
          </a:p>
          <a:p>
            <a:pPr lvl="1"/>
            <a:r>
              <a:rPr lang="en-US" dirty="0" smtClean="0"/>
              <a:t>Refer not to a separation of mind &amp; body</a:t>
            </a:r>
          </a:p>
          <a:p>
            <a:pPr lvl="1"/>
            <a:r>
              <a:rPr lang="en-US" dirty="0" smtClean="0"/>
              <a:t>Rather a dichotomy of information processing, activities </a:t>
            </a:r>
            <a:r>
              <a:rPr lang="en-US" i="1" dirty="0" smtClean="0"/>
              <a:t>within</a:t>
            </a:r>
            <a:r>
              <a:rPr lang="en-US" dirty="0" smtClean="0"/>
              <a:t> mind</a:t>
            </a:r>
          </a:p>
          <a:p>
            <a:pPr lvl="1"/>
            <a:r>
              <a:rPr lang="en-US" dirty="0" smtClean="0"/>
              <a:t>Different </a:t>
            </a:r>
            <a:r>
              <a:rPr lang="en-US" i="1" dirty="0" smtClean="0"/>
              <a:t>kinds</a:t>
            </a:r>
            <a:r>
              <a:rPr lang="en-US" dirty="0" smtClean="0"/>
              <a:t> of thinking, sensory-motor processes, perceptual processes</a:t>
            </a:r>
          </a:p>
          <a:p>
            <a:r>
              <a:rPr lang="en-US" b="1" dirty="0" smtClean="0"/>
              <a:t>Material monism</a:t>
            </a:r>
            <a:r>
              <a:rPr lang="en-US" dirty="0" smtClean="0"/>
              <a:t>: brain enables mind (Gazzaniga)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Behaviorism is born</a:t>
            </a:r>
            <a:endParaRPr lang="en-US" dirty="0"/>
          </a:p>
        </p:txBody>
      </p:sp>
      <p:sp>
        <p:nvSpPr>
          <p:cNvPr id="3" name="Content Placeholder 2"/>
          <p:cNvSpPr>
            <a:spLocks noGrp="1"/>
          </p:cNvSpPr>
          <p:nvPr>
            <p:ph idx="1"/>
          </p:nvPr>
        </p:nvSpPr>
        <p:spPr/>
        <p:txBody>
          <a:bodyPr/>
          <a:lstStyle/>
          <a:p>
            <a:r>
              <a:rPr lang="en-US" dirty="0" smtClean="0"/>
              <a:t>John B. Watson (1913) gave the </a:t>
            </a:r>
            <a:r>
              <a:rPr lang="en-US" b="1" dirty="0" smtClean="0"/>
              <a:t>behaviorist manifesto</a:t>
            </a:r>
            <a:r>
              <a:rPr lang="en-US" dirty="0" smtClean="0"/>
              <a:t> (in a speech at Columbia U)</a:t>
            </a:r>
          </a:p>
          <a:p>
            <a:r>
              <a:rPr lang="en-US" dirty="0" smtClean="0"/>
              <a:t>Consciousness shall form no part </a:t>
            </a:r>
          </a:p>
          <a:p>
            <a:r>
              <a:rPr lang="en-US" dirty="0" smtClean="0"/>
              <a:t>Behaviorism is based on observables</a:t>
            </a:r>
          </a:p>
          <a:p>
            <a:r>
              <a:rPr lang="en-US" dirty="0" smtClean="0"/>
              <a:t>S → R   (the atom of behavior)</a:t>
            </a:r>
          </a:p>
          <a:p>
            <a:r>
              <a:rPr lang="en-US" dirty="0" smtClean="0"/>
              <a:t>It was to be a psychology that “did something”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Behaviorism of B. F. Skinner</a:t>
            </a:r>
          </a:p>
        </p:txBody>
      </p:sp>
      <p:sp>
        <p:nvSpPr>
          <p:cNvPr id="3" name="Content Placeholder 2"/>
          <p:cNvSpPr>
            <a:spLocks noGrp="1"/>
          </p:cNvSpPr>
          <p:nvPr>
            <p:ph idx="1"/>
          </p:nvPr>
        </p:nvSpPr>
        <p:spPr/>
        <p:txBody>
          <a:bodyPr>
            <a:normAutofit lnSpcReduction="10000"/>
          </a:bodyPr>
          <a:lstStyle/>
          <a:p>
            <a:r>
              <a:rPr lang="en-US" dirty="0" smtClean="0"/>
              <a:t>(E): R → S</a:t>
            </a:r>
          </a:p>
          <a:p>
            <a:pPr lvl="1"/>
            <a:r>
              <a:rPr lang="en-US" dirty="0" smtClean="0"/>
              <a:t>In an environment (E) – a discriminative stimulus – an organism’s behavior is determined by the consequences that follow</a:t>
            </a:r>
          </a:p>
          <a:p>
            <a:pPr lvl="1"/>
            <a:r>
              <a:rPr lang="en-US" dirty="0" smtClean="0"/>
              <a:t>Consequences (roughly) = Reinforcement, Punishment</a:t>
            </a:r>
          </a:p>
          <a:p>
            <a:pPr lvl="1"/>
            <a:r>
              <a:rPr lang="en-US" dirty="0" smtClean="0"/>
              <a:t>All is “observable”</a:t>
            </a:r>
          </a:p>
          <a:p>
            <a:pPr lvl="1"/>
            <a:r>
              <a:rPr lang="en-US" dirty="0" smtClean="0"/>
              <a:t>Learning behavior is the focus</a:t>
            </a:r>
          </a:p>
          <a:p>
            <a:pPr lvl="1"/>
            <a:r>
              <a:rPr lang="en-US" dirty="0" smtClean="0"/>
              <a:t>Consciousness plays no role in the language of psychology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Behaviorism</a:t>
            </a:r>
            <a:endParaRPr lang="en-US" dirty="0"/>
          </a:p>
        </p:txBody>
      </p:sp>
      <p:sp>
        <p:nvSpPr>
          <p:cNvPr id="3" name="Content Placeholder 2"/>
          <p:cNvSpPr>
            <a:spLocks noGrp="1"/>
          </p:cNvSpPr>
          <p:nvPr>
            <p:ph idx="1"/>
          </p:nvPr>
        </p:nvSpPr>
        <p:spPr/>
        <p:txBody>
          <a:bodyPr>
            <a:normAutofit lnSpcReduction="10000"/>
          </a:bodyPr>
          <a:lstStyle/>
          <a:p>
            <a:r>
              <a:rPr lang="en-US" dirty="0" smtClean="0"/>
              <a:t>Watson’s &amp; Skinner’s behaviorisms were called  “radical behaviorism “ because they eschewed all talk of “mentalism” </a:t>
            </a:r>
          </a:p>
          <a:p>
            <a:r>
              <a:rPr lang="en-US" dirty="0" smtClean="0"/>
              <a:t>Thus, </a:t>
            </a:r>
            <a:r>
              <a:rPr lang="en-US" b="1" dirty="0" smtClean="0"/>
              <a:t>human nature</a:t>
            </a:r>
            <a:r>
              <a:rPr lang="en-US" dirty="0" smtClean="0"/>
              <a:t> was described as:</a:t>
            </a:r>
          </a:p>
          <a:p>
            <a:r>
              <a:rPr lang="en-US" dirty="0" smtClean="0"/>
              <a:t>An “automaton” whose behavior was </a:t>
            </a:r>
            <a:r>
              <a:rPr lang="en-US" b="1" dirty="0" smtClean="0"/>
              <a:t>determined</a:t>
            </a:r>
            <a:r>
              <a:rPr lang="en-US" dirty="0" smtClean="0"/>
              <a:t> by its reinforcement history</a:t>
            </a:r>
          </a:p>
          <a:p>
            <a:pPr lvl="1"/>
            <a:r>
              <a:rPr lang="en-US" dirty="0" smtClean="0"/>
              <a:t>Personality is merely that corpus of behaviors shaped via reinforcement history</a:t>
            </a:r>
          </a:p>
          <a:p>
            <a:r>
              <a:rPr lang="en-US" dirty="0" smtClean="0"/>
              <a:t>Behaviorists were radical blank slaters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Oval 30"/>
          <p:cNvSpPr/>
          <p:nvPr/>
        </p:nvSpPr>
        <p:spPr>
          <a:xfrm>
            <a:off x="3276600" y="4343400"/>
            <a:ext cx="5638800" cy="25146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20482" name="Picture 2" descr="http://goodpractice.com/uploads/elephant-image-300x197.jpg"/>
          <p:cNvPicPr>
            <a:picLocks noChangeAspect="1" noChangeArrowheads="1"/>
          </p:cNvPicPr>
          <p:nvPr/>
        </p:nvPicPr>
        <p:blipFill>
          <a:blip r:embed="rId2" cstate="print"/>
          <a:srcRect/>
          <a:stretch>
            <a:fillRect/>
          </a:stretch>
        </p:blipFill>
        <p:spPr bwMode="auto">
          <a:xfrm>
            <a:off x="2362200" y="1600200"/>
            <a:ext cx="4648200" cy="2819400"/>
          </a:xfrm>
          <a:prstGeom prst="rect">
            <a:avLst/>
          </a:prstGeom>
          <a:noFill/>
        </p:spPr>
      </p:pic>
      <p:sp>
        <p:nvSpPr>
          <p:cNvPr id="11" name="TextBox 10"/>
          <p:cNvSpPr txBox="1"/>
          <p:nvPr/>
        </p:nvSpPr>
        <p:spPr>
          <a:xfrm>
            <a:off x="6400800" y="4572000"/>
            <a:ext cx="1981200" cy="584775"/>
          </a:xfrm>
          <a:prstGeom prst="rect">
            <a:avLst/>
          </a:prstGeom>
          <a:noFill/>
        </p:spPr>
        <p:txBody>
          <a:bodyPr wrap="square" rtlCol="0">
            <a:spAutoFit/>
          </a:bodyPr>
          <a:lstStyle/>
          <a:p>
            <a:r>
              <a:rPr lang="en-US" sz="3200" dirty="0" smtClean="0"/>
              <a:t>(E): R → S</a:t>
            </a:r>
            <a:endParaRPr lang="en-US" sz="3200" dirty="0"/>
          </a:p>
        </p:txBody>
      </p:sp>
      <p:cxnSp>
        <p:nvCxnSpPr>
          <p:cNvPr id="14" name="Straight Connector 13"/>
          <p:cNvCxnSpPr/>
          <p:nvPr/>
        </p:nvCxnSpPr>
        <p:spPr>
          <a:xfrm>
            <a:off x="2590800" y="1447800"/>
            <a:ext cx="457200" cy="20574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057400" y="1905000"/>
            <a:ext cx="2133600" cy="7620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5791200" y="3200400"/>
            <a:ext cx="304800" cy="1905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733800" y="5257800"/>
            <a:ext cx="4038600" cy="1077218"/>
          </a:xfrm>
          <a:prstGeom prst="rect">
            <a:avLst/>
          </a:prstGeom>
          <a:noFill/>
        </p:spPr>
        <p:txBody>
          <a:bodyPr wrap="square" rtlCol="0">
            <a:spAutoFit/>
          </a:bodyPr>
          <a:lstStyle/>
          <a:p>
            <a:r>
              <a:rPr lang="en-US" sz="3200" dirty="0" smtClean="0"/>
              <a:t>Determined by reinforcement history</a:t>
            </a:r>
            <a:endParaRPr lang="en-US" sz="32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Anomalies  </a:t>
            </a:r>
            <a:endParaRPr lang="en-US" dirty="0"/>
          </a:p>
        </p:txBody>
      </p:sp>
      <p:sp>
        <p:nvSpPr>
          <p:cNvPr id="5" name="Content Placeholder 4"/>
          <p:cNvSpPr>
            <a:spLocks noGrp="1"/>
          </p:cNvSpPr>
          <p:nvPr>
            <p:ph idx="1"/>
          </p:nvPr>
        </p:nvSpPr>
        <p:spPr>
          <a:xfrm>
            <a:off x="457200" y="1447800"/>
            <a:ext cx="8229600" cy="5029200"/>
          </a:xfrm>
        </p:spPr>
        <p:txBody>
          <a:bodyPr>
            <a:normAutofit fontScale="92500" lnSpcReduction="10000"/>
          </a:bodyPr>
          <a:lstStyle/>
          <a:p>
            <a:r>
              <a:rPr lang="en-US" dirty="0" smtClean="0"/>
              <a:t>Although they rid psychology of consciousness, behaviorism began to implode, contradictory findings </a:t>
            </a:r>
          </a:p>
          <a:p>
            <a:pPr lvl="1"/>
            <a:r>
              <a:rPr lang="en-US" dirty="0" smtClean="0"/>
              <a:t>E.g., reinforcement is neither necessary nor sufficient to account for learning</a:t>
            </a:r>
          </a:p>
          <a:p>
            <a:r>
              <a:rPr lang="en-US" dirty="0" smtClean="0"/>
              <a:t>Ethology </a:t>
            </a:r>
          </a:p>
          <a:p>
            <a:pPr lvl="1"/>
            <a:r>
              <a:rPr lang="en-US" dirty="0" smtClean="0"/>
              <a:t>Organism’s </a:t>
            </a:r>
            <a:r>
              <a:rPr lang="en-US" u="sng" dirty="0" smtClean="0"/>
              <a:t>nature</a:t>
            </a:r>
            <a:r>
              <a:rPr lang="en-US" dirty="0" smtClean="0"/>
              <a:t> (genetics) constrains what can be conditioned, learned</a:t>
            </a:r>
          </a:p>
          <a:p>
            <a:pPr lvl="2"/>
            <a:r>
              <a:rPr lang="en-US" dirty="0" smtClean="0"/>
              <a:t>Does not fit the “no dividing line between man &amp; brute”</a:t>
            </a:r>
          </a:p>
          <a:p>
            <a:r>
              <a:rPr lang="en-US" dirty="0" smtClean="0"/>
              <a:t>Neuroscience was demonstrating that brains are not an undifferentiated mass, </a:t>
            </a:r>
            <a:r>
              <a:rPr lang="en-US" b="1" dirty="0" smtClean="0"/>
              <a:t>no to blank slate</a:t>
            </a:r>
          </a:p>
          <a:p>
            <a:pPr lvl="1"/>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Paradigm shift   </a:t>
            </a:r>
            <a:endParaRPr lang="en-US" dirty="0"/>
          </a:p>
        </p:txBody>
      </p:sp>
      <p:sp>
        <p:nvSpPr>
          <p:cNvPr id="5" name="Content Placeholder 4"/>
          <p:cNvSpPr>
            <a:spLocks noGrp="1"/>
          </p:cNvSpPr>
          <p:nvPr>
            <p:ph idx="1"/>
          </p:nvPr>
        </p:nvSpPr>
        <p:spPr/>
        <p:txBody>
          <a:bodyPr/>
          <a:lstStyle/>
          <a:p>
            <a:r>
              <a:rPr lang="en-US" dirty="0" smtClean="0"/>
              <a:t>Noam Chomsky </a:t>
            </a:r>
          </a:p>
          <a:p>
            <a:pPr lvl="1"/>
            <a:r>
              <a:rPr lang="en-US" dirty="0" smtClean="0"/>
              <a:t>Review of Skinner’s </a:t>
            </a:r>
            <a:r>
              <a:rPr lang="en-US" i="1" dirty="0" smtClean="0"/>
              <a:t>Verbal Behavior </a:t>
            </a:r>
            <a:r>
              <a:rPr lang="en-US" dirty="0" smtClean="0"/>
              <a:t>(1959)</a:t>
            </a:r>
          </a:p>
          <a:p>
            <a:pPr lvl="1"/>
            <a:r>
              <a:rPr lang="en-US" dirty="0" smtClean="0"/>
              <a:t>The review was more famous than the book</a:t>
            </a:r>
          </a:p>
          <a:p>
            <a:pPr lvl="1"/>
            <a:r>
              <a:rPr lang="en-US" dirty="0" smtClean="0"/>
              <a:t>Showed forcefully that behaviorism (operant conditioning) could NOT explain language acquisition</a:t>
            </a:r>
          </a:p>
          <a:p>
            <a:pPr lvl="1"/>
            <a:r>
              <a:rPr lang="en-US" dirty="0" smtClean="0"/>
              <a:t>Could not account for linguistic creativity, even in children</a:t>
            </a:r>
          </a:p>
          <a:p>
            <a:pPr lvl="1"/>
            <a:r>
              <a:rPr lang="en-US" dirty="0" smtClean="0"/>
              <a:t>A watershed event</a:t>
            </a:r>
          </a:p>
          <a:p>
            <a:pPr lvl="1"/>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Psychology</a:t>
            </a:r>
            <a:endParaRPr lang="en-US" dirty="0"/>
          </a:p>
        </p:txBody>
      </p:sp>
      <p:sp>
        <p:nvSpPr>
          <p:cNvPr id="3" name="Content Placeholder 2"/>
          <p:cNvSpPr>
            <a:spLocks noGrp="1"/>
          </p:cNvSpPr>
          <p:nvPr>
            <p:ph idx="1"/>
          </p:nvPr>
        </p:nvSpPr>
        <p:spPr/>
        <p:txBody>
          <a:bodyPr/>
          <a:lstStyle/>
          <a:p>
            <a:r>
              <a:rPr lang="en-US" dirty="0" smtClean="0"/>
              <a:t>Many forms of behaviorism, 30s thru 50s</a:t>
            </a:r>
          </a:p>
          <a:p>
            <a:r>
              <a:rPr lang="en-US" dirty="0" smtClean="0"/>
              <a:t>S → O → R, where O refers to “organism”</a:t>
            </a:r>
          </a:p>
          <a:p>
            <a:r>
              <a:rPr lang="en-US" dirty="0" smtClean="0"/>
              <a:t>O took many forms</a:t>
            </a:r>
          </a:p>
          <a:p>
            <a:r>
              <a:rPr lang="en-US" dirty="0" smtClean="0"/>
              <a:t>For Cognitive Psychology, O was like a digital computer</a:t>
            </a:r>
          </a:p>
          <a:p>
            <a:r>
              <a:rPr lang="en-US" dirty="0" smtClean="0"/>
              <a:t>Humans were seen as </a:t>
            </a:r>
            <a:r>
              <a:rPr lang="en-US" b="1" dirty="0" smtClean="0"/>
              <a:t>limited capacity information processors</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Psychology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Attention is central </a:t>
            </a:r>
          </a:p>
          <a:p>
            <a:r>
              <a:rPr lang="en-US" dirty="0" smtClean="0"/>
              <a:t>James wrote in </a:t>
            </a:r>
            <a:r>
              <a:rPr lang="en-US" i="1" dirty="0" smtClean="0"/>
              <a:t>Principles</a:t>
            </a:r>
            <a:endParaRPr lang="en-US" dirty="0" smtClean="0"/>
          </a:p>
          <a:p>
            <a:pPr lvl="1"/>
            <a:r>
              <a:rPr lang="en-US" dirty="0" smtClean="0"/>
              <a:t> Millions of items….are present to my senses which never properly enter my experience.  Why? Because they have no interest for me. My experience is what I agree to attend to….Everyone knows what attention is. It is taking possession by the mind, in clear and vivid form, of one out of what seem several simultaneously possible objects or trains of thought….It implies withdrawal from some things in order to deal effectively with others.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381000" y="5181600"/>
            <a:ext cx="8458200" cy="1371600"/>
          </a:xfrm>
        </p:spPr>
        <p:txBody>
          <a:bodyPr>
            <a:normAutofit fontScale="85000" lnSpcReduction="20000"/>
          </a:bodyPr>
          <a:lstStyle/>
          <a:p>
            <a:pPr marL="0" indent="0">
              <a:lnSpc>
                <a:spcPct val="90000"/>
              </a:lnSpc>
              <a:spcBef>
                <a:spcPct val="30000"/>
              </a:spcBef>
              <a:buFontTx/>
              <a:buNone/>
            </a:pPr>
            <a:r>
              <a:rPr lang="en-US" sz="3400" dirty="0"/>
              <a:t>Caption: Flow diagram for Atkinson and Shiffrin’s (1968) model of memory.  This </a:t>
            </a:r>
            <a:r>
              <a:rPr lang="en-US" sz="3400" dirty="0" smtClean="0"/>
              <a:t>model is </a:t>
            </a:r>
            <a:r>
              <a:rPr lang="en-US" sz="3400" dirty="0"/>
              <a:t>called the </a:t>
            </a:r>
            <a:r>
              <a:rPr lang="en-US" sz="3400" b="1" dirty="0"/>
              <a:t>modal model </a:t>
            </a:r>
            <a:r>
              <a:rPr lang="en-US" sz="3400" dirty="0"/>
              <a:t>because of the huge influence it has had on memory research.</a:t>
            </a:r>
          </a:p>
        </p:txBody>
      </p:sp>
      <p:pic>
        <p:nvPicPr>
          <p:cNvPr id="5123" name="Picture 3" descr="0503"/>
          <p:cNvPicPr>
            <a:picLocks noChangeAspect="1" noChangeArrowheads="1"/>
          </p:cNvPicPr>
          <p:nvPr/>
        </p:nvPicPr>
        <p:blipFill>
          <a:blip r:embed="rId3" cstate="print"/>
          <a:srcRect/>
          <a:stretch>
            <a:fillRect/>
          </a:stretch>
        </p:blipFill>
        <p:spPr bwMode="auto">
          <a:xfrm>
            <a:off x="50800" y="1295400"/>
            <a:ext cx="8940800" cy="3621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0503"/>
          <p:cNvPicPr>
            <a:picLocks noChangeAspect="1" noChangeArrowheads="1"/>
          </p:cNvPicPr>
          <p:nvPr/>
        </p:nvPicPr>
        <p:blipFill>
          <a:blip r:embed="rId3" cstate="print"/>
          <a:srcRect/>
          <a:stretch>
            <a:fillRect/>
          </a:stretch>
        </p:blipFill>
        <p:spPr bwMode="auto">
          <a:xfrm>
            <a:off x="50800" y="1295400"/>
            <a:ext cx="8940800" cy="3621088"/>
          </a:xfrm>
          <a:prstGeom prst="rect">
            <a:avLst/>
          </a:prstGeom>
          <a:noFill/>
          <a:ln w="9525">
            <a:noFill/>
            <a:miter lim="800000"/>
            <a:headEnd/>
            <a:tailEnd/>
          </a:ln>
          <a:effectLst/>
        </p:spPr>
      </p:pic>
      <p:sp>
        <p:nvSpPr>
          <p:cNvPr id="4" name="TextBox 3"/>
          <p:cNvSpPr txBox="1"/>
          <p:nvPr/>
        </p:nvSpPr>
        <p:spPr>
          <a:xfrm>
            <a:off x="2590800" y="3886200"/>
            <a:ext cx="2133600" cy="584775"/>
          </a:xfrm>
          <a:prstGeom prst="rect">
            <a:avLst/>
          </a:prstGeom>
          <a:noFill/>
        </p:spPr>
        <p:txBody>
          <a:bodyPr wrap="square" rtlCol="0">
            <a:spAutoFit/>
          </a:bodyPr>
          <a:lstStyle/>
          <a:p>
            <a:r>
              <a:rPr lang="en-US" sz="3200" dirty="0" smtClean="0"/>
              <a:t>Attention</a:t>
            </a:r>
            <a:endParaRPr lang="en-US" sz="3200" dirty="0"/>
          </a:p>
        </p:txBody>
      </p:sp>
      <p:cxnSp>
        <p:nvCxnSpPr>
          <p:cNvPr id="6" name="Straight Arrow Connector 5"/>
          <p:cNvCxnSpPr/>
          <p:nvPr/>
        </p:nvCxnSpPr>
        <p:spPr>
          <a:xfrm flipH="1" flipV="1">
            <a:off x="3581400" y="3200400"/>
            <a:ext cx="457200" cy="685800"/>
          </a:xfrm>
          <a:prstGeom prst="straightConnector1">
            <a:avLst/>
          </a:prstGeom>
          <a:ln w="57150">
            <a:tailEnd type="arrow"/>
          </a:ln>
        </p:spPr>
        <p:style>
          <a:lnRef idx="1">
            <a:schemeClr val="accent2"/>
          </a:lnRef>
          <a:fillRef idx="0">
            <a:schemeClr val="accent2"/>
          </a:fillRef>
          <a:effectRef idx="0">
            <a:schemeClr val="accent2"/>
          </a:effectRef>
          <a:fontRef idx="minor">
            <a:schemeClr val="tx1"/>
          </a:fontRef>
        </p:style>
      </p:cxnSp>
      <p:sp>
        <p:nvSpPr>
          <p:cNvPr id="7" name="Content Placeholder 6"/>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a:t>
            </a:r>
            <a:endParaRPr lang="en-US" dirty="0"/>
          </a:p>
        </p:txBody>
      </p:sp>
      <p:sp>
        <p:nvSpPr>
          <p:cNvPr id="3" name="Content Placeholder 2"/>
          <p:cNvSpPr>
            <a:spLocks noGrp="1"/>
          </p:cNvSpPr>
          <p:nvPr>
            <p:ph idx="1"/>
          </p:nvPr>
        </p:nvSpPr>
        <p:spPr/>
        <p:txBody>
          <a:bodyPr>
            <a:normAutofit lnSpcReduction="10000"/>
          </a:bodyPr>
          <a:lstStyle/>
          <a:p>
            <a:r>
              <a:rPr lang="en-US" dirty="0" smtClean="0"/>
              <a:t>The title: Nature of Human Nature</a:t>
            </a:r>
          </a:p>
          <a:p>
            <a:r>
              <a:rPr lang="en-US" dirty="0" smtClean="0"/>
              <a:t>Definition: Psychology is the study of human nature by scientific means</a:t>
            </a:r>
          </a:p>
          <a:p>
            <a:r>
              <a:rPr lang="en-US" dirty="0" smtClean="0"/>
              <a:t>Roughly equivalent to </a:t>
            </a:r>
            <a:r>
              <a:rPr lang="en-US" i="1" dirty="0" smtClean="0"/>
              <a:t>cognitive neuroscience</a:t>
            </a:r>
            <a:endParaRPr lang="en-US" dirty="0" smtClean="0"/>
          </a:p>
          <a:p>
            <a:pPr lvl="1"/>
            <a:r>
              <a:rPr lang="en-US" dirty="0" smtClean="0"/>
              <a:t>Relationship between brain activity and cognitive function (e.g., perception, memory, language, creativity, thinking, and so on)</a:t>
            </a:r>
          </a:p>
          <a:p>
            <a:r>
              <a:rPr lang="en-US" dirty="0" smtClean="0"/>
              <a:t>Dichotomy between aware-unaware has a long history(for </a:t>
            </a:r>
            <a:r>
              <a:rPr lang="el-GR" dirty="0" smtClean="0"/>
              <a:t>ψ</a:t>
            </a:r>
            <a:r>
              <a:rPr lang="en-US" dirty="0" smtClean="0"/>
              <a:t>) </a:t>
            </a:r>
          </a:p>
          <a:p>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533400" y="5181600"/>
            <a:ext cx="8077200" cy="1371600"/>
          </a:xfrm>
        </p:spPr>
        <p:txBody>
          <a:bodyPr/>
          <a:lstStyle/>
          <a:p>
            <a:pPr marL="0" indent="0" eaLnBrk="1" hangingPunct="1">
              <a:spcBef>
                <a:spcPct val="30000"/>
              </a:spcBef>
              <a:buFontTx/>
              <a:buNone/>
            </a:pPr>
            <a:r>
              <a:rPr lang="en-US" sz="3400" dirty="0" smtClean="0"/>
              <a:t>Caption: Flow diagram of Broadbent’s filter model of attention.</a:t>
            </a:r>
          </a:p>
        </p:txBody>
      </p:sp>
      <p:pic>
        <p:nvPicPr>
          <p:cNvPr id="8195" name="Picture 3" descr="0403"/>
          <p:cNvPicPr>
            <a:picLocks noChangeAspect="1" noChangeArrowheads="1"/>
          </p:cNvPicPr>
          <p:nvPr/>
        </p:nvPicPr>
        <p:blipFill>
          <a:blip r:embed="rId3" cstate="print"/>
          <a:srcRect/>
          <a:stretch>
            <a:fillRect/>
          </a:stretch>
        </p:blipFill>
        <p:spPr bwMode="auto">
          <a:xfrm>
            <a:off x="76200" y="1985963"/>
            <a:ext cx="8940800" cy="1976437"/>
          </a:xfrm>
          <a:prstGeom prst="rect">
            <a:avLst/>
          </a:prstGeom>
          <a:noFill/>
          <a:ln w="9525">
            <a:noFill/>
            <a:miter lim="800000"/>
            <a:headEnd/>
            <a:tailEnd/>
          </a:ln>
        </p:spPr>
      </p:pic>
      <p:sp>
        <p:nvSpPr>
          <p:cNvPr id="4" name="Title 1"/>
          <p:cNvSpPr>
            <a:spLocks noGrp="1"/>
          </p:cNvSpPr>
          <p:nvPr>
            <p:ph type="title"/>
          </p:nvPr>
        </p:nvSpPr>
        <p:spPr>
          <a:xfrm>
            <a:off x="457200" y="274638"/>
            <a:ext cx="8229600" cy="1143000"/>
          </a:xfrm>
        </p:spPr>
        <p:txBody>
          <a:bodyPr/>
          <a:lstStyle/>
          <a:p>
            <a:r>
              <a:rPr lang="en-US" dirty="0" smtClean="0"/>
              <a:t>Selective Attention</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Attention</a:t>
            </a:r>
            <a:endParaRPr lang="en-US" dirty="0"/>
          </a:p>
        </p:txBody>
      </p:sp>
      <p:sp>
        <p:nvSpPr>
          <p:cNvPr id="3" name="Content Placeholder 2"/>
          <p:cNvSpPr>
            <a:spLocks noGrp="1"/>
          </p:cNvSpPr>
          <p:nvPr>
            <p:ph idx="1"/>
          </p:nvPr>
        </p:nvSpPr>
        <p:spPr/>
        <p:txBody>
          <a:bodyPr/>
          <a:lstStyle/>
          <a:p>
            <a:r>
              <a:rPr lang="en-US" dirty="0" smtClean="0"/>
              <a:t>Donald Broadbent presented one of cognitive psychology’s first models</a:t>
            </a:r>
          </a:p>
          <a:p>
            <a:r>
              <a:rPr lang="en-US" dirty="0" smtClean="0"/>
              <a:t>Testing (Cherry,1950s) </a:t>
            </a:r>
          </a:p>
          <a:p>
            <a:pPr lvl="1"/>
            <a:r>
              <a:rPr lang="en-US" b="1" dirty="0" smtClean="0"/>
              <a:t>Cocktail party phenomena</a:t>
            </a:r>
            <a:r>
              <a:rPr lang="en-US" dirty="0" smtClean="0"/>
              <a:t>: Ability to pay attention to one message and ignore all others</a:t>
            </a:r>
          </a:p>
          <a:p>
            <a:pPr lvl="1"/>
            <a:r>
              <a:rPr lang="en-US" dirty="0" smtClean="0"/>
              <a:t>Task: dichotic listening with shadowing</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2" descr="figure_12_05"/>
          <p:cNvPicPr>
            <a:picLocks noChangeAspect="1" noChangeArrowheads="1"/>
          </p:cNvPicPr>
          <p:nvPr/>
        </p:nvPicPr>
        <p:blipFill>
          <a:blip r:embed="rId3" cstate="print"/>
          <a:srcRect/>
          <a:stretch>
            <a:fillRect/>
          </a:stretch>
        </p:blipFill>
        <p:spPr bwMode="auto">
          <a:xfrm>
            <a:off x="304800" y="685800"/>
            <a:ext cx="8531225" cy="5484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Attention</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r>
              <a:rPr lang="en-US" dirty="0" smtClean="0"/>
              <a:t>Following the shadowing procedure, subjects were asked about the other message</a:t>
            </a:r>
          </a:p>
          <a:p>
            <a:pPr lvl="1"/>
            <a:r>
              <a:rPr lang="en-US" dirty="0" smtClean="0"/>
              <a:t>They could say nothing about it</a:t>
            </a:r>
          </a:p>
          <a:p>
            <a:r>
              <a:rPr lang="en-US" dirty="0" smtClean="0"/>
              <a:t>Limited capacity information processers</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re_12_06"/>
          <p:cNvPicPr>
            <a:picLocks noChangeAspect="1" noChangeArrowheads="1"/>
          </p:cNvPicPr>
          <p:nvPr/>
        </p:nvPicPr>
        <p:blipFill>
          <a:blip r:embed="rId3" cstate="print"/>
          <a:srcRect/>
          <a:stretch>
            <a:fillRect/>
          </a:stretch>
        </p:blipFill>
        <p:spPr bwMode="auto">
          <a:xfrm>
            <a:off x="304800" y="660400"/>
            <a:ext cx="8531225" cy="5545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Selective Attention</a:t>
            </a:r>
            <a:endParaRPr lang="en-US" dirty="0"/>
          </a:p>
        </p:txBody>
      </p:sp>
      <p:sp>
        <p:nvSpPr>
          <p:cNvPr id="3" name="Content Placeholder 2"/>
          <p:cNvSpPr>
            <a:spLocks noGrp="1"/>
          </p:cNvSpPr>
          <p:nvPr>
            <p:ph idx="1"/>
          </p:nvPr>
        </p:nvSpPr>
        <p:spPr>
          <a:xfrm>
            <a:off x="381000" y="1524000"/>
            <a:ext cx="8229600" cy="4525963"/>
          </a:xfrm>
        </p:spPr>
        <p:txBody>
          <a:bodyPr>
            <a:normAutofit/>
          </a:bodyPr>
          <a:lstStyle/>
          <a:p>
            <a:r>
              <a:rPr lang="en-US" dirty="0" smtClean="0"/>
              <a:t>But what if your name is in the non-shadowed message?</a:t>
            </a:r>
          </a:p>
          <a:p>
            <a:r>
              <a:rPr lang="en-US" dirty="0" smtClean="0"/>
              <a:t>Almost always heard</a:t>
            </a:r>
          </a:p>
          <a:p>
            <a:endParaRPr lang="en-US" dirty="0" smtClean="0"/>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12_07"/>
          <p:cNvPicPr>
            <a:picLocks noChangeAspect="1" noChangeArrowheads="1"/>
          </p:cNvPicPr>
          <p:nvPr/>
        </p:nvPicPr>
        <p:blipFill>
          <a:blip r:embed="rId3" cstate="print"/>
          <a:srcRect/>
          <a:stretch>
            <a:fillRect/>
          </a:stretch>
        </p:blipFill>
        <p:spPr bwMode="auto">
          <a:xfrm>
            <a:off x="304800" y="469900"/>
            <a:ext cx="8531225" cy="5935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Psychology</a:t>
            </a:r>
            <a:endParaRPr lang="en-US" dirty="0"/>
          </a:p>
        </p:txBody>
      </p:sp>
      <p:sp>
        <p:nvSpPr>
          <p:cNvPr id="3" name="Content Placeholder 2"/>
          <p:cNvSpPr>
            <a:spLocks noGrp="1"/>
          </p:cNvSpPr>
          <p:nvPr>
            <p:ph idx="1"/>
          </p:nvPr>
        </p:nvSpPr>
        <p:spPr/>
        <p:txBody>
          <a:bodyPr>
            <a:normAutofit/>
          </a:bodyPr>
          <a:lstStyle/>
          <a:p>
            <a:r>
              <a:rPr lang="en-US" dirty="0" smtClean="0"/>
              <a:t>James: “everyone knows..”</a:t>
            </a:r>
          </a:p>
          <a:p>
            <a:r>
              <a:rPr lang="en-US" dirty="0" smtClean="0"/>
              <a:t>Today: “no one knows…”</a:t>
            </a:r>
          </a:p>
          <a:p>
            <a:r>
              <a:rPr lang="en-US" dirty="0" smtClean="0"/>
              <a:t>But it is clearly extremely important, and its effects have been demonstrated repeatedly from the physiological level to the behavioral level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Psychology</a:t>
            </a:r>
            <a:endParaRPr lang="en-US" dirty="0"/>
          </a:p>
        </p:txBody>
      </p:sp>
      <p:sp>
        <p:nvSpPr>
          <p:cNvPr id="3" name="Content Placeholder 2"/>
          <p:cNvSpPr>
            <a:spLocks noGrp="1"/>
          </p:cNvSpPr>
          <p:nvPr>
            <p:ph idx="1"/>
          </p:nvPr>
        </p:nvSpPr>
        <p:spPr/>
        <p:txBody>
          <a:bodyPr/>
          <a:lstStyle/>
          <a:p>
            <a:r>
              <a:rPr lang="en-US" dirty="0" smtClean="0"/>
              <a:t>What determines the focus of attention?</a:t>
            </a:r>
          </a:p>
          <a:p>
            <a:r>
              <a:rPr lang="en-US" b="1" dirty="0" smtClean="0"/>
              <a:t>Control of attention</a:t>
            </a:r>
          </a:p>
          <a:p>
            <a:r>
              <a:rPr lang="en-US" b="1" dirty="0" smtClean="0"/>
              <a:t>Endogenous control</a:t>
            </a:r>
          </a:p>
          <a:p>
            <a:pPr lvl="1"/>
            <a:r>
              <a:rPr lang="en-US" dirty="0" smtClean="0"/>
              <a:t>James: “what I agree to attend to..”</a:t>
            </a:r>
          </a:p>
          <a:p>
            <a:pPr lvl="1"/>
            <a:r>
              <a:rPr lang="en-US" dirty="0" smtClean="0"/>
              <a:t>Controlled top-down processes</a:t>
            </a:r>
          </a:p>
          <a:p>
            <a:pPr lvl="2"/>
            <a:r>
              <a:rPr lang="en-US" dirty="0" smtClean="0"/>
              <a:t>by knowledge, expectation, context, task demands</a:t>
            </a:r>
          </a:p>
          <a:p>
            <a:r>
              <a:rPr lang="en-US" b="1" dirty="0" smtClean="0"/>
              <a:t>Exogenous control </a:t>
            </a:r>
          </a:p>
          <a:p>
            <a:pPr lvl="2"/>
            <a:r>
              <a:rPr lang="en-US" dirty="0" smtClean="0"/>
              <a:t>Attention capture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1" descr="06C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2050" name="Rectangle 2" hidden="1"/>
          <p:cNvSpPr>
            <a:spLocks noGrp="1" noChangeArrowheads="1"/>
          </p:cNvSpPr>
          <p:nvPr>
            <p:ph type="title"/>
          </p:nvPr>
        </p:nvSpPr>
        <p:spPr/>
        <p:txBody>
          <a:bodyPr/>
          <a:lstStyle/>
          <a:p>
            <a:endParaRPr lang="en-US" dirty="0"/>
          </a:p>
        </p:txBody>
      </p:sp>
      <p:sp>
        <p:nvSpPr>
          <p:cNvPr id="2051" name="Rectangle 3"/>
          <p:cNvSpPr>
            <a:spLocks noChangeArrowheads="1"/>
          </p:cNvSpPr>
          <p:nvPr/>
        </p:nvSpPr>
        <p:spPr bwMode="auto">
          <a:xfrm>
            <a:off x="7783513" y="6584950"/>
            <a:ext cx="1360487" cy="265113"/>
          </a:xfrm>
          <a:prstGeom prst="rect">
            <a:avLst/>
          </a:prstGeom>
          <a:noFill/>
          <a:ln w="9525">
            <a:noFill/>
            <a:miter lim="800000"/>
            <a:headEnd/>
            <a:tailEnd/>
          </a:ln>
          <a:effectLst/>
        </p:spPr>
        <p:txBody>
          <a:bodyPr wrap="none" lIns="82058" tIns="41029" rIns="82058" bIns="41029"/>
          <a:lstStyle/>
          <a:p>
            <a:pPr algn="r" defTabSz="820738" eaLnBrk="0" hangingPunct="0"/>
            <a:r>
              <a:rPr lang="en-US" sz="1200" b="1" dirty="0"/>
              <a:t>Fig. 6-CO, p. 132</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Beginnings of the dichotomy </a:t>
            </a:r>
            <a:endParaRPr lang="en-US" sz="3600" dirty="0"/>
          </a:p>
        </p:txBody>
      </p:sp>
      <p:sp>
        <p:nvSpPr>
          <p:cNvPr id="3" name="Content Placeholder 2"/>
          <p:cNvSpPr>
            <a:spLocks noGrp="1"/>
          </p:cNvSpPr>
          <p:nvPr>
            <p:ph idx="1"/>
          </p:nvPr>
        </p:nvSpPr>
        <p:spPr/>
        <p:txBody>
          <a:bodyPr>
            <a:normAutofit/>
          </a:bodyPr>
          <a:lstStyle/>
          <a:p>
            <a:r>
              <a:rPr lang="en-US" dirty="0" smtClean="0"/>
              <a:t>Darwin’s </a:t>
            </a:r>
            <a:r>
              <a:rPr lang="en-US" i="1" dirty="0" smtClean="0"/>
              <a:t>The expression of the Emotions in Man and Animal </a:t>
            </a:r>
            <a:r>
              <a:rPr lang="en-US" dirty="0" smtClean="0"/>
              <a:t>implied to many a duality of human nature:</a:t>
            </a:r>
          </a:p>
          <a:p>
            <a:pPr lvl="1"/>
            <a:r>
              <a:rPr lang="en-US" dirty="0" smtClean="0"/>
              <a:t>If emotional expression in man descended from animals, </a:t>
            </a:r>
          </a:p>
          <a:p>
            <a:pPr lvl="1"/>
            <a:r>
              <a:rPr lang="en-US" dirty="0" smtClean="0"/>
              <a:t>And given the precepts of evolution by descent,</a:t>
            </a:r>
          </a:p>
          <a:p>
            <a:pPr lvl="1"/>
            <a:r>
              <a:rPr lang="en-US" dirty="0" smtClean="0"/>
              <a:t>then human nature “contains” a beast</a:t>
            </a:r>
          </a:p>
          <a:p>
            <a:r>
              <a:rPr lang="en-US" dirty="0" smtClean="0"/>
              <a:t>Reason vs. Beast</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of Attention</a:t>
            </a:r>
            <a:endParaRPr lang="en-US" dirty="0"/>
          </a:p>
        </p:txBody>
      </p:sp>
      <p:sp>
        <p:nvSpPr>
          <p:cNvPr id="3" name="Content Placeholder 2"/>
          <p:cNvSpPr>
            <a:spLocks noGrp="1"/>
          </p:cNvSpPr>
          <p:nvPr>
            <p:ph idx="1"/>
          </p:nvPr>
        </p:nvSpPr>
        <p:spPr/>
        <p:txBody>
          <a:bodyPr/>
          <a:lstStyle/>
          <a:p>
            <a:r>
              <a:rPr lang="en-US" b="1" dirty="0" smtClean="0"/>
              <a:t>Selective attention</a:t>
            </a:r>
            <a:r>
              <a:rPr lang="en-US" dirty="0" smtClean="0"/>
              <a:t>: “taking possession in clear &amp; vivid form, of one out of what seem several… It implies withdrawal from some things in order to deal effectively with others”</a:t>
            </a:r>
          </a:p>
          <a:p>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533400" y="5181600"/>
            <a:ext cx="8077200" cy="1371600"/>
          </a:xfrm>
        </p:spPr>
        <p:txBody>
          <a:bodyPr anchor="b"/>
          <a:lstStyle/>
          <a:p>
            <a:pPr marL="0" indent="0">
              <a:lnSpc>
                <a:spcPct val="80000"/>
              </a:lnSpc>
              <a:buFontTx/>
              <a:buNone/>
            </a:pPr>
            <a:r>
              <a:rPr lang="en-US" sz="1300" dirty="0">
                <a:latin typeface="Arial" charset="0"/>
              </a:rPr>
              <a:t>Figure 6.9 Inattentional blindness experiment. (a) Participants judge whether the horizontal or vertical arm is larger on each trial. (b) After a few trials, a geometrical object is flashed, along with the arms. (c) Then the participant is asked to pick which geometrical stimulus was presented.</a:t>
            </a:r>
            <a:endParaRPr lang="en-US" sz="1500" dirty="0">
              <a:latin typeface="Arial" charset="0"/>
            </a:endParaRPr>
          </a:p>
        </p:txBody>
      </p:sp>
      <p:pic>
        <p:nvPicPr>
          <p:cNvPr id="107524" name="Picture 4" descr="0609"/>
          <p:cNvPicPr>
            <a:picLocks noChangeAspect="1" noChangeArrowheads="1"/>
          </p:cNvPicPr>
          <p:nvPr/>
        </p:nvPicPr>
        <p:blipFill>
          <a:blip r:embed="rId3" cstate="print"/>
          <a:srcRect/>
          <a:stretch>
            <a:fillRect/>
          </a:stretch>
        </p:blipFill>
        <p:spPr bwMode="auto">
          <a:xfrm>
            <a:off x="311150" y="1524000"/>
            <a:ext cx="8521700" cy="3392488"/>
          </a:xfrm>
          <a:prstGeom prst="rect">
            <a:avLst/>
          </a:prstGeom>
          <a:noFill/>
        </p:spPr>
      </p:pic>
      <p:sp>
        <p:nvSpPr>
          <p:cNvPr id="4" name="TextBox 3"/>
          <p:cNvSpPr txBox="1"/>
          <p:nvPr/>
        </p:nvSpPr>
        <p:spPr>
          <a:xfrm>
            <a:off x="685800" y="228600"/>
            <a:ext cx="7924800" cy="707886"/>
          </a:xfrm>
          <a:prstGeom prst="rect">
            <a:avLst/>
          </a:prstGeom>
          <a:noFill/>
        </p:spPr>
        <p:txBody>
          <a:bodyPr wrap="square" rtlCol="0">
            <a:spAutoFit/>
          </a:bodyPr>
          <a:lstStyle/>
          <a:p>
            <a:pPr algn="ctr"/>
            <a:r>
              <a:rPr lang="en-US" sz="4000" dirty="0" smtClean="0"/>
              <a:t>Inattentional Blindness </a:t>
            </a:r>
            <a:endParaRPr lang="en-US" sz="4000"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http://www.youtube.com/watch?v=vJG698U2Mvo</a:t>
            </a:r>
            <a:endParaRPr lang="en-US" dirty="0" smtClean="0"/>
          </a:p>
          <a:p>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Updated Model of General Cognition</a:t>
            </a:r>
            <a:endParaRPr lang="en-US" dirty="0"/>
          </a:p>
        </p:txBody>
      </p:sp>
      <p:sp>
        <p:nvSpPr>
          <p:cNvPr id="4" name="Subtitle 3"/>
          <p:cNvSpPr>
            <a:spLocks noGrp="1"/>
          </p:cNvSpPr>
          <p:nvPr>
            <p:ph type="subTitle" idx="1"/>
          </p:nvPr>
        </p:nvSpPr>
        <p:spPr/>
        <p:txBody>
          <a:bodyPr/>
          <a:lstStyle/>
          <a:p>
            <a:r>
              <a:rPr lang="en-US" dirty="0" smtClean="0"/>
              <a:t>Via yours truly </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1400" y="1066800"/>
            <a:ext cx="2743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Working Memory</a:t>
            </a:r>
          </a:p>
        </p:txBody>
      </p:sp>
      <p:sp>
        <p:nvSpPr>
          <p:cNvPr id="4" name="Rectangle 3"/>
          <p:cNvSpPr/>
          <p:nvPr/>
        </p:nvSpPr>
        <p:spPr>
          <a:xfrm>
            <a:off x="5715000" y="4114800"/>
            <a:ext cx="2743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Long-Term Memory</a:t>
            </a:r>
          </a:p>
        </p:txBody>
      </p:sp>
      <p:sp>
        <p:nvSpPr>
          <p:cNvPr id="7" name="Rectangle 6"/>
          <p:cNvSpPr/>
          <p:nvPr/>
        </p:nvSpPr>
        <p:spPr>
          <a:xfrm>
            <a:off x="1295400" y="4267200"/>
            <a:ext cx="2743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Sensory </a:t>
            </a:r>
            <a:r>
              <a:rPr lang="en-US" sz="2800" dirty="0" smtClean="0"/>
              <a:t>Memory</a:t>
            </a:r>
          </a:p>
          <a:p>
            <a:pPr algn="ctr" fontAlgn="auto">
              <a:spcBef>
                <a:spcPts val="0"/>
              </a:spcBef>
              <a:spcAft>
                <a:spcPts val="0"/>
              </a:spcAft>
              <a:defRPr/>
            </a:pPr>
            <a:r>
              <a:rPr lang="en-US" sz="2800" dirty="0" smtClean="0"/>
              <a:t>(input processers)</a:t>
            </a:r>
            <a:endParaRPr lang="en-US" sz="2800" dirty="0"/>
          </a:p>
        </p:txBody>
      </p:sp>
      <p:cxnSp>
        <p:nvCxnSpPr>
          <p:cNvPr id="9" name="Straight Arrow Connector 8"/>
          <p:cNvCxnSpPr/>
          <p:nvPr/>
        </p:nvCxnSpPr>
        <p:spPr>
          <a:xfrm>
            <a:off x="4038600" y="4876800"/>
            <a:ext cx="16764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857500" y="2628900"/>
            <a:ext cx="1752600" cy="1371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0"/>
          </p:cNvCxnSpPr>
          <p:nvPr/>
        </p:nvCxnSpPr>
        <p:spPr>
          <a:xfrm rot="16200000" flipV="1">
            <a:off x="5410200" y="2438400"/>
            <a:ext cx="1676400" cy="1676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114800" y="3048000"/>
            <a:ext cx="1752600" cy="990600"/>
          </a:xfrm>
          <a:prstGeom prst="round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dirty="0"/>
              <a:t>Attentional control system</a:t>
            </a:r>
          </a:p>
        </p:txBody>
      </p:sp>
      <p:cxnSp>
        <p:nvCxnSpPr>
          <p:cNvPr id="19" name="Straight Arrow Connector 18"/>
          <p:cNvCxnSpPr/>
          <p:nvPr/>
        </p:nvCxnSpPr>
        <p:spPr>
          <a:xfrm flipV="1">
            <a:off x="3657600" y="3657600"/>
            <a:ext cx="457200" cy="5334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endCxn id="15" idx="3"/>
          </p:cNvCxnSpPr>
          <p:nvPr/>
        </p:nvCxnSpPr>
        <p:spPr>
          <a:xfrm rot="16200000" flipV="1">
            <a:off x="5848350" y="3562350"/>
            <a:ext cx="571500" cy="5334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rot="5400000" flipH="1" flipV="1">
            <a:off x="-2476500" y="2476500"/>
            <a:ext cx="76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28600" y="47244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2" name="TextBox 24"/>
          <p:cNvSpPr txBox="1">
            <a:spLocks noChangeArrowheads="1"/>
          </p:cNvSpPr>
          <p:nvPr/>
        </p:nvSpPr>
        <p:spPr bwMode="auto">
          <a:xfrm>
            <a:off x="304800" y="4419600"/>
            <a:ext cx="838200" cy="369888"/>
          </a:xfrm>
          <a:prstGeom prst="rect">
            <a:avLst/>
          </a:prstGeom>
          <a:noFill/>
          <a:ln w="9525">
            <a:noFill/>
            <a:miter lim="800000"/>
            <a:headEnd/>
            <a:tailEnd/>
          </a:ln>
        </p:spPr>
        <p:txBody>
          <a:bodyPr>
            <a:spAutoFit/>
          </a:bodyPr>
          <a:lstStyle/>
          <a:p>
            <a:r>
              <a:rPr lang="en-US" dirty="0">
                <a:latin typeface="Calibri" pitchFamily="34" charset="0"/>
              </a:rPr>
              <a:t>input</a:t>
            </a:r>
          </a:p>
        </p:txBody>
      </p:sp>
      <p:sp>
        <p:nvSpPr>
          <p:cNvPr id="26" name="Left Arrow 25"/>
          <p:cNvSpPr/>
          <p:nvPr/>
        </p:nvSpPr>
        <p:spPr>
          <a:xfrm>
            <a:off x="2514600" y="16764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4" name="TextBox 26"/>
          <p:cNvSpPr txBox="1">
            <a:spLocks noChangeArrowheads="1"/>
          </p:cNvSpPr>
          <p:nvPr/>
        </p:nvSpPr>
        <p:spPr bwMode="auto">
          <a:xfrm>
            <a:off x="2438400" y="1219200"/>
            <a:ext cx="1219200" cy="381000"/>
          </a:xfrm>
          <a:prstGeom prst="rect">
            <a:avLst/>
          </a:prstGeom>
          <a:noFill/>
          <a:ln w="9525">
            <a:noFill/>
            <a:miter lim="800000"/>
            <a:headEnd/>
            <a:tailEnd/>
          </a:ln>
        </p:spPr>
        <p:txBody>
          <a:bodyPr>
            <a:spAutoFit/>
          </a:bodyPr>
          <a:lstStyle/>
          <a:p>
            <a:r>
              <a:rPr lang="en-US" dirty="0">
                <a:latin typeface="Calibri" pitchFamily="34" charset="0"/>
              </a:rPr>
              <a:t>response</a:t>
            </a:r>
          </a:p>
        </p:txBody>
      </p:sp>
      <p:cxnSp>
        <p:nvCxnSpPr>
          <p:cNvPr id="32" name="Straight Arrow Connector 31"/>
          <p:cNvCxnSpPr>
            <a:stCxn id="15" idx="0"/>
            <a:endCxn id="6" idx="2"/>
          </p:cNvCxnSpPr>
          <p:nvPr/>
        </p:nvCxnSpPr>
        <p:spPr>
          <a:xfrm flipH="1" flipV="1">
            <a:off x="4953000" y="2438400"/>
            <a:ext cx="38100" cy="6096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Divided Attention</a:t>
            </a:r>
            <a:endParaRPr lang="en-US" dirty="0"/>
          </a:p>
        </p:txBody>
      </p:sp>
      <p:sp>
        <p:nvSpPr>
          <p:cNvPr id="3" name="Content Placeholder 2"/>
          <p:cNvSpPr>
            <a:spLocks noGrp="1"/>
          </p:cNvSpPr>
          <p:nvPr>
            <p:ph idx="1"/>
          </p:nvPr>
        </p:nvSpPr>
        <p:spPr/>
        <p:txBody>
          <a:bodyPr/>
          <a:lstStyle/>
          <a:p>
            <a:r>
              <a:rPr lang="en-US" b="1" dirty="0" smtClean="0"/>
              <a:t>Divided attention</a:t>
            </a:r>
            <a:r>
              <a:rPr lang="en-US" dirty="0" smtClean="0"/>
              <a:t>: dividing attention between tasks</a:t>
            </a:r>
          </a:p>
          <a:p>
            <a:r>
              <a:rPr lang="en-US" dirty="0" smtClean="0"/>
              <a:t>How about multitasking?</a:t>
            </a:r>
          </a:p>
          <a:p>
            <a:endParaRPr lang="en-US" dirty="0" smtClean="0"/>
          </a:p>
          <a:p>
            <a:r>
              <a:rPr lang="en-US" dirty="0" smtClean="0"/>
              <a:t>How many task can one do simultaneously?</a:t>
            </a:r>
          </a:p>
          <a:p>
            <a:endParaRPr lang="en-US" dirty="0" smtClean="0"/>
          </a:p>
          <a:p>
            <a:r>
              <a:rPr lang="en-US" dirty="0" smtClean="0"/>
              <a:t>An early model from D. Kahneman  </a:t>
            </a:r>
          </a:p>
          <a:p>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114800" y="4800600"/>
            <a:ext cx="2819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Allocation Policy</a:t>
            </a:r>
            <a:endParaRPr lang="en-US" sz="2400" dirty="0"/>
          </a:p>
        </p:txBody>
      </p:sp>
      <p:sp>
        <p:nvSpPr>
          <p:cNvPr id="4" name="Rectangle 3"/>
          <p:cNvSpPr/>
          <p:nvPr/>
        </p:nvSpPr>
        <p:spPr>
          <a:xfrm>
            <a:off x="4114800" y="5943600"/>
            <a:ext cx="2971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T1     T2     T3     T4     T5     T6</a:t>
            </a:r>
            <a:endParaRPr lang="en-US" dirty="0"/>
          </a:p>
        </p:txBody>
      </p:sp>
      <p:sp>
        <p:nvSpPr>
          <p:cNvPr id="5" name="Down Arrow 4"/>
          <p:cNvSpPr/>
          <p:nvPr/>
        </p:nvSpPr>
        <p:spPr>
          <a:xfrm>
            <a:off x="5105400" y="4267200"/>
            <a:ext cx="789432"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lowchart: Magnetic Disk 1"/>
          <p:cNvSpPr/>
          <p:nvPr/>
        </p:nvSpPr>
        <p:spPr>
          <a:xfrm>
            <a:off x="4114800" y="1295400"/>
            <a:ext cx="2667000" cy="2971800"/>
          </a:xfrm>
          <a:prstGeom prst="flowChartMagneticDisk">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smtClean="0"/>
              <a:t>Available Resources</a:t>
            </a:r>
            <a:endParaRPr lang="en-US" sz="2800" dirty="0"/>
          </a:p>
        </p:txBody>
      </p:sp>
      <p:sp>
        <p:nvSpPr>
          <p:cNvPr id="6" name="Down Arrow 5"/>
          <p:cNvSpPr/>
          <p:nvPr/>
        </p:nvSpPr>
        <p:spPr>
          <a:xfrm>
            <a:off x="4191000" y="5334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Down Arrow 6"/>
          <p:cNvSpPr/>
          <p:nvPr/>
        </p:nvSpPr>
        <p:spPr>
          <a:xfrm>
            <a:off x="6096000" y="5334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a:off x="6629400" y="5334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a:off x="5638800" y="5334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5181600" y="5334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4648200" y="5334000"/>
            <a:ext cx="2286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371600" y="6019800"/>
            <a:ext cx="2286000" cy="461665"/>
          </a:xfrm>
          <a:prstGeom prst="rect">
            <a:avLst/>
          </a:prstGeom>
          <a:noFill/>
        </p:spPr>
        <p:txBody>
          <a:bodyPr wrap="square" rtlCol="0">
            <a:spAutoFit/>
          </a:bodyPr>
          <a:lstStyle/>
          <a:p>
            <a:r>
              <a:rPr lang="en-US" sz="2400" dirty="0" smtClean="0"/>
              <a:t>Task Repertoire </a:t>
            </a:r>
            <a:endParaRPr lang="en-US" sz="2400" dirty="0"/>
          </a:p>
        </p:txBody>
      </p:sp>
      <p:cxnSp>
        <p:nvCxnSpPr>
          <p:cNvPr id="14" name="Straight Arrow Connector 13"/>
          <p:cNvCxnSpPr/>
          <p:nvPr/>
        </p:nvCxnSpPr>
        <p:spPr>
          <a:xfrm>
            <a:off x="3505200" y="6248400"/>
            <a:ext cx="4572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43200" y="457200"/>
            <a:ext cx="5791200" cy="584775"/>
          </a:xfrm>
          <a:prstGeom prst="rect">
            <a:avLst/>
          </a:prstGeom>
          <a:noFill/>
        </p:spPr>
        <p:txBody>
          <a:bodyPr wrap="square" rtlCol="0">
            <a:spAutoFit/>
          </a:bodyPr>
          <a:lstStyle/>
          <a:p>
            <a:r>
              <a:rPr lang="en-US" sz="3200" dirty="0" smtClean="0"/>
              <a:t>Limited</a:t>
            </a:r>
            <a:r>
              <a:rPr lang="en-US" sz="3200" b="1" dirty="0" smtClean="0"/>
              <a:t> attentional </a:t>
            </a:r>
            <a:r>
              <a:rPr lang="en-US" sz="3200" dirty="0" smtClean="0"/>
              <a:t>resources </a:t>
            </a:r>
            <a:endParaRPr lang="en-US" sz="3200" dirty="0"/>
          </a:p>
        </p:txBody>
      </p:sp>
      <p:sp>
        <p:nvSpPr>
          <p:cNvPr id="16" name="TextBox 15"/>
          <p:cNvSpPr txBox="1"/>
          <p:nvPr/>
        </p:nvSpPr>
        <p:spPr>
          <a:xfrm>
            <a:off x="0" y="228600"/>
            <a:ext cx="2667000" cy="461665"/>
          </a:xfrm>
          <a:prstGeom prst="rect">
            <a:avLst/>
          </a:prstGeom>
          <a:noFill/>
        </p:spPr>
        <p:txBody>
          <a:bodyPr wrap="square" rtlCol="0">
            <a:spAutoFit/>
          </a:bodyPr>
          <a:lstStyle/>
          <a:p>
            <a:r>
              <a:rPr lang="en-US" sz="2400" dirty="0" smtClean="0"/>
              <a:t>From Kahneman </a:t>
            </a:r>
            <a:endParaRPr lang="en-US" sz="24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29718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29718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35052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28600" y="2209800"/>
            <a:ext cx="2590800" cy="523220"/>
          </a:xfrm>
          <a:prstGeom prst="rect">
            <a:avLst/>
          </a:prstGeom>
          <a:noFill/>
        </p:spPr>
        <p:txBody>
          <a:bodyPr wrap="square" rtlCol="0">
            <a:spAutoFit/>
          </a:bodyPr>
          <a:lstStyle/>
          <a:p>
            <a:r>
              <a:rPr lang="en-US" sz="2800" dirty="0" smtClean="0"/>
              <a:t>Automatic tasks</a:t>
            </a:r>
            <a:endParaRPr lang="en-US" sz="2800" dirty="0"/>
          </a:p>
        </p:txBody>
      </p:sp>
      <p:sp>
        <p:nvSpPr>
          <p:cNvPr id="11" name="TextBox 10"/>
          <p:cNvSpPr txBox="1"/>
          <p:nvPr/>
        </p:nvSpPr>
        <p:spPr>
          <a:xfrm>
            <a:off x="5029200" y="2209800"/>
            <a:ext cx="2743200" cy="523220"/>
          </a:xfrm>
          <a:prstGeom prst="rect">
            <a:avLst/>
          </a:prstGeom>
          <a:noFill/>
        </p:spPr>
        <p:txBody>
          <a:bodyPr wrap="square" rtlCol="0">
            <a:spAutoFit/>
          </a:bodyPr>
          <a:lstStyle/>
          <a:p>
            <a:r>
              <a:rPr lang="en-US" sz="2800" dirty="0" smtClean="0"/>
              <a:t>Controlled tasks</a:t>
            </a:r>
            <a:endParaRPr lang="en-US" sz="2800" dirty="0"/>
          </a:p>
        </p:txBody>
      </p:sp>
      <p:sp>
        <p:nvSpPr>
          <p:cNvPr id="7" name="TextBox 6"/>
          <p:cNvSpPr txBox="1"/>
          <p:nvPr/>
        </p:nvSpPr>
        <p:spPr>
          <a:xfrm>
            <a:off x="685800" y="304800"/>
            <a:ext cx="7467600" cy="1384995"/>
          </a:xfrm>
          <a:prstGeom prst="rect">
            <a:avLst/>
          </a:prstGeom>
          <a:noFill/>
        </p:spPr>
        <p:txBody>
          <a:bodyPr wrap="square" rtlCol="0">
            <a:spAutoFit/>
          </a:bodyPr>
          <a:lstStyle/>
          <a:p>
            <a:pPr algn="ctr"/>
            <a:r>
              <a:rPr lang="en-US" sz="2800" dirty="0" smtClean="0"/>
              <a:t>Allocation of resources:</a:t>
            </a:r>
          </a:p>
          <a:p>
            <a:pPr algn="ctr"/>
            <a:r>
              <a:rPr lang="en-US" sz="2800" dirty="0" smtClean="0"/>
              <a:t>Different tasks require different types and amounts of processing resources</a:t>
            </a:r>
            <a:endParaRPr lang="en-US" sz="2800" dirty="0"/>
          </a:p>
        </p:txBody>
      </p:sp>
      <p:sp>
        <p:nvSpPr>
          <p:cNvPr id="9" name="TextBox 8"/>
          <p:cNvSpPr txBox="1"/>
          <p:nvPr/>
        </p:nvSpPr>
        <p:spPr>
          <a:xfrm>
            <a:off x="1905000" y="3581400"/>
            <a:ext cx="3886200" cy="461665"/>
          </a:xfrm>
          <a:prstGeom prst="rect">
            <a:avLst/>
          </a:prstGeom>
          <a:noFill/>
        </p:spPr>
        <p:txBody>
          <a:bodyPr wrap="square" rtlCol="0">
            <a:spAutoFit/>
          </a:bodyPr>
          <a:lstStyle/>
          <a:p>
            <a:r>
              <a:rPr lang="en-US" sz="2400" dirty="0" smtClean="0"/>
              <a:t>Processing resources needed</a:t>
            </a:r>
            <a:endParaRPr lang="en-US" sz="2400" dirty="0"/>
          </a:p>
        </p:txBody>
      </p:sp>
      <p:sp>
        <p:nvSpPr>
          <p:cNvPr id="12" name="TextBox 11"/>
          <p:cNvSpPr txBox="1"/>
          <p:nvPr/>
        </p:nvSpPr>
        <p:spPr>
          <a:xfrm>
            <a:off x="990600" y="4038600"/>
            <a:ext cx="1143000" cy="400110"/>
          </a:xfrm>
          <a:prstGeom prst="rect">
            <a:avLst/>
          </a:prstGeom>
          <a:noFill/>
        </p:spPr>
        <p:txBody>
          <a:bodyPr wrap="square" rtlCol="0">
            <a:spAutoFit/>
          </a:bodyPr>
          <a:lstStyle/>
          <a:p>
            <a:r>
              <a:rPr lang="en-US" sz="2000" dirty="0" smtClean="0"/>
              <a:t>Very Few</a:t>
            </a:r>
            <a:endParaRPr lang="en-US" sz="2000" dirty="0"/>
          </a:p>
        </p:txBody>
      </p:sp>
      <p:sp>
        <p:nvSpPr>
          <p:cNvPr id="13" name="TextBox 12"/>
          <p:cNvSpPr txBox="1"/>
          <p:nvPr/>
        </p:nvSpPr>
        <p:spPr>
          <a:xfrm>
            <a:off x="5486400" y="4114800"/>
            <a:ext cx="838200" cy="400110"/>
          </a:xfrm>
          <a:prstGeom prst="rect">
            <a:avLst/>
          </a:prstGeom>
          <a:noFill/>
        </p:spPr>
        <p:txBody>
          <a:bodyPr wrap="square" rtlCol="0">
            <a:spAutoFit/>
          </a:bodyPr>
          <a:lstStyle/>
          <a:p>
            <a:r>
              <a:rPr lang="en-US" sz="2000" dirty="0" smtClean="0"/>
              <a:t>Many</a:t>
            </a:r>
            <a:endParaRPr lang="en-US" sz="20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1600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15240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066800"/>
            <a:ext cx="2133600" cy="523220"/>
          </a:xfrm>
          <a:prstGeom prst="rect">
            <a:avLst/>
          </a:prstGeom>
          <a:noFill/>
        </p:spPr>
        <p:txBody>
          <a:bodyPr wrap="square" rtlCol="0">
            <a:spAutoFit/>
          </a:bodyPr>
          <a:lstStyle/>
          <a:p>
            <a:r>
              <a:rPr lang="en-US" sz="2800" dirty="0" smtClean="0"/>
              <a:t>Automatic</a:t>
            </a:r>
            <a:endParaRPr lang="en-US" sz="2800" dirty="0"/>
          </a:p>
        </p:txBody>
      </p:sp>
      <p:sp>
        <p:nvSpPr>
          <p:cNvPr id="11" name="TextBox 10"/>
          <p:cNvSpPr txBox="1"/>
          <p:nvPr/>
        </p:nvSpPr>
        <p:spPr>
          <a:xfrm>
            <a:off x="4876800" y="1066800"/>
            <a:ext cx="2286000" cy="523220"/>
          </a:xfrm>
          <a:prstGeom prst="rect">
            <a:avLst/>
          </a:prstGeom>
          <a:noFill/>
        </p:spPr>
        <p:txBody>
          <a:bodyPr wrap="square" rtlCol="0">
            <a:spAutoFit/>
          </a:bodyPr>
          <a:lstStyle/>
          <a:p>
            <a:r>
              <a:rPr lang="en-US" sz="2800" dirty="0" smtClean="0"/>
              <a:t>Controlled</a:t>
            </a:r>
            <a:endParaRPr lang="en-US" sz="2800" dirty="0"/>
          </a:p>
        </p:txBody>
      </p:sp>
      <p:sp>
        <p:nvSpPr>
          <p:cNvPr id="7" name="TextBox 6"/>
          <p:cNvSpPr txBox="1"/>
          <p:nvPr/>
        </p:nvSpPr>
        <p:spPr>
          <a:xfrm>
            <a:off x="762000" y="3124200"/>
            <a:ext cx="2895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Fast</a:t>
            </a:r>
          </a:p>
          <a:p>
            <a:r>
              <a:rPr lang="en-US" sz="2400" dirty="0" smtClean="0"/>
              <a:t>Parallel</a:t>
            </a:r>
          </a:p>
          <a:p>
            <a:r>
              <a:rPr lang="en-US" sz="2400" dirty="0" smtClean="0"/>
              <a:t>Unaware</a:t>
            </a:r>
          </a:p>
          <a:p>
            <a:r>
              <a:rPr lang="en-US" sz="2400" dirty="0" smtClean="0"/>
              <a:t>Cannot be controlled</a:t>
            </a:r>
          </a:p>
          <a:p>
            <a:r>
              <a:rPr lang="en-US" sz="2400" dirty="0" smtClean="0"/>
              <a:t>Obligatory</a:t>
            </a:r>
          </a:p>
          <a:p>
            <a:r>
              <a:rPr lang="en-US" sz="2400" dirty="0" smtClean="0"/>
              <a:t>Autonomous</a:t>
            </a:r>
            <a:endParaRPr lang="en-US" sz="2400" dirty="0"/>
          </a:p>
        </p:txBody>
      </p:sp>
      <p:sp>
        <p:nvSpPr>
          <p:cNvPr id="9" name="TextBox 8"/>
          <p:cNvSpPr txBox="1"/>
          <p:nvPr/>
        </p:nvSpPr>
        <p:spPr>
          <a:xfrm>
            <a:off x="5334000" y="3124200"/>
            <a:ext cx="2133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Slow</a:t>
            </a:r>
          </a:p>
          <a:p>
            <a:r>
              <a:rPr lang="en-US" sz="2400" dirty="0" smtClean="0"/>
              <a:t>Serial</a:t>
            </a:r>
          </a:p>
          <a:p>
            <a:r>
              <a:rPr lang="en-US" sz="2400" dirty="0" smtClean="0"/>
              <a:t>Aware</a:t>
            </a:r>
          </a:p>
          <a:p>
            <a:r>
              <a:rPr lang="en-US" sz="2400" dirty="0" smtClean="0"/>
              <a:t>Controlled</a:t>
            </a:r>
          </a:p>
          <a:p>
            <a:r>
              <a:rPr lang="en-US" sz="2400" dirty="0" smtClean="0"/>
              <a:t>Selected</a:t>
            </a:r>
          </a:p>
          <a:p>
            <a:r>
              <a:rPr lang="en-US" sz="2400" dirty="0" smtClean="0"/>
              <a:t>Dependent </a:t>
            </a:r>
          </a:p>
        </p:txBody>
      </p:sp>
      <p:sp>
        <p:nvSpPr>
          <p:cNvPr id="12" name="TextBox 11"/>
          <p:cNvSpPr txBox="1"/>
          <p:nvPr/>
        </p:nvSpPr>
        <p:spPr>
          <a:xfrm>
            <a:off x="228600" y="304800"/>
            <a:ext cx="6629400" cy="523220"/>
          </a:xfrm>
          <a:prstGeom prst="rect">
            <a:avLst/>
          </a:prstGeom>
          <a:noFill/>
        </p:spPr>
        <p:txBody>
          <a:bodyPr wrap="square" rtlCol="0">
            <a:spAutoFit/>
          </a:bodyPr>
          <a:lstStyle/>
          <a:p>
            <a:pPr algn="ctr"/>
            <a:r>
              <a:rPr lang="en-US" sz="2800" dirty="0" smtClean="0"/>
              <a:t>Characteristics of Task Processes </a:t>
            </a:r>
            <a:endParaRPr lang="en-US" sz="2800" dirty="0"/>
          </a:p>
        </p:txBody>
      </p:sp>
      <p:sp>
        <p:nvSpPr>
          <p:cNvPr id="13" name="TextBox 12"/>
          <p:cNvSpPr txBox="1"/>
          <p:nvPr/>
        </p:nvSpPr>
        <p:spPr>
          <a:xfrm>
            <a:off x="1828800" y="2209800"/>
            <a:ext cx="3886200" cy="461665"/>
          </a:xfrm>
          <a:prstGeom prst="rect">
            <a:avLst/>
          </a:prstGeom>
          <a:noFill/>
        </p:spPr>
        <p:txBody>
          <a:bodyPr wrap="square" rtlCol="0">
            <a:spAutoFit/>
          </a:bodyPr>
          <a:lstStyle/>
          <a:p>
            <a:r>
              <a:rPr lang="en-US" sz="2400" dirty="0" smtClean="0"/>
              <a:t>Processing resources needed</a:t>
            </a:r>
            <a:endParaRPr lang="en-US" sz="2400" dirty="0"/>
          </a:p>
        </p:txBody>
      </p:sp>
      <p:sp>
        <p:nvSpPr>
          <p:cNvPr id="14" name="TextBox 13"/>
          <p:cNvSpPr txBox="1"/>
          <p:nvPr/>
        </p:nvSpPr>
        <p:spPr>
          <a:xfrm>
            <a:off x="762000" y="2590800"/>
            <a:ext cx="1143000" cy="400110"/>
          </a:xfrm>
          <a:prstGeom prst="rect">
            <a:avLst/>
          </a:prstGeom>
          <a:noFill/>
        </p:spPr>
        <p:txBody>
          <a:bodyPr wrap="square" rtlCol="0">
            <a:spAutoFit/>
          </a:bodyPr>
          <a:lstStyle/>
          <a:p>
            <a:r>
              <a:rPr lang="en-US" sz="2000" dirty="0" smtClean="0"/>
              <a:t>Very Few</a:t>
            </a:r>
            <a:endParaRPr lang="en-US" sz="2000" dirty="0"/>
          </a:p>
        </p:txBody>
      </p:sp>
      <p:sp>
        <p:nvSpPr>
          <p:cNvPr id="15" name="TextBox 14"/>
          <p:cNvSpPr txBox="1"/>
          <p:nvPr/>
        </p:nvSpPr>
        <p:spPr>
          <a:xfrm>
            <a:off x="5638800" y="2590800"/>
            <a:ext cx="838200" cy="400110"/>
          </a:xfrm>
          <a:prstGeom prst="rect">
            <a:avLst/>
          </a:prstGeom>
          <a:noFill/>
        </p:spPr>
        <p:txBody>
          <a:bodyPr wrap="square" rtlCol="0">
            <a:spAutoFit/>
          </a:bodyPr>
          <a:lstStyle/>
          <a:p>
            <a:r>
              <a:rPr lang="en-US" sz="2000" dirty="0" smtClean="0"/>
              <a:t>Many</a:t>
            </a:r>
            <a:endParaRPr lang="en-US" sz="20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1600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15240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066800"/>
            <a:ext cx="2133600" cy="523220"/>
          </a:xfrm>
          <a:prstGeom prst="rect">
            <a:avLst/>
          </a:prstGeom>
          <a:noFill/>
        </p:spPr>
        <p:txBody>
          <a:bodyPr wrap="square" rtlCol="0">
            <a:spAutoFit/>
          </a:bodyPr>
          <a:lstStyle/>
          <a:p>
            <a:r>
              <a:rPr lang="en-US" sz="2800" dirty="0" smtClean="0"/>
              <a:t>Automatic</a:t>
            </a:r>
            <a:endParaRPr lang="en-US" sz="2800" dirty="0"/>
          </a:p>
        </p:txBody>
      </p:sp>
      <p:sp>
        <p:nvSpPr>
          <p:cNvPr id="11" name="TextBox 10"/>
          <p:cNvSpPr txBox="1"/>
          <p:nvPr/>
        </p:nvSpPr>
        <p:spPr>
          <a:xfrm>
            <a:off x="4876800" y="1066800"/>
            <a:ext cx="2286000" cy="523220"/>
          </a:xfrm>
          <a:prstGeom prst="rect">
            <a:avLst/>
          </a:prstGeom>
          <a:noFill/>
        </p:spPr>
        <p:txBody>
          <a:bodyPr wrap="square" rtlCol="0">
            <a:spAutoFit/>
          </a:bodyPr>
          <a:lstStyle/>
          <a:p>
            <a:r>
              <a:rPr lang="en-US" sz="2800" dirty="0" smtClean="0"/>
              <a:t>Controlled</a:t>
            </a:r>
            <a:endParaRPr lang="en-US" sz="2800" dirty="0"/>
          </a:p>
        </p:txBody>
      </p:sp>
      <p:sp>
        <p:nvSpPr>
          <p:cNvPr id="7" name="TextBox 6"/>
          <p:cNvSpPr txBox="1"/>
          <p:nvPr/>
        </p:nvSpPr>
        <p:spPr>
          <a:xfrm>
            <a:off x="762000" y="3124200"/>
            <a:ext cx="2895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Fast</a:t>
            </a:r>
          </a:p>
          <a:p>
            <a:r>
              <a:rPr lang="en-US" sz="2400" dirty="0" smtClean="0"/>
              <a:t>Parallel</a:t>
            </a:r>
          </a:p>
          <a:p>
            <a:r>
              <a:rPr lang="en-US" sz="2400" dirty="0" smtClean="0">
                <a:solidFill>
                  <a:srgbClr val="FF0000"/>
                </a:solidFill>
              </a:rPr>
              <a:t>Unaware</a:t>
            </a:r>
          </a:p>
          <a:p>
            <a:r>
              <a:rPr lang="en-US" sz="2400" dirty="0" smtClean="0"/>
              <a:t>Cannot be controlled</a:t>
            </a:r>
          </a:p>
          <a:p>
            <a:r>
              <a:rPr lang="en-US" sz="2400" dirty="0" smtClean="0"/>
              <a:t>Obligatory</a:t>
            </a:r>
          </a:p>
          <a:p>
            <a:r>
              <a:rPr lang="en-US" sz="2400" dirty="0" smtClean="0"/>
              <a:t>Autonomous</a:t>
            </a:r>
            <a:endParaRPr lang="en-US" sz="2400" dirty="0"/>
          </a:p>
        </p:txBody>
      </p:sp>
      <p:sp>
        <p:nvSpPr>
          <p:cNvPr id="9" name="TextBox 8"/>
          <p:cNvSpPr txBox="1"/>
          <p:nvPr/>
        </p:nvSpPr>
        <p:spPr>
          <a:xfrm>
            <a:off x="5334000" y="3124200"/>
            <a:ext cx="2133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Slow</a:t>
            </a:r>
          </a:p>
          <a:p>
            <a:r>
              <a:rPr lang="en-US" sz="2400" dirty="0" smtClean="0"/>
              <a:t>Serial</a:t>
            </a:r>
          </a:p>
          <a:p>
            <a:r>
              <a:rPr lang="en-US" sz="2400" dirty="0" smtClean="0">
                <a:solidFill>
                  <a:srgbClr val="FF0000"/>
                </a:solidFill>
              </a:rPr>
              <a:t>Aware</a:t>
            </a:r>
          </a:p>
          <a:p>
            <a:r>
              <a:rPr lang="en-US" sz="2400" dirty="0" smtClean="0"/>
              <a:t>Controlled</a:t>
            </a:r>
          </a:p>
          <a:p>
            <a:r>
              <a:rPr lang="en-US" sz="2400" dirty="0" smtClean="0"/>
              <a:t>Selected</a:t>
            </a:r>
          </a:p>
          <a:p>
            <a:r>
              <a:rPr lang="en-US" sz="2400" dirty="0" smtClean="0"/>
              <a:t>Dependent </a:t>
            </a:r>
          </a:p>
        </p:txBody>
      </p:sp>
      <p:sp>
        <p:nvSpPr>
          <p:cNvPr id="12" name="TextBox 11"/>
          <p:cNvSpPr txBox="1"/>
          <p:nvPr/>
        </p:nvSpPr>
        <p:spPr>
          <a:xfrm>
            <a:off x="228600" y="304800"/>
            <a:ext cx="6629400" cy="523220"/>
          </a:xfrm>
          <a:prstGeom prst="rect">
            <a:avLst/>
          </a:prstGeom>
          <a:noFill/>
        </p:spPr>
        <p:txBody>
          <a:bodyPr wrap="square" rtlCol="0">
            <a:spAutoFit/>
          </a:bodyPr>
          <a:lstStyle/>
          <a:p>
            <a:pPr algn="ctr"/>
            <a:r>
              <a:rPr lang="en-US" sz="2800" dirty="0" smtClean="0"/>
              <a:t>Characteristics of Task Processes </a:t>
            </a:r>
            <a:endParaRPr lang="en-US" sz="2800" dirty="0"/>
          </a:p>
        </p:txBody>
      </p:sp>
      <p:sp>
        <p:nvSpPr>
          <p:cNvPr id="13" name="TextBox 12"/>
          <p:cNvSpPr txBox="1"/>
          <p:nvPr/>
        </p:nvSpPr>
        <p:spPr>
          <a:xfrm>
            <a:off x="1828800" y="2209800"/>
            <a:ext cx="3886200" cy="461665"/>
          </a:xfrm>
          <a:prstGeom prst="rect">
            <a:avLst/>
          </a:prstGeom>
          <a:noFill/>
        </p:spPr>
        <p:txBody>
          <a:bodyPr wrap="square" rtlCol="0">
            <a:spAutoFit/>
          </a:bodyPr>
          <a:lstStyle/>
          <a:p>
            <a:r>
              <a:rPr lang="en-US" sz="2400" dirty="0" smtClean="0"/>
              <a:t>Processing resources needed</a:t>
            </a:r>
            <a:endParaRPr lang="en-US" sz="2400" dirty="0"/>
          </a:p>
        </p:txBody>
      </p:sp>
      <p:sp>
        <p:nvSpPr>
          <p:cNvPr id="14" name="TextBox 13"/>
          <p:cNvSpPr txBox="1"/>
          <p:nvPr/>
        </p:nvSpPr>
        <p:spPr>
          <a:xfrm>
            <a:off x="762000" y="2590800"/>
            <a:ext cx="1143000" cy="400110"/>
          </a:xfrm>
          <a:prstGeom prst="rect">
            <a:avLst/>
          </a:prstGeom>
          <a:noFill/>
        </p:spPr>
        <p:txBody>
          <a:bodyPr wrap="square" rtlCol="0">
            <a:spAutoFit/>
          </a:bodyPr>
          <a:lstStyle/>
          <a:p>
            <a:r>
              <a:rPr lang="en-US" sz="2000" dirty="0" smtClean="0"/>
              <a:t>Very Few</a:t>
            </a:r>
            <a:endParaRPr lang="en-US" sz="2000" dirty="0"/>
          </a:p>
        </p:txBody>
      </p:sp>
      <p:sp>
        <p:nvSpPr>
          <p:cNvPr id="15" name="TextBox 14"/>
          <p:cNvSpPr txBox="1"/>
          <p:nvPr/>
        </p:nvSpPr>
        <p:spPr>
          <a:xfrm>
            <a:off x="5638800" y="2590800"/>
            <a:ext cx="838200" cy="400110"/>
          </a:xfrm>
          <a:prstGeom prst="rect">
            <a:avLst/>
          </a:prstGeom>
          <a:noFill/>
        </p:spPr>
        <p:txBody>
          <a:bodyPr wrap="square" rtlCol="0">
            <a:spAutoFit/>
          </a:bodyPr>
          <a:lstStyle/>
          <a:p>
            <a:r>
              <a:rPr lang="en-US" sz="2000" dirty="0" smtClean="0"/>
              <a:t>Many</a:t>
            </a: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dichotomy </a:t>
            </a:r>
            <a:endParaRPr lang="en-US" dirty="0"/>
          </a:p>
        </p:txBody>
      </p:sp>
      <p:sp>
        <p:nvSpPr>
          <p:cNvPr id="3" name="Content Placeholder 2"/>
          <p:cNvSpPr>
            <a:spLocks noGrp="1"/>
          </p:cNvSpPr>
          <p:nvPr>
            <p:ph idx="1"/>
          </p:nvPr>
        </p:nvSpPr>
        <p:spPr/>
        <p:txBody>
          <a:bodyPr>
            <a:normAutofit/>
          </a:bodyPr>
          <a:lstStyle/>
          <a:p>
            <a:r>
              <a:rPr lang="en-US" dirty="0" smtClean="0"/>
              <a:t>Last half of 19</a:t>
            </a:r>
            <a:r>
              <a:rPr lang="en-US" baseline="30000" dirty="0" smtClean="0"/>
              <a:t>th</a:t>
            </a:r>
            <a:r>
              <a:rPr lang="en-US" dirty="0" smtClean="0"/>
              <a:t> century</a:t>
            </a:r>
          </a:p>
          <a:p>
            <a:r>
              <a:rPr lang="en-US" dirty="0" smtClean="0"/>
              <a:t>England</a:t>
            </a:r>
          </a:p>
          <a:p>
            <a:r>
              <a:rPr lang="en-US" dirty="0" smtClean="0"/>
              <a:t>Sir Francis Galton in an 1879 article in </a:t>
            </a:r>
            <a:r>
              <a:rPr lang="en-US" i="1" dirty="0" smtClean="0"/>
              <a:t>Brain </a:t>
            </a:r>
            <a:r>
              <a:rPr lang="en-US" dirty="0" smtClean="0"/>
              <a:t>painted the mind as a house set upon a</a:t>
            </a:r>
          </a:p>
          <a:p>
            <a:pPr lvl="1"/>
            <a:r>
              <a:rPr lang="en-US" dirty="0" smtClean="0"/>
              <a:t>“complex system of drains and gas- and water-pipes…which are usually hidden out of sight, and (of) whose existence, so long as they acted well, we had never troubled ourselves.” </a:t>
            </a:r>
          </a:p>
          <a:p>
            <a:endParaRPr lang="en-US" dirty="0" smtClean="0"/>
          </a:p>
          <a:p>
            <a:endParaRPr lang="en-US" dirty="0" smtClean="0"/>
          </a:p>
          <a:p>
            <a:endParaRPr lang="en-US" b="1" dirty="0" smtClean="0"/>
          </a:p>
          <a:p>
            <a:pPr lvl="1"/>
            <a:endParaRPr lang="en-US" dirty="0" smtClean="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447800" y="1981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67400" y="1981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447800" y="25146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4800" y="1371600"/>
            <a:ext cx="2133600" cy="523220"/>
          </a:xfrm>
          <a:prstGeom prst="rect">
            <a:avLst/>
          </a:prstGeom>
          <a:noFill/>
        </p:spPr>
        <p:txBody>
          <a:bodyPr wrap="square" rtlCol="0">
            <a:spAutoFit/>
          </a:bodyPr>
          <a:lstStyle/>
          <a:p>
            <a:r>
              <a:rPr lang="en-US" sz="2800" dirty="0" smtClean="0"/>
              <a:t>Automatic</a:t>
            </a:r>
            <a:endParaRPr lang="en-US" sz="2800" dirty="0"/>
          </a:p>
        </p:txBody>
      </p:sp>
      <p:sp>
        <p:nvSpPr>
          <p:cNvPr id="11" name="TextBox 10"/>
          <p:cNvSpPr txBox="1"/>
          <p:nvPr/>
        </p:nvSpPr>
        <p:spPr>
          <a:xfrm>
            <a:off x="4876800" y="1371600"/>
            <a:ext cx="2286000" cy="523220"/>
          </a:xfrm>
          <a:prstGeom prst="rect">
            <a:avLst/>
          </a:prstGeom>
          <a:noFill/>
        </p:spPr>
        <p:txBody>
          <a:bodyPr wrap="square" rtlCol="0">
            <a:spAutoFit/>
          </a:bodyPr>
          <a:lstStyle/>
          <a:p>
            <a:r>
              <a:rPr lang="en-US" sz="2800" dirty="0" smtClean="0"/>
              <a:t>Controlled</a:t>
            </a:r>
            <a:endParaRPr lang="en-US" sz="2800" dirty="0"/>
          </a:p>
        </p:txBody>
      </p:sp>
      <p:sp>
        <p:nvSpPr>
          <p:cNvPr id="7" name="TextBox 6"/>
          <p:cNvSpPr txBox="1"/>
          <p:nvPr/>
        </p:nvSpPr>
        <p:spPr>
          <a:xfrm>
            <a:off x="762000" y="3505200"/>
            <a:ext cx="2895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Fast</a:t>
            </a:r>
          </a:p>
          <a:p>
            <a:r>
              <a:rPr lang="en-US" sz="2400" dirty="0" smtClean="0"/>
              <a:t>Parallel</a:t>
            </a:r>
          </a:p>
          <a:p>
            <a:r>
              <a:rPr lang="en-US" sz="2400" dirty="0" smtClean="0"/>
              <a:t>Unaware</a:t>
            </a:r>
          </a:p>
          <a:p>
            <a:r>
              <a:rPr lang="en-US" sz="2400" dirty="0" smtClean="0"/>
              <a:t>Cannot be controlled</a:t>
            </a:r>
          </a:p>
          <a:p>
            <a:r>
              <a:rPr lang="en-US" sz="2400" dirty="0" smtClean="0"/>
              <a:t>Obligatory</a:t>
            </a:r>
          </a:p>
          <a:p>
            <a:r>
              <a:rPr lang="en-US" sz="2400" dirty="0" smtClean="0"/>
              <a:t>Autonomous</a:t>
            </a:r>
            <a:endParaRPr lang="en-US" sz="2400" dirty="0"/>
          </a:p>
        </p:txBody>
      </p:sp>
      <p:sp>
        <p:nvSpPr>
          <p:cNvPr id="9" name="TextBox 8"/>
          <p:cNvSpPr txBox="1"/>
          <p:nvPr/>
        </p:nvSpPr>
        <p:spPr>
          <a:xfrm>
            <a:off x="5410200" y="3505200"/>
            <a:ext cx="21336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Slow</a:t>
            </a:r>
          </a:p>
          <a:p>
            <a:r>
              <a:rPr lang="en-US" sz="2400" dirty="0" smtClean="0"/>
              <a:t>Serial</a:t>
            </a:r>
          </a:p>
          <a:p>
            <a:r>
              <a:rPr lang="en-US" sz="2400" dirty="0" smtClean="0"/>
              <a:t>Aware</a:t>
            </a:r>
          </a:p>
          <a:p>
            <a:r>
              <a:rPr lang="en-US" sz="2400" dirty="0" smtClean="0"/>
              <a:t>Controlled</a:t>
            </a:r>
          </a:p>
          <a:p>
            <a:r>
              <a:rPr lang="en-US" sz="2400" dirty="0" smtClean="0"/>
              <a:t>Selected</a:t>
            </a:r>
          </a:p>
          <a:p>
            <a:r>
              <a:rPr lang="en-US" sz="2400" dirty="0" smtClean="0"/>
              <a:t>Dependent </a:t>
            </a:r>
          </a:p>
          <a:p>
            <a:endParaRPr lang="en-US" sz="2400" dirty="0"/>
          </a:p>
        </p:txBody>
      </p:sp>
      <p:sp>
        <p:nvSpPr>
          <p:cNvPr id="15" name="TextBox 14"/>
          <p:cNvSpPr txBox="1"/>
          <p:nvPr/>
        </p:nvSpPr>
        <p:spPr>
          <a:xfrm>
            <a:off x="457200" y="0"/>
            <a:ext cx="8305800" cy="954107"/>
          </a:xfrm>
          <a:prstGeom prst="rect">
            <a:avLst/>
          </a:prstGeom>
          <a:noFill/>
        </p:spPr>
        <p:txBody>
          <a:bodyPr wrap="square" rtlCol="0">
            <a:spAutoFit/>
          </a:bodyPr>
          <a:lstStyle/>
          <a:p>
            <a:pPr algn="ctr"/>
            <a:r>
              <a:rPr lang="en-US" sz="2800" dirty="0" smtClean="0"/>
              <a:t>Allocation of resources required by tasks can change over time; a controlled task can become automatic</a:t>
            </a:r>
            <a:endParaRPr lang="en-US" sz="2800" dirty="0"/>
          </a:p>
        </p:txBody>
      </p:sp>
      <p:sp>
        <p:nvSpPr>
          <p:cNvPr id="12" name="TextBox 11"/>
          <p:cNvSpPr txBox="1"/>
          <p:nvPr/>
        </p:nvSpPr>
        <p:spPr>
          <a:xfrm>
            <a:off x="1752600" y="2590800"/>
            <a:ext cx="3886200" cy="461665"/>
          </a:xfrm>
          <a:prstGeom prst="rect">
            <a:avLst/>
          </a:prstGeom>
          <a:noFill/>
        </p:spPr>
        <p:txBody>
          <a:bodyPr wrap="square" rtlCol="0">
            <a:spAutoFit/>
          </a:bodyPr>
          <a:lstStyle/>
          <a:p>
            <a:r>
              <a:rPr lang="en-US" sz="2400" dirty="0" smtClean="0"/>
              <a:t>Processing resources needed</a:t>
            </a:r>
            <a:endParaRPr lang="en-US" sz="2400"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1600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15240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066800"/>
            <a:ext cx="2133600" cy="523220"/>
          </a:xfrm>
          <a:prstGeom prst="rect">
            <a:avLst/>
          </a:prstGeom>
          <a:noFill/>
        </p:spPr>
        <p:txBody>
          <a:bodyPr wrap="square" rtlCol="0">
            <a:spAutoFit/>
          </a:bodyPr>
          <a:lstStyle/>
          <a:p>
            <a:r>
              <a:rPr lang="en-US" sz="2800" dirty="0" smtClean="0"/>
              <a:t>Automatic</a:t>
            </a:r>
            <a:endParaRPr lang="en-US" sz="2800" dirty="0"/>
          </a:p>
        </p:txBody>
      </p:sp>
      <p:sp>
        <p:nvSpPr>
          <p:cNvPr id="11" name="TextBox 10"/>
          <p:cNvSpPr txBox="1"/>
          <p:nvPr/>
        </p:nvSpPr>
        <p:spPr>
          <a:xfrm>
            <a:off x="4876800" y="1066800"/>
            <a:ext cx="2286000" cy="523220"/>
          </a:xfrm>
          <a:prstGeom prst="rect">
            <a:avLst/>
          </a:prstGeom>
          <a:noFill/>
        </p:spPr>
        <p:txBody>
          <a:bodyPr wrap="square" rtlCol="0">
            <a:spAutoFit/>
          </a:bodyPr>
          <a:lstStyle/>
          <a:p>
            <a:r>
              <a:rPr lang="en-US" sz="2800" dirty="0" smtClean="0"/>
              <a:t>Controlled</a:t>
            </a:r>
            <a:endParaRPr lang="en-US" sz="2800" dirty="0"/>
          </a:p>
        </p:txBody>
      </p:sp>
      <p:sp>
        <p:nvSpPr>
          <p:cNvPr id="7" name="TextBox 6"/>
          <p:cNvSpPr txBox="1"/>
          <p:nvPr/>
        </p:nvSpPr>
        <p:spPr>
          <a:xfrm>
            <a:off x="762000" y="3505200"/>
            <a:ext cx="2895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Fast</a:t>
            </a:r>
          </a:p>
          <a:p>
            <a:r>
              <a:rPr lang="en-US" sz="2400" dirty="0" smtClean="0"/>
              <a:t>Parallel</a:t>
            </a:r>
          </a:p>
          <a:p>
            <a:r>
              <a:rPr lang="en-US" sz="2400" dirty="0" smtClean="0"/>
              <a:t>Unaware</a:t>
            </a:r>
          </a:p>
          <a:p>
            <a:r>
              <a:rPr lang="en-US" sz="2400" dirty="0" smtClean="0"/>
              <a:t>Cannot be controlled</a:t>
            </a:r>
          </a:p>
          <a:p>
            <a:r>
              <a:rPr lang="en-US" sz="2400" dirty="0" smtClean="0"/>
              <a:t>Obligatory</a:t>
            </a:r>
          </a:p>
          <a:p>
            <a:r>
              <a:rPr lang="en-US" sz="2400" dirty="0" smtClean="0"/>
              <a:t>Autonomous</a:t>
            </a:r>
            <a:endParaRPr lang="en-US" sz="2400" dirty="0"/>
          </a:p>
        </p:txBody>
      </p:sp>
      <p:sp>
        <p:nvSpPr>
          <p:cNvPr id="9" name="TextBox 8"/>
          <p:cNvSpPr txBox="1"/>
          <p:nvPr/>
        </p:nvSpPr>
        <p:spPr>
          <a:xfrm>
            <a:off x="5410200" y="3505200"/>
            <a:ext cx="21336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Slow</a:t>
            </a:r>
          </a:p>
          <a:p>
            <a:r>
              <a:rPr lang="en-US" sz="2400" dirty="0" smtClean="0"/>
              <a:t>Serial</a:t>
            </a:r>
          </a:p>
          <a:p>
            <a:r>
              <a:rPr lang="en-US" sz="2400" dirty="0" smtClean="0"/>
              <a:t>Aware</a:t>
            </a:r>
          </a:p>
          <a:p>
            <a:r>
              <a:rPr lang="en-US" sz="2400" dirty="0" smtClean="0"/>
              <a:t>Controlled</a:t>
            </a:r>
          </a:p>
          <a:p>
            <a:r>
              <a:rPr lang="en-US" sz="2400" dirty="0" smtClean="0"/>
              <a:t>Selected</a:t>
            </a:r>
          </a:p>
          <a:p>
            <a:r>
              <a:rPr lang="en-US" sz="2400" dirty="0" smtClean="0"/>
              <a:t>Dependent </a:t>
            </a:r>
          </a:p>
          <a:p>
            <a:endParaRPr lang="en-US" sz="2400" dirty="0"/>
          </a:p>
        </p:txBody>
      </p:sp>
      <p:sp>
        <p:nvSpPr>
          <p:cNvPr id="12" name="TextBox 11"/>
          <p:cNvSpPr txBox="1"/>
          <p:nvPr/>
        </p:nvSpPr>
        <p:spPr>
          <a:xfrm>
            <a:off x="1905000" y="2133600"/>
            <a:ext cx="3886200" cy="461665"/>
          </a:xfrm>
          <a:prstGeom prst="rect">
            <a:avLst/>
          </a:prstGeom>
          <a:noFill/>
        </p:spPr>
        <p:txBody>
          <a:bodyPr wrap="square" rtlCol="0">
            <a:spAutoFit/>
          </a:bodyPr>
          <a:lstStyle/>
          <a:p>
            <a:r>
              <a:rPr lang="en-US" sz="2400" dirty="0" smtClean="0"/>
              <a:t>Processing resources needed</a:t>
            </a:r>
            <a:endParaRPr lang="en-US" sz="2400" dirty="0"/>
          </a:p>
        </p:txBody>
      </p:sp>
      <p:sp>
        <p:nvSpPr>
          <p:cNvPr id="13" name="TextBox 12"/>
          <p:cNvSpPr txBox="1"/>
          <p:nvPr/>
        </p:nvSpPr>
        <p:spPr>
          <a:xfrm>
            <a:off x="5562600" y="2514600"/>
            <a:ext cx="838200" cy="400110"/>
          </a:xfrm>
          <a:prstGeom prst="rect">
            <a:avLst/>
          </a:prstGeom>
          <a:noFill/>
        </p:spPr>
        <p:txBody>
          <a:bodyPr wrap="square" rtlCol="0">
            <a:spAutoFit/>
          </a:bodyPr>
          <a:lstStyle/>
          <a:p>
            <a:r>
              <a:rPr lang="en-US" sz="2000" dirty="0" smtClean="0"/>
              <a:t>Many</a:t>
            </a:r>
            <a:endParaRPr lang="en-US" sz="2000" dirty="0"/>
          </a:p>
        </p:txBody>
      </p:sp>
      <p:sp>
        <p:nvSpPr>
          <p:cNvPr id="14" name="TextBox 13"/>
          <p:cNvSpPr txBox="1"/>
          <p:nvPr/>
        </p:nvSpPr>
        <p:spPr>
          <a:xfrm>
            <a:off x="1066800" y="2590800"/>
            <a:ext cx="838200" cy="400110"/>
          </a:xfrm>
          <a:prstGeom prst="rect">
            <a:avLst/>
          </a:prstGeom>
          <a:noFill/>
        </p:spPr>
        <p:txBody>
          <a:bodyPr wrap="square" rtlCol="0">
            <a:spAutoFit/>
          </a:bodyPr>
          <a:lstStyle/>
          <a:p>
            <a:r>
              <a:rPr lang="en-US" sz="2000" dirty="0" smtClean="0"/>
              <a:t>Few</a:t>
            </a:r>
            <a:endParaRPr lang="en-US" sz="2000" dirty="0"/>
          </a:p>
        </p:txBody>
      </p:sp>
      <p:sp>
        <p:nvSpPr>
          <p:cNvPr id="15" name="TextBox 14"/>
          <p:cNvSpPr txBox="1"/>
          <p:nvPr/>
        </p:nvSpPr>
        <p:spPr>
          <a:xfrm>
            <a:off x="2895600" y="1143000"/>
            <a:ext cx="1600200" cy="523220"/>
          </a:xfrm>
          <a:prstGeom prst="rect">
            <a:avLst/>
          </a:prstGeom>
          <a:noFill/>
        </p:spPr>
        <p:txBody>
          <a:bodyPr wrap="square" rtlCol="0">
            <a:spAutoFit/>
          </a:bodyPr>
          <a:lstStyle/>
          <a:p>
            <a:r>
              <a:rPr lang="en-US" sz="2800" dirty="0" smtClean="0">
                <a:solidFill>
                  <a:srgbClr val="FF0000"/>
                </a:solidFill>
              </a:rPr>
              <a:t>Practice</a:t>
            </a:r>
            <a:endParaRPr lang="en-US" sz="2800" dirty="0">
              <a:solidFill>
                <a:srgbClr val="FF0000"/>
              </a:solidFill>
            </a:endParaRPr>
          </a:p>
        </p:txBody>
      </p:sp>
      <p:sp>
        <p:nvSpPr>
          <p:cNvPr id="16" name="Left Arrow 15"/>
          <p:cNvSpPr/>
          <p:nvPr/>
        </p:nvSpPr>
        <p:spPr>
          <a:xfrm>
            <a:off x="3200400" y="1600200"/>
            <a:ext cx="174040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38200" y="304800"/>
            <a:ext cx="6096000" cy="523220"/>
          </a:xfrm>
          <a:prstGeom prst="rect">
            <a:avLst/>
          </a:prstGeom>
          <a:noFill/>
        </p:spPr>
        <p:txBody>
          <a:bodyPr wrap="square" rtlCol="0">
            <a:spAutoFit/>
          </a:bodyPr>
          <a:lstStyle/>
          <a:p>
            <a:pPr algn="ctr"/>
            <a:r>
              <a:rPr lang="en-US" sz="2800" dirty="0" smtClean="0"/>
              <a:t>The critical variable</a:t>
            </a:r>
            <a:endParaRPr lang="en-US" sz="28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automatic pilot </a:t>
            </a:r>
            <a:endParaRPr lang="en-US" dirty="0"/>
          </a:p>
        </p:txBody>
      </p:sp>
      <p:sp>
        <p:nvSpPr>
          <p:cNvPr id="3" name="Content Placeholder 2"/>
          <p:cNvSpPr>
            <a:spLocks noGrp="1"/>
          </p:cNvSpPr>
          <p:nvPr>
            <p:ph idx="1"/>
          </p:nvPr>
        </p:nvSpPr>
        <p:spPr/>
        <p:txBody>
          <a:bodyPr/>
          <a:lstStyle/>
          <a:p>
            <a:r>
              <a:rPr lang="en-US" dirty="0" smtClean="0"/>
              <a:t>How do we get about on automatic pilot?</a:t>
            </a:r>
          </a:p>
          <a:p>
            <a:r>
              <a:rPr lang="en-US" dirty="0" smtClean="0"/>
              <a:t>Spatial mental map</a:t>
            </a:r>
          </a:p>
          <a:p>
            <a:pPr lvl="1"/>
            <a:r>
              <a:rPr lang="en-US" dirty="0" smtClean="0"/>
              <a:t>expectation</a:t>
            </a:r>
          </a:p>
          <a:p>
            <a:r>
              <a:rPr lang="en-US" dirty="0" smtClean="0"/>
              <a:t>Attention capture</a:t>
            </a:r>
          </a:p>
          <a:p>
            <a:pPr lvl="1"/>
            <a:r>
              <a:rPr lang="en-US" dirty="0" smtClean="0"/>
              <a:t>Foveate  the unexpected, and on movement</a:t>
            </a:r>
          </a:p>
          <a:p>
            <a:pPr lvl="1"/>
            <a:r>
              <a:rPr lang="en-US" dirty="0" smtClean="0"/>
              <a:t>Update mental map, take corrective action</a:t>
            </a:r>
          </a:p>
          <a:p>
            <a:pPr lvl="1"/>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Cognitive Neuroscience</a:t>
            </a:r>
            <a:endParaRPr lang="en-US" dirty="0"/>
          </a:p>
        </p:txBody>
      </p:sp>
      <p:sp>
        <p:nvSpPr>
          <p:cNvPr id="3" name="Subtitle 2"/>
          <p:cNvSpPr>
            <a:spLocks noGrp="1"/>
          </p:cNvSpPr>
          <p:nvPr>
            <p:ph type="subTitle" idx="1"/>
          </p:nvPr>
        </p:nvSpPr>
        <p:spPr/>
        <p:txBody>
          <a:bodyPr/>
          <a:lstStyle/>
          <a:p>
            <a:r>
              <a:rPr lang="en-US" dirty="0" smtClean="0"/>
              <a:t>Cognitive Control</a:t>
            </a:r>
          </a:p>
          <a:p>
            <a:r>
              <a:rPr lang="en-US" dirty="0" smtClean="0"/>
              <a:t>Working Memory </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81400" y="1066800"/>
            <a:ext cx="2743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Working Memory</a:t>
            </a:r>
          </a:p>
        </p:txBody>
      </p:sp>
      <p:sp>
        <p:nvSpPr>
          <p:cNvPr id="4" name="Rectangle 3"/>
          <p:cNvSpPr/>
          <p:nvPr/>
        </p:nvSpPr>
        <p:spPr>
          <a:xfrm>
            <a:off x="5715000" y="4114800"/>
            <a:ext cx="27432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Long-Term Memory</a:t>
            </a:r>
          </a:p>
        </p:txBody>
      </p:sp>
      <p:sp>
        <p:nvSpPr>
          <p:cNvPr id="7" name="Rectangle 6"/>
          <p:cNvSpPr/>
          <p:nvPr/>
        </p:nvSpPr>
        <p:spPr>
          <a:xfrm>
            <a:off x="1295400" y="4267200"/>
            <a:ext cx="27432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dirty="0"/>
              <a:t>Sensory </a:t>
            </a:r>
            <a:r>
              <a:rPr lang="en-US" sz="2800" dirty="0" smtClean="0"/>
              <a:t>Memory</a:t>
            </a:r>
          </a:p>
          <a:p>
            <a:pPr algn="ctr" fontAlgn="auto">
              <a:spcBef>
                <a:spcPts val="0"/>
              </a:spcBef>
              <a:spcAft>
                <a:spcPts val="0"/>
              </a:spcAft>
              <a:defRPr/>
            </a:pPr>
            <a:r>
              <a:rPr lang="en-US" sz="2800" dirty="0" smtClean="0"/>
              <a:t>(input processers)</a:t>
            </a:r>
            <a:endParaRPr lang="en-US" sz="2800" dirty="0"/>
          </a:p>
        </p:txBody>
      </p:sp>
      <p:cxnSp>
        <p:nvCxnSpPr>
          <p:cNvPr id="9" name="Straight Arrow Connector 8"/>
          <p:cNvCxnSpPr/>
          <p:nvPr/>
        </p:nvCxnSpPr>
        <p:spPr>
          <a:xfrm>
            <a:off x="4038600" y="4876800"/>
            <a:ext cx="1676400"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flipV="1">
            <a:off x="2857500" y="2628900"/>
            <a:ext cx="1752600" cy="13716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4" idx="0"/>
          </p:cNvCxnSpPr>
          <p:nvPr/>
        </p:nvCxnSpPr>
        <p:spPr>
          <a:xfrm rot="16200000" flipV="1">
            <a:off x="5410200" y="2438400"/>
            <a:ext cx="1676400" cy="167640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4114800" y="3048000"/>
            <a:ext cx="1752600" cy="990600"/>
          </a:xfrm>
          <a:prstGeom prst="roundRect">
            <a:avLst/>
          </a:prstGeom>
          <a:effectLst>
            <a:glow rad="228600">
              <a:schemeClr val="accent3">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dirty="0" smtClean="0"/>
              <a:t>Executive Attention</a:t>
            </a:r>
            <a:endParaRPr lang="en-US" sz="2000" dirty="0"/>
          </a:p>
        </p:txBody>
      </p:sp>
      <p:cxnSp>
        <p:nvCxnSpPr>
          <p:cNvPr id="19" name="Straight Arrow Connector 18"/>
          <p:cNvCxnSpPr/>
          <p:nvPr/>
        </p:nvCxnSpPr>
        <p:spPr>
          <a:xfrm flipV="1">
            <a:off x="3657600" y="3657600"/>
            <a:ext cx="457200" cy="5334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1" name="Straight Arrow Connector 20"/>
          <p:cNvCxnSpPr>
            <a:endCxn id="15" idx="3"/>
          </p:cNvCxnSpPr>
          <p:nvPr/>
        </p:nvCxnSpPr>
        <p:spPr>
          <a:xfrm rot="16200000" flipV="1">
            <a:off x="5848350" y="3562350"/>
            <a:ext cx="571500" cy="5334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cxnSp>
        <p:nvCxnSpPr>
          <p:cNvPr id="23" name="Straight Arrow Connector 22"/>
          <p:cNvCxnSpPr/>
          <p:nvPr/>
        </p:nvCxnSpPr>
        <p:spPr>
          <a:xfrm rot="5400000" flipH="1" flipV="1">
            <a:off x="-2476500" y="2476500"/>
            <a:ext cx="76200" cy="31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Right Arrow 23"/>
          <p:cNvSpPr/>
          <p:nvPr/>
        </p:nvSpPr>
        <p:spPr>
          <a:xfrm>
            <a:off x="228600" y="47244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2" name="TextBox 24"/>
          <p:cNvSpPr txBox="1">
            <a:spLocks noChangeArrowheads="1"/>
          </p:cNvSpPr>
          <p:nvPr/>
        </p:nvSpPr>
        <p:spPr bwMode="auto">
          <a:xfrm>
            <a:off x="304800" y="4419600"/>
            <a:ext cx="838200" cy="369888"/>
          </a:xfrm>
          <a:prstGeom prst="rect">
            <a:avLst/>
          </a:prstGeom>
          <a:noFill/>
          <a:ln w="9525">
            <a:noFill/>
            <a:miter lim="800000"/>
            <a:headEnd/>
            <a:tailEnd/>
          </a:ln>
        </p:spPr>
        <p:txBody>
          <a:bodyPr>
            <a:spAutoFit/>
          </a:bodyPr>
          <a:lstStyle/>
          <a:p>
            <a:r>
              <a:rPr lang="en-US" dirty="0">
                <a:latin typeface="Calibri" pitchFamily="34" charset="0"/>
              </a:rPr>
              <a:t>input</a:t>
            </a:r>
          </a:p>
        </p:txBody>
      </p:sp>
      <p:sp>
        <p:nvSpPr>
          <p:cNvPr id="26" name="Left Arrow 25"/>
          <p:cNvSpPr/>
          <p:nvPr/>
        </p:nvSpPr>
        <p:spPr>
          <a:xfrm>
            <a:off x="2514600" y="1676400"/>
            <a:ext cx="977900" cy="4841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2784" name="TextBox 26"/>
          <p:cNvSpPr txBox="1">
            <a:spLocks noChangeArrowheads="1"/>
          </p:cNvSpPr>
          <p:nvPr/>
        </p:nvSpPr>
        <p:spPr bwMode="auto">
          <a:xfrm>
            <a:off x="2438400" y="1219200"/>
            <a:ext cx="1219200" cy="381000"/>
          </a:xfrm>
          <a:prstGeom prst="rect">
            <a:avLst/>
          </a:prstGeom>
          <a:noFill/>
          <a:ln w="9525">
            <a:noFill/>
            <a:miter lim="800000"/>
            <a:headEnd/>
            <a:tailEnd/>
          </a:ln>
        </p:spPr>
        <p:txBody>
          <a:bodyPr>
            <a:spAutoFit/>
          </a:bodyPr>
          <a:lstStyle/>
          <a:p>
            <a:r>
              <a:rPr lang="en-US" dirty="0">
                <a:latin typeface="Calibri" pitchFamily="34" charset="0"/>
              </a:rPr>
              <a:t>response</a:t>
            </a:r>
          </a:p>
        </p:txBody>
      </p:sp>
      <p:cxnSp>
        <p:nvCxnSpPr>
          <p:cNvPr id="32" name="Straight Arrow Connector 31"/>
          <p:cNvCxnSpPr>
            <a:stCxn id="15" idx="0"/>
            <a:endCxn id="6" idx="2"/>
          </p:cNvCxnSpPr>
          <p:nvPr/>
        </p:nvCxnSpPr>
        <p:spPr>
          <a:xfrm flipH="1" flipV="1">
            <a:off x="4953000" y="2438400"/>
            <a:ext cx="38100" cy="609600"/>
          </a:xfrm>
          <a:prstGeom prst="straightConnector1">
            <a:avLst/>
          </a:prstGeom>
          <a:ln>
            <a:headEnd type="arrow"/>
            <a:tailEnd type="arrow"/>
          </a:ln>
        </p:spPr>
        <p:style>
          <a:lnRef idx="2">
            <a:schemeClr val="accent3"/>
          </a:lnRef>
          <a:fillRef idx="0">
            <a:schemeClr val="accent3"/>
          </a:fillRef>
          <a:effectRef idx="1">
            <a:schemeClr val="accent3"/>
          </a:effectRef>
          <a:fontRef idx="minor">
            <a:schemeClr val="tx1"/>
          </a:fontRef>
        </p:style>
      </p:cxn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4"/>
          <p:cNvSpPr>
            <a:spLocks noChangeArrowheads="1"/>
          </p:cNvSpPr>
          <p:nvPr/>
        </p:nvSpPr>
        <p:spPr bwMode="auto">
          <a:xfrm>
            <a:off x="3048000" y="1371600"/>
            <a:ext cx="4267200" cy="11430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endParaRPr lang="en-US" dirty="0"/>
          </a:p>
        </p:txBody>
      </p:sp>
      <p:sp>
        <p:nvSpPr>
          <p:cNvPr id="7170" name="Rectangle 2"/>
          <p:cNvSpPr>
            <a:spLocks noGrp="1" noChangeArrowheads="1"/>
          </p:cNvSpPr>
          <p:nvPr>
            <p:ph type="title" idx="4294967295"/>
          </p:nvPr>
        </p:nvSpPr>
        <p:spPr>
          <a:xfrm>
            <a:off x="1905000" y="0"/>
            <a:ext cx="7010400" cy="1143000"/>
          </a:xfrm>
        </p:spPr>
        <p:txBody>
          <a:bodyPr/>
          <a:lstStyle/>
          <a:p>
            <a:r>
              <a:rPr lang="en-US" dirty="0" smtClean="0"/>
              <a:t>Cognitive Control</a:t>
            </a:r>
            <a:endParaRPr lang="en-US" dirty="0"/>
          </a:p>
        </p:txBody>
      </p:sp>
      <p:sp>
        <p:nvSpPr>
          <p:cNvPr id="7172" name="Rectangle 4"/>
          <p:cNvSpPr>
            <a:spLocks noChangeArrowheads="1"/>
          </p:cNvSpPr>
          <p:nvPr/>
        </p:nvSpPr>
        <p:spPr bwMode="auto">
          <a:xfrm>
            <a:off x="2971800" y="2971800"/>
            <a:ext cx="4267200" cy="1752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endParaRPr lang="en-US" dirty="0"/>
          </a:p>
        </p:txBody>
      </p:sp>
      <p:sp>
        <p:nvSpPr>
          <p:cNvPr id="7174" name="Text Box 6"/>
          <p:cNvSpPr txBox="1">
            <a:spLocks noChangeArrowheads="1"/>
          </p:cNvSpPr>
          <p:nvPr/>
        </p:nvSpPr>
        <p:spPr bwMode="auto">
          <a:xfrm>
            <a:off x="3276600" y="1524000"/>
            <a:ext cx="730250" cy="366713"/>
          </a:xfrm>
          <a:prstGeom prst="rect">
            <a:avLst/>
          </a:prstGeom>
          <a:noFill/>
          <a:ln w="9525">
            <a:noFill/>
            <a:miter lim="800000"/>
            <a:headEnd/>
            <a:tailEnd/>
          </a:ln>
          <a:effectLst/>
        </p:spPr>
        <p:txBody>
          <a:bodyPr wrap="none">
            <a:spAutoFit/>
          </a:bodyPr>
          <a:lstStyle/>
          <a:p>
            <a:r>
              <a:rPr lang="en-US" dirty="0"/>
              <a:t>goals</a:t>
            </a:r>
          </a:p>
        </p:txBody>
      </p:sp>
      <p:sp>
        <p:nvSpPr>
          <p:cNvPr id="7175" name="Text Box 7"/>
          <p:cNvSpPr txBox="1">
            <a:spLocks noChangeArrowheads="1"/>
          </p:cNvSpPr>
          <p:nvPr/>
        </p:nvSpPr>
        <p:spPr bwMode="auto">
          <a:xfrm>
            <a:off x="4038600" y="1524000"/>
            <a:ext cx="1174750" cy="366713"/>
          </a:xfrm>
          <a:prstGeom prst="rect">
            <a:avLst/>
          </a:prstGeom>
          <a:noFill/>
          <a:ln w="9525">
            <a:noFill/>
            <a:miter lim="800000"/>
            <a:headEnd/>
            <a:tailEnd/>
          </a:ln>
          <a:effectLst/>
        </p:spPr>
        <p:txBody>
          <a:bodyPr wrap="none">
            <a:spAutoFit/>
          </a:bodyPr>
          <a:lstStyle/>
          <a:p>
            <a:r>
              <a:rPr lang="en-US" dirty="0"/>
              <a:t>strategies</a:t>
            </a:r>
          </a:p>
        </p:txBody>
      </p:sp>
      <p:sp>
        <p:nvSpPr>
          <p:cNvPr id="7177" name="Text Box 9"/>
          <p:cNvSpPr txBox="1">
            <a:spLocks noChangeArrowheads="1"/>
          </p:cNvSpPr>
          <p:nvPr/>
        </p:nvSpPr>
        <p:spPr bwMode="auto">
          <a:xfrm>
            <a:off x="3886200" y="1981200"/>
            <a:ext cx="920750" cy="366713"/>
          </a:xfrm>
          <a:prstGeom prst="rect">
            <a:avLst/>
          </a:prstGeom>
          <a:noFill/>
          <a:ln w="9525">
            <a:noFill/>
            <a:miter lim="800000"/>
            <a:headEnd/>
            <a:tailEnd/>
          </a:ln>
          <a:effectLst/>
        </p:spPr>
        <p:txBody>
          <a:bodyPr wrap="none">
            <a:spAutoFit/>
          </a:bodyPr>
          <a:lstStyle/>
          <a:p>
            <a:r>
              <a:rPr lang="en-US" dirty="0"/>
              <a:t>context</a:t>
            </a:r>
          </a:p>
        </p:txBody>
      </p:sp>
      <p:sp>
        <p:nvSpPr>
          <p:cNvPr id="7178" name="Text Box 10"/>
          <p:cNvSpPr txBox="1">
            <a:spLocks noChangeArrowheads="1"/>
          </p:cNvSpPr>
          <p:nvPr/>
        </p:nvSpPr>
        <p:spPr bwMode="auto">
          <a:xfrm>
            <a:off x="5867400" y="1524000"/>
            <a:ext cx="1339850" cy="366713"/>
          </a:xfrm>
          <a:prstGeom prst="rect">
            <a:avLst/>
          </a:prstGeom>
          <a:noFill/>
          <a:ln w="9525">
            <a:noFill/>
            <a:miter lim="800000"/>
            <a:headEnd/>
            <a:tailEnd/>
          </a:ln>
          <a:effectLst/>
        </p:spPr>
        <p:txBody>
          <a:bodyPr wrap="none">
            <a:spAutoFit/>
          </a:bodyPr>
          <a:lstStyle/>
          <a:p>
            <a:r>
              <a:rPr lang="en-US" dirty="0"/>
              <a:t>instructions</a:t>
            </a:r>
          </a:p>
        </p:txBody>
      </p:sp>
      <p:sp>
        <p:nvSpPr>
          <p:cNvPr id="7180" name="Text Box 12"/>
          <p:cNvSpPr txBox="1">
            <a:spLocks noChangeArrowheads="1"/>
          </p:cNvSpPr>
          <p:nvPr/>
        </p:nvSpPr>
        <p:spPr bwMode="auto">
          <a:xfrm>
            <a:off x="3124200" y="3886200"/>
            <a:ext cx="1314450" cy="641350"/>
          </a:xfrm>
          <a:prstGeom prst="rect">
            <a:avLst/>
          </a:prstGeom>
          <a:noFill/>
          <a:ln w="9525">
            <a:noFill/>
            <a:miter lim="800000"/>
            <a:headEnd/>
            <a:tailEnd/>
          </a:ln>
          <a:effectLst/>
        </p:spPr>
        <p:txBody>
          <a:bodyPr wrap="none">
            <a:spAutoFit/>
          </a:bodyPr>
          <a:lstStyle/>
          <a:p>
            <a:r>
              <a:rPr lang="en-US" dirty="0"/>
              <a:t>Stimulus</a:t>
            </a:r>
          </a:p>
          <a:p>
            <a:r>
              <a:rPr lang="en-US" dirty="0"/>
              <a:t>information</a:t>
            </a:r>
          </a:p>
        </p:txBody>
      </p:sp>
      <p:sp>
        <p:nvSpPr>
          <p:cNvPr id="7181" name="Text Box 13"/>
          <p:cNvSpPr txBox="1">
            <a:spLocks noChangeArrowheads="1"/>
          </p:cNvSpPr>
          <p:nvPr/>
        </p:nvSpPr>
        <p:spPr bwMode="auto">
          <a:xfrm>
            <a:off x="5867400" y="3733800"/>
            <a:ext cx="1314450" cy="915988"/>
          </a:xfrm>
          <a:prstGeom prst="rect">
            <a:avLst/>
          </a:prstGeom>
          <a:noFill/>
          <a:ln w="9525">
            <a:noFill/>
            <a:miter lim="800000"/>
            <a:headEnd/>
            <a:tailEnd/>
          </a:ln>
          <a:effectLst/>
        </p:spPr>
        <p:txBody>
          <a:bodyPr wrap="none">
            <a:spAutoFit/>
          </a:bodyPr>
          <a:lstStyle/>
          <a:p>
            <a:r>
              <a:rPr lang="en-US" dirty="0"/>
              <a:t>Relevant</a:t>
            </a:r>
          </a:p>
          <a:p>
            <a:r>
              <a:rPr lang="en-US" dirty="0"/>
              <a:t>LTM</a:t>
            </a:r>
          </a:p>
          <a:p>
            <a:r>
              <a:rPr lang="en-US" dirty="0"/>
              <a:t>information</a:t>
            </a:r>
          </a:p>
        </p:txBody>
      </p:sp>
      <p:sp>
        <p:nvSpPr>
          <p:cNvPr id="7182" name="Text Box 14"/>
          <p:cNvSpPr txBox="1">
            <a:spLocks noChangeArrowheads="1"/>
          </p:cNvSpPr>
          <p:nvPr/>
        </p:nvSpPr>
        <p:spPr bwMode="auto">
          <a:xfrm>
            <a:off x="5181600" y="1524000"/>
            <a:ext cx="730250" cy="366713"/>
          </a:xfrm>
          <a:prstGeom prst="rect">
            <a:avLst/>
          </a:prstGeom>
          <a:noFill/>
          <a:ln w="9525">
            <a:noFill/>
            <a:miter lim="800000"/>
            <a:headEnd/>
            <a:tailEnd/>
          </a:ln>
          <a:effectLst/>
        </p:spPr>
        <p:txBody>
          <a:bodyPr wrap="none">
            <a:spAutoFit/>
          </a:bodyPr>
          <a:lstStyle/>
          <a:p>
            <a:r>
              <a:rPr lang="en-US" dirty="0"/>
              <a:t>plans</a:t>
            </a:r>
          </a:p>
        </p:txBody>
      </p:sp>
      <p:sp>
        <p:nvSpPr>
          <p:cNvPr id="7186" name="Rectangle 18"/>
          <p:cNvSpPr>
            <a:spLocks noChangeArrowheads="1"/>
          </p:cNvSpPr>
          <p:nvPr/>
        </p:nvSpPr>
        <p:spPr bwMode="auto">
          <a:xfrm>
            <a:off x="5562600" y="5562600"/>
            <a:ext cx="2057400" cy="1066800"/>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algn="ctr"/>
            <a:r>
              <a:rPr lang="en-US" dirty="0"/>
              <a:t>Long-term Memory</a:t>
            </a:r>
          </a:p>
          <a:p>
            <a:pPr algn="ctr"/>
            <a:r>
              <a:rPr lang="en-US" dirty="0"/>
              <a:t>Systems</a:t>
            </a:r>
          </a:p>
        </p:txBody>
      </p:sp>
      <p:sp>
        <p:nvSpPr>
          <p:cNvPr id="7189" name="Line 21"/>
          <p:cNvSpPr>
            <a:spLocks noChangeShapeType="1"/>
          </p:cNvSpPr>
          <p:nvPr/>
        </p:nvSpPr>
        <p:spPr bwMode="auto">
          <a:xfrm>
            <a:off x="4572000" y="4267200"/>
            <a:ext cx="1143000" cy="0"/>
          </a:xfrm>
          <a:prstGeom prst="line">
            <a:avLst/>
          </a:prstGeom>
          <a:noFill/>
          <a:ln w="38100">
            <a:solidFill>
              <a:schemeClr val="tx1"/>
            </a:solidFill>
            <a:round/>
            <a:headEnd type="triangle" w="med" len="med"/>
            <a:tailEnd type="triangle" w="med" len="med"/>
          </a:ln>
          <a:effectLst/>
        </p:spPr>
        <p:txBody>
          <a:bodyPr/>
          <a:lstStyle/>
          <a:p>
            <a:endParaRPr lang="en-US" dirty="0"/>
          </a:p>
        </p:txBody>
      </p:sp>
      <p:sp>
        <p:nvSpPr>
          <p:cNvPr id="23" name="TextBox 22"/>
          <p:cNvSpPr txBox="1"/>
          <p:nvPr/>
        </p:nvSpPr>
        <p:spPr>
          <a:xfrm>
            <a:off x="2743200" y="5867400"/>
            <a:ext cx="1676400" cy="369332"/>
          </a:xfrm>
          <a:prstGeom prst="rect">
            <a:avLst/>
          </a:prstGeom>
          <a:noFill/>
        </p:spPr>
        <p:txBody>
          <a:bodyPr wrap="square" rtlCol="0">
            <a:spAutoFit/>
          </a:bodyPr>
          <a:lstStyle/>
          <a:p>
            <a:pPr algn="ctr"/>
            <a:r>
              <a:rPr lang="en-US" dirty="0" smtClean="0"/>
              <a:t>Sensory Input</a:t>
            </a:r>
            <a:endParaRPr lang="en-US" dirty="0"/>
          </a:p>
        </p:txBody>
      </p:sp>
      <p:sp>
        <p:nvSpPr>
          <p:cNvPr id="24" name="Left-Right Arrow 23"/>
          <p:cNvSpPr/>
          <p:nvPr/>
        </p:nvSpPr>
        <p:spPr>
          <a:xfrm rot="5400000">
            <a:off x="6605016" y="4901184"/>
            <a:ext cx="822960" cy="46939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Up Arrow 24"/>
          <p:cNvSpPr/>
          <p:nvPr/>
        </p:nvSpPr>
        <p:spPr>
          <a:xfrm>
            <a:off x="3733800" y="48006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304800" y="3276600"/>
            <a:ext cx="2362200" cy="584775"/>
          </a:xfrm>
          <a:prstGeom prst="rect">
            <a:avLst/>
          </a:prstGeom>
          <a:noFill/>
        </p:spPr>
        <p:txBody>
          <a:bodyPr wrap="square" rtlCol="0">
            <a:spAutoFit/>
          </a:bodyPr>
          <a:lstStyle/>
          <a:p>
            <a:r>
              <a:rPr lang="en-US" sz="3200" dirty="0" smtClean="0"/>
              <a:t>Lateral PFC</a:t>
            </a:r>
            <a:endParaRPr lang="en-US" sz="3200" dirty="0"/>
          </a:p>
        </p:txBody>
      </p:sp>
      <p:sp>
        <p:nvSpPr>
          <p:cNvPr id="30" name="Up Arrow 29"/>
          <p:cNvSpPr/>
          <p:nvPr/>
        </p:nvSpPr>
        <p:spPr>
          <a:xfrm rot="5400000">
            <a:off x="4754881" y="5569983"/>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Up Arrow 31"/>
          <p:cNvSpPr/>
          <p:nvPr/>
        </p:nvSpPr>
        <p:spPr>
          <a:xfrm rot="10800000">
            <a:off x="3429000" y="2438400"/>
            <a:ext cx="484632"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Up Arrow 32"/>
          <p:cNvSpPr/>
          <p:nvPr/>
        </p:nvSpPr>
        <p:spPr>
          <a:xfrm>
            <a:off x="6096000" y="2514600"/>
            <a:ext cx="484632" cy="6096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28600" y="1905000"/>
            <a:ext cx="2362200" cy="584775"/>
          </a:xfrm>
          <a:prstGeom prst="rect">
            <a:avLst/>
          </a:prstGeom>
          <a:noFill/>
        </p:spPr>
        <p:txBody>
          <a:bodyPr wrap="square" rtlCol="0">
            <a:spAutoFit/>
          </a:bodyPr>
          <a:lstStyle/>
          <a:p>
            <a:r>
              <a:rPr lang="en-US" sz="3200" dirty="0" smtClean="0"/>
              <a:t>Frontal Pole</a:t>
            </a:r>
            <a:endParaRPr lang="en-US" sz="3200" dirty="0"/>
          </a:p>
        </p:txBody>
      </p:sp>
      <p:sp>
        <p:nvSpPr>
          <p:cNvPr id="35" name="TextBox 34"/>
          <p:cNvSpPr txBox="1"/>
          <p:nvPr/>
        </p:nvSpPr>
        <p:spPr>
          <a:xfrm>
            <a:off x="381000" y="5334000"/>
            <a:ext cx="2133600" cy="584775"/>
          </a:xfrm>
          <a:prstGeom prst="rect">
            <a:avLst/>
          </a:prstGeom>
          <a:noFill/>
        </p:spPr>
        <p:txBody>
          <a:bodyPr wrap="square" rtlCol="0">
            <a:spAutoFit/>
          </a:bodyPr>
          <a:lstStyle/>
          <a:p>
            <a:r>
              <a:rPr lang="en-US" sz="3200" dirty="0" smtClean="0"/>
              <a:t>Posterior</a:t>
            </a:r>
            <a:endParaRPr lang="en-US" sz="3200" dirty="0"/>
          </a:p>
        </p:txBody>
      </p:sp>
      <p:sp>
        <p:nvSpPr>
          <p:cNvPr id="37" name="TextBox 36"/>
          <p:cNvSpPr txBox="1"/>
          <p:nvPr/>
        </p:nvSpPr>
        <p:spPr>
          <a:xfrm>
            <a:off x="7620000" y="3276600"/>
            <a:ext cx="1524000" cy="954107"/>
          </a:xfrm>
          <a:prstGeom prst="rect">
            <a:avLst/>
          </a:prstGeom>
          <a:noFill/>
        </p:spPr>
        <p:txBody>
          <a:bodyPr wrap="square" rtlCol="0">
            <a:spAutoFit/>
          </a:bodyPr>
          <a:lstStyle/>
          <a:p>
            <a:r>
              <a:rPr lang="en-US" sz="2800" dirty="0" smtClean="0"/>
              <a:t>Working Memory</a:t>
            </a:r>
            <a:endParaRPr lang="en-US" sz="2800" dirty="0"/>
          </a:p>
        </p:txBody>
      </p:sp>
      <p:sp>
        <p:nvSpPr>
          <p:cNvPr id="38" name="Right Brace 37"/>
          <p:cNvSpPr/>
          <p:nvPr/>
        </p:nvSpPr>
        <p:spPr>
          <a:xfrm>
            <a:off x="7467600" y="2971800"/>
            <a:ext cx="274319" cy="1676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9" name="TextBox 38"/>
          <p:cNvSpPr txBox="1"/>
          <p:nvPr/>
        </p:nvSpPr>
        <p:spPr>
          <a:xfrm>
            <a:off x="5334000" y="1981200"/>
            <a:ext cx="1219200" cy="369332"/>
          </a:xfrm>
          <a:prstGeom prst="rect">
            <a:avLst/>
          </a:prstGeom>
          <a:noFill/>
        </p:spPr>
        <p:txBody>
          <a:bodyPr wrap="square" rtlCol="0">
            <a:spAutoFit/>
          </a:bodyPr>
          <a:lstStyle/>
          <a:p>
            <a:r>
              <a:rPr lang="en-US" dirty="0" smtClean="0"/>
              <a:t>motivation</a:t>
            </a:r>
            <a:endParaRPr lang="en-US" dirty="0"/>
          </a:p>
        </p:txBody>
      </p:sp>
      <p:sp>
        <p:nvSpPr>
          <p:cNvPr id="26" name="TextBox 25"/>
          <p:cNvSpPr txBox="1"/>
          <p:nvPr/>
        </p:nvSpPr>
        <p:spPr>
          <a:xfrm>
            <a:off x="0" y="990600"/>
            <a:ext cx="2286000" cy="584775"/>
          </a:xfrm>
          <a:prstGeom prst="rect">
            <a:avLst/>
          </a:prstGeom>
          <a:noFill/>
        </p:spPr>
        <p:txBody>
          <a:bodyPr wrap="square" rtlCol="0">
            <a:spAutoFit/>
          </a:bodyPr>
          <a:lstStyle/>
          <a:p>
            <a:r>
              <a:rPr lang="en-US" sz="3200" dirty="0" smtClean="0"/>
              <a:t>Cortical site</a:t>
            </a:r>
            <a:endParaRPr lang="en-US" sz="3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2" descr="figure_13_29"/>
          <p:cNvPicPr>
            <a:picLocks noChangeAspect="1" noChangeArrowheads="1"/>
          </p:cNvPicPr>
          <p:nvPr/>
        </p:nvPicPr>
        <p:blipFill>
          <a:blip r:embed="rId3" cstate="print"/>
          <a:srcRect/>
          <a:stretch>
            <a:fillRect/>
          </a:stretch>
        </p:blipFill>
        <p:spPr bwMode="auto">
          <a:xfrm>
            <a:off x="698500" y="381000"/>
            <a:ext cx="7745413"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cognitive control</a:t>
            </a:r>
            <a:endParaRPr lang="en-US" dirty="0"/>
          </a:p>
        </p:txBody>
      </p:sp>
      <p:sp>
        <p:nvSpPr>
          <p:cNvPr id="3" name="Content Placeholder 2"/>
          <p:cNvSpPr>
            <a:spLocks noGrp="1"/>
          </p:cNvSpPr>
          <p:nvPr>
            <p:ph idx="1"/>
          </p:nvPr>
        </p:nvSpPr>
        <p:spPr/>
        <p:txBody>
          <a:bodyPr>
            <a:normAutofit/>
          </a:bodyPr>
          <a:lstStyle/>
          <a:p>
            <a:r>
              <a:rPr lang="en-US" dirty="0" smtClean="0"/>
              <a:t>Goal-directed behaviors</a:t>
            </a:r>
            <a:endParaRPr lang="en-US" dirty="0"/>
          </a:p>
          <a:p>
            <a:pPr lvl="1"/>
            <a:r>
              <a:rPr lang="en-US" dirty="0" smtClean="0"/>
              <a:t>Initiation of behavior</a:t>
            </a:r>
          </a:p>
          <a:p>
            <a:pPr lvl="1"/>
            <a:r>
              <a:rPr lang="en-US" dirty="0" smtClean="0"/>
              <a:t>Maintaining a task set</a:t>
            </a:r>
          </a:p>
          <a:p>
            <a:pPr lvl="1"/>
            <a:r>
              <a:rPr lang="en-US" dirty="0" smtClean="0"/>
              <a:t>Sequencing</a:t>
            </a:r>
          </a:p>
          <a:p>
            <a:pPr lvl="1"/>
            <a:r>
              <a:rPr lang="en-US" dirty="0" smtClean="0"/>
              <a:t>Shifting set &amp; modifying strategies</a:t>
            </a:r>
          </a:p>
          <a:p>
            <a:pPr lvl="1"/>
            <a:r>
              <a:rPr lang="en-US" dirty="0" smtClean="0"/>
              <a:t>Self-monitoring &amp; evaluation</a:t>
            </a:r>
          </a:p>
          <a:p>
            <a:pPr lvl="1"/>
            <a:r>
              <a:rPr lang="en-US" dirty="0" smtClean="0"/>
              <a:t>Inhibition</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Brain as a Sensory/Motor Association Mechanism (roughly)</a:t>
            </a:r>
            <a:endParaRPr lang="en-US"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71600" y="1828800"/>
            <a:ext cx="6324600" cy="4572000"/>
          </a:xfrm>
          <a:prstGeom prst="rect">
            <a:avLst/>
          </a:prstGeom>
          <a:noFill/>
          <a:ln w="9525">
            <a:noFill/>
            <a:miter lim="800000"/>
            <a:headEnd/>
            <a:tailEnd/>
          </a:ln>
        </p:spPr>
      </p:pic>
      <p:cxnSp>
        <p:nvCxnSpPr>
          <p:cNvPr id="7" name="Straight Connector 6"/>
          <p:cNvCxnSpPr/>
          <p:nvPr/>
        </p:nvCxnSpPr>
        <p:spPr>
          <a:xfrm flipH="1">
            <a:off x="3124200" y="1524000"/>
            <a:ext cx="2133600" cy="3810000"/>
          </a:xfrm>
          <a:prstGeom prst="line">
            <a:avLst/>
          </a:prstGeom>
          <a:ln w="762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0" y="1828800"/>
            <a:ext cx="1600200" cy="954107"/>
          </a:xfrm>
          <a:prstGeom prst="rect">
            <a:avLst/>
          </a:prstGeom>
          <a:noFill/>
        </p:spPr>
        <p:txBody>
          <a:bodyPr wrap="square" rtlCol="0">
            <a:spAutoFit/>
          </a:bodyPr>
          <a:lstStyle/>
          <a:p>
            <a:r>
              <a:rPr lang="en-US" sz="2800" b="1" dirty="0" smtClean="0">
                <a:solidFill>
                  <a:srgbClr val="FF0000"/>
                </a:solidFill>
              </a:rPr>
              <a:t>Anterior: Motor</a:t>
            </a:r>
            <a:endParaRPr lang="en-US" sz="2800" b="1" dirty="0">
              <a:solidFill>
                <a:srgbClr val="FF0000"/>
              </a:solidFill>
            </a:endParaRPr>
          </a:p>
        </p:txBody>
      </p:sp>
      <p:cxnSp>
        <p:nvCxnSpPr>
          <p:cNvPr id="10" name="Straight Arrow Connector 9"/>
          <p:cNvCxnSpPr/>
          <p:nvPr/>
        </p:nvCxnSpPr>
        <p:spPr>
          <a:xfrm>
            <a:off x="1905000" y="2209800"/>
            <a:ext cx="1600200" cy="533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162800" y="4876800"/>
            <a:ext cx="1828800" cy="954107"/>
          </a:xfrm>
          <a:prstGeom prst="rect">
            <a:avLst/>
          </a:prstGeom>
          <a:noFill/>
        </p:spPr>
        <p:txBody>
          <a:bodyPr wrap="square" rtlCol="0">
            <a:spAutoFit/>
          </a:bodyPr>
          <a:lstStyle/>
          <a:p>
            <a:r>
              <a:rPr lang="en-US" sz="2800" b="1" dirty="0" smtClean="0">
                <a:solidFill>
                  <a:srgbClr val="FF0000"/>
                </a:solidFill>
              </a:rPr>
              <a:t>Posterior:</a:t>
            </a:r>
          </a:p>
          <a:p>
            <a:r>
              <a:rPr lang="en-US" sz="2800" b="1" dirty="0" smtClean="0">
                <a:solidFill>
                  <a:srgbClr val="FF0000"/>
                </a:solidFill>
              </a:rPr>
              <a:t>Sensory</a:t>
            </a:r>
            <a:endParaRPr lang="en-US" sz="2800" b="1" dirty="0">
              <a:solidFill>
                <a:srgbClr val="FF0000"/>
              </a:solidFill>
            </a:endParaRPr>
          </a:p>
        </p:txBody>
      </p:sp>
      <p:cxnSp>
        <p:nvCxnSpPr>
          <p:cNvPr id="13" name="Straight Arrow Connector 12"/>
          <p:cNvCxnSpPr/>
          <p:nvPr/>
        </p:nvCxnSpPr>
        <p:spPr>
          <a:xfrm flipH="1" flipV="1">
            <a:off x="6019800" y="3505200"/>
            <a:ext cx="1828800" cy="12954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 the 5</a:t>
            </a:r>
            <a:r>
              <a:rPr lang="en-US" baseline="30000" dirty="0" smtClean="0"/>
              <a:t>th</a:t>
            </a:r>
            <a:r>
              <a:rPr lang="en-US" dirty="0" smtClean="0"/>
              <a:t> lobe</a:t>
            </a:r>
            <a:endParaRPr lang="en-US" dirty="0"/>
          </a:p>
        </p:txBody>
      </p:sp>
      <p:pic>
        <p:nvPicPr>
          <p:cNvPr id="5123" name="Picture 3"/>
          <p:cNvPicPr>
            <a:picLocks noGrp="1" noChangeAspect="1" noChangeArrowheads="1"/>
          </p:cNvPicPr>
          <p:nvPr>
            <p:ph idx="1"/>
          </p:nvPr>
        </p:nvPicPr>
        <p:blipFill>
          <a:blip r:embed="rId2" cstate="print"/>
          <a:srcRect/>
          <a:stretch>
            <a:fillRect/>
          </a:stretch>
        </p:blipFill>
        <p:spPr bwMode="auto">
          <a:xfrm>
            <a:off x="1905000" y="1828800"/>
            <a:ext cx="5181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Beginnings of the dichotomy </a:t>
            </a:r>
            <a:endParaRPr lang="en-US" sz="3600" dirty="0"/>
          </a:p>
        </p:txBody>
      </p:sp>
      <p:sp>
        <p:nvSpPr>
          <p:cNvPr id="3" name="Content Placeholder 2"/>
          <p:cNvSpPr>
            <a:spLocks noGrp="1"/>
          </p:cNvSpPr>
          <p:nvPr>
            <p:ph idx="1"/>
          </p:nvPr>
        </p:nvSpPr>
        <p:spPr/>
        <p:txBody>
          <a:bodyPr>
            <a:normAutofit/>
          </a:bodyPr>
          <a:lstStyle/>
          <a:p>
            <a:r>
              <a:rPr lang="en-US" dirty="0" smtClean="0"/>
              <a:t>Freud used an </a:t>
            </a:r>
            <a:r>
              <a:rPr lang="en-US" b="1" dirty="0" smtClean="0"/>
              <a:t>Iceberg</a:t>
            </a:r>
            <a:r>
              <a:rPr lang="en-US" dirty="0" smtClean="0"/>
              <a:t> as his metaphor to separate conscious processes (reality principle) from unconscious processes (pleasure principle)</a:t>
            </a:r>
          </a:p>
          <a:p>
            <a:r>
              <a:rPr lang="en-US" dirty="0" smtClean="0"/>
              <a:t>And a massive unconscious it was</a:t>
            </a:r>
          </a:p>
          <a:p>
            <a:pPr lvl="1"/>
            <a:endParaRPr lang="en-US" dirty="0" smtClean="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a:t>
            </a:r>
            <a:endParaRPr lang="en-US"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1828800" y="1981200"/>
            <a:ext cx="5257800" cy="388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Insula in isolation</a:t>
            </a:r>
            <a:endParaRPr lang="en-US"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1809750" y="2291556"/>
            <a:ext cx="5524500" cy="3143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Sensory-Motor Schema</a:t>
            </a:r>
            <a:endParaRPr lang="en-US" dirty="0"/>
          </a:p>
        </p:txBody>
      </p:sp>
      <p:sp>
        <p:nvSpPr>
          <p:cNvPr id="3" name="Content Placeholder 2"/>
          <p:cNvSpPr>
            <a:spLocks noGrp="1"/>
          </p:cNvSpPr>
          <p:nvPr>
            <p:ph idx="1"/>
          </p:nvPr>
        </p:nvSpPr>
        <p:spPr/>
        <p:txBody>
          <a:bodyPr/>
          <a:lstStyle/>
          <a:p>
            <a:r>
              <a:rPr lang="en-US" b="1" dirty="0" smtClean="0"/>
              <a:t>Practice makes automatic </a:t>
            </a:r>
            <a:endParaRPr lang="en-US" dirty="0" smtClean="0"/>
          </a:p>
          <a:p>
            <a:pPr lvl="1"/>
            <a:r>
              <a:rPr lang="en-US" dirty="0" smtClean="0"/>
              <a:t>As we saw above with Controlled vs. Automatic processes</a:t>
            </a:r>
          </a:p>
          <a:p>
            <a:r>
              <a:rPr lang="en-US" dirty="0" smtClean="0"/>
              <a:t>A </a:t>
            </a:r>
            <a:r>
              <a:rPr lang="en-US" b="1" dirty="0" smtClean="0"/>
              <a:t>sensory-motor schema</a:t>
            </a:r>
            <a:r>
              <a:rPr lang="en-US" dirty="0" smtClean="0"/>
              <a:t> is a sensory-motor association program that has become automatized </a:t>
            </a:r>
          </a:p>
          <a:p>
            <a:r>
              <a:rPr lang="en-US" dirty="0" smtClean="0"/>
              <a:t>A brief look at the motor system to see what that entails, at least</a:t>
            </a:r>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descr="figure_07_06"/>
          <p:cNvPicPr>
            <a:picLocks noChangeAspect="1" noChangeArrowheads="1"/>
          </p:cNvPicPr>
          <p:nvPr/>
        </p:nvPicPr>
        <p:blipFill>
          <a:blip r:embed="rId3" cstate="print"/>
          <a:srcRect/>
          <a:stretch>
            <a:fillRect/>
          </a:stretch>
        </p:blipFill>
        <p:spPr bwMode="auto">
          <a:xfrm>
            <a:off x="2349500" y="381000"/>
            <a:ext cx="4441825"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2" descr="figure_07_05"/>
          <p:cNvPicPr>
            <a:picLocks noChangeAspect="1" noChangeArrowheads="1"/>
          </p:cNvPicPr>
          <p:nvPr/>
        </p:nvPicPr>
        <p:blipFill>
          <a:blip r:embed="rId3" cstate="print"/>
          <a:srcRect/>
          <a:stretch>
            <a:fillRect/>
          </a:stretch>
        </p:blipFill>
        <p:spPr bwMode="auto">
          <a:xfrm>
            <a:off x="1143000" y="381000"/>
            <a:ext cx="6861175"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figure_07_27"/>
          <p:cNvPicPr>
            <a:picLocks noChangeAspect="1" noChangeArrowheads="1"/>
          </p:cNvPicPr>
          <p:nvPr/>
        </p:nvPicPr>
        <p:blipFill>
          <a:blip r:embed="rId3" cstate="print"/>
          <a:srcRect/>
          <a:stretch>
            <a:fillRect/>
          </a:stretch>
        </p:blipFill>
        <p:spPr bwMode="auto">
          <a:xfrm>
            <a:off x="1244600" y="381000"/>
            <a:ext cx="6661150"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7154" name="Picture 2" descr="figure_07_29"/>
          <p:cNvPicPr>
            <a:picLocks noChangeAspect="1" noChangeArrowheads="1"/>
          </p:cNvPicPr>
          <p:nvPr/>
        </p:nvPicPr>
        <p:blipFill>
          <a:blip r:embed="rId3" cstate="print"/>
          <a:srcRect/>
          <a:stretch>
            <a:fillRect/>
          </a:stretch>
        </p:blipFill>
        <p:spPr bwMode="auto">
          <a:xfrm>
            <a:off x="1346200" y="381000"/>
            <a:ext cx="6446838"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figure_07_07"/>
          <p:cNvPicPr>
            <a:picLocks noChangeAspect="1" noChangeArrowheads="1"/>
          </p:cNvPicPr>
          <p:nvPr/>
        </p:nvPicPr>
        <p:blipFill>
          <a:blip r:embed="rId3" cstate="print"/>
          <a:srcRect/>
          <a:stretch>
            <a:fillRect/>
          </a:stretch>
        </p:blipFill>
        <p:spPr bwMode="auto">
          <a:xfrm>
            <a:off x="1790700" y="381000"/>
            <a:ext cx="5564188"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511175"/>
            <a:ext cx="8229600" cy="774700"/>
          </a:xfrm>
        </p:spPr>
        <p:txBody>
          <a:bodyPr>
            <a:normAutofit fontScale="90000"/>
          </a:bodyPr>
          <a:lstStyle/>
          <a:p>
            <a:r>
              <a:rPr lang="en-GB" sz="4000" i="1" dirty="0" smtClean="0"/>
              <a:t>Role of Frontal Lobes in Action: </a:t>
            </a:r>
            <a:br>
              <a:rPr lang="en-GB" sz="4000" i="1" dirty="0" smtClean="0"/>
            </a:br>
            <a:r>
              <a:rPr lang="en-GB" sz="4000" b="1" i="1" dirty="0" smtClean="0"/>
              <a:t>Prefrontal Cortex</a:t>
            </a:r>
          </a:p>
        </p:txBody>
      </p:sp>
      <p:sp>
        <p:nvSpPr>
          <p:cNvPr id="14339" name="Rectangle 3"/>
          <p:cNvSpPr>
            <a:spLocks noGrp="1" noChangeArrowheads="1"/>
          </p:cNvSpPr>
          <p:nvPr>
            <p:ph idx="1"/>
          </p:nvPr>
        </p:nvSpPr>
        <p:spPr>
          <a:xfrm>
            <a:off x="457200" y="1857375"/>
            <a:ext cx="8229600" cy="4268788"/>
          </a:xfrm>
        </p:spPr>
        <p:txBody>
          <a:bodyPr>
            <a:normAutofit/>
          </a:bodyPr>
          <a:lstStyle/>
          <a:p>
            <a:pPr>
              <a:lnSpc>
                <a:spcPct val="90000"/>
              </a:lnSpc>
            </a:pPr>
            <a:r>
              <a:rPr lang="en-GB" dirty="0" smtClean="0"/>
              <a:t>Damage to this region does not impair physical movement but actions become inappropriate or disorganized, and/or inappropriate for current goals</a:t>
            </a:r>
          </a:p>
          <a:p>
            <a:pPr>
              <a:lnSpc>
                <a:spcPct val="90000"/>
              </a:lnSpc>
            </a:pPr>
            <a:r>
              <a:rPr lang="en-GB" dirty="0" smtClean="0"/>
              <a:t>PFC mediates selection of action and maintains the goal of the action</a:t>
            </a:r>
          </a:p>
          <a:p>
            <a:pPr>
              <a:lnSpc>
                <a:spcPct val="90000"/>
              </a:lnSpc>
            </a:pPr>
            <a:r>
              <a:rPr lang="en-GB" dirty="0" smtClean="0"/>
              <a:t>Also distributes </a:t>
            </a:r>
            <a:r>
              <a:rPr lang="en-GB" i="1" dirty="0" smtClean="0"/>
              <a:t>attention to actions</a:t>
            </a:r>
            <a:r>
              <a:rPr lang="en-GB" dirty="0" smtClean="0"/>
              <a:t> when circumstances warrant</a:t>
            </a:r>
          </a:p>
          <a:p>
            <a:pPr>
              <a:lnSpc>
                <a:spcPct val="90000"/>
              </a:lnSpc>
            </a:pPr>
            <a:endParaRPr lang="en-GB" dirty="0" smtClean="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642938"/>
            <a:ext cx="8435975" cy="581025"/>
          </a:xfrm>
        </p:spPr>
        <p:txBody>
          <a:bodyPr>
            <a:normAutofit fontScale="90000"/>
          </a:bodyPr>
          <a:lstStyle/>
          <a:p>
            <a:r>
              <a:rPr lang="en-GB" sz="4000" i="1" dirty="0" smtClean="0"/>
              <a:t>Planning Actions</a:t>
            </a:r>
            <a:br>
              <a:rPr lang="en-GB" sz="4000" i="1" dirty="0" smtClean="0"/>
            </a:br>
            <a:endParaRPr lang="en-GB" sz="4000" i="1" dirty="0" smtClean="0"/>
          </a:p>
        </p:txBody>
      </p:sp>
      <p:sp>
        <p:nvSpPr>
          <p:cNvPr id="16387" name="Rectangle 3"/>
          <p:cNvSpPr>
            <a:spLocks noGrp="1" noChangeArrowheads="1"/>
          </p:cNvSpPr>
          <p:nvPr>
            <p:ph idx="1"/>
          </p:nvPr>
        </p:nvSpPr>
        <p:spPr/>
        <p:txBody>
          <a:bodyPr>
            <a:normAutofit lnSpcReduction="10000"/>
          </a:bodyPr>
          <a:lstStyle/>
          <a:p>
            <a:pPr>
              <a:lnSpc>
                <a:spcPct val="80000"/>
              </a:lnSpc>
            </a:pPr>
            <a:r>
              <a:rPr lang="en-GB" sz="2800" dirty="0" smtClean="0"/>
              <a:t>Damage to lateral PFC</a:t>
            </a:r>
          </a:p>
          <a:p>
            <a:pPr>
              <a:lnSpc>
                <a:spcPct val="80000"/>
              </a:lnSpc>
            </a:pPr>
            <a:r>
              <a:rPr lang="en-GB" sz="2800" b="1" i="1" dirty="0" smtClean="0"/>
              <a:t>Perseveration</a:t>
            </a:r>
            <a:r>
              <a:rPr lang="en-GB" sz="2800" dirty="0" smtClean="0"/>
              <a:t> = repeating an action that has already been performed and is no longer relevant</a:t>
            </a:r>
          </a:p>
          <a:p>
            <a:pPr>
              <a:lnSpc>
                <a:spcPct val="80000"/>
              </a:lnSpc>
            </a:pPr>
            <a:endParaRPr lang="en-GB" sz="2800" i="1" dirty="0" smtClean="0"/>
          </a:p>
          <a:p>
            <a:pPr>
              <a:lnSpc>
                <a:spcPct val="80000"/>
              </a:lnSpc>
            </a:pPr>
            <a:endParaRPr lang="en-GB" sz="2800" dirty="0" smtClean="0"/>
          </a:p>
          <a:p>
            <a:pPr>
              <a:lnSpc>
                <a:spcPct val="80000"/>
              </a:lnSpc>
            </a:pPr>
            <a:r>
              <a:rPr lang="en-GB" sz="2800" dirty="0" smtClean="0"/>
              <a:t>Damage to ventromedial PFC</a:t>
            </a:r>
          </a:p>
          <a:p>
            <a:pPr>
              <a:lnSpc>
                <a:spcPct val="80000"/>
              </a:lnSpc>
            </a:pPr>
            <a:r>
              <a:rPr lang="en-GB" sz="2800" b="1" i="1" dirty="0" smtClean="0"/>
              <a:t>Utilization behaviour</a:t>
            </a:r>
            <a:r>
              <a:rPr lang="en-GB" sz="2800" b="1" dirty="0" smtClean="0"/>
              <a:t> </a:t>
            </a:r>
            <a:r>
              <a:rPr lang="en-GB" sz="2800" dirty="0" smtClean="0"/>
              <a:t>= impulsive actions on irrelevant objects in the environment</a:t>
            </a:r>
          </a:p>
          <a:p>
            <a:pPr lvl="1">
              <a:lnSpc>
                <a:spcPct val="80000"/>
              </a:lnSpc>
            </a:pPr>
            <a:r>
              <a:rPr lang="en-GB" dirty="0" smtClean="0"/>
              <a:t>These are examples of actions automatically driven by habits and objects in the environment, rather than controlled behaviour that is driven by goals</a:t>
            </a:r>
          </a:p>
          <a:p>
            <a:pPr>
              <a:lnSpc>
                <a:spcPct val="80000"/>
              </a:lnSpc>
            </a:pPr>
            <a:endParaRPr lang="en-GB"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jmccrackenworld.com/freud_Iceberg.JPG"/>
          <p:cNvPicPr>
            <a:picLocks noChangeAspect="1" noChangeArrowheads="1"/>
          </p:cNvPicPr>
          <p:nvPr/>
        </p:nvPicPr>
        <p:blipFill>
          <a:blip r:embed="rId2" cstate="print"/>
          <a:srcRect/>
          <a:stretch>
            <a:fillRect/>
          </a:stretch>
        </p:blipFill>
        <p:spPr bwMode="auto">
          <a:xfrm>
            <a:off x="1066800" y="133349"/>
            <a:ext cx="6867525" cy="6724651"/>
          </a:xfrm>
          <a:prstGeom prst="rect">
            <a:avLst/>
          </a:prstGeom>
          <a:noFill/>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3962400" y="685800"/>
            <a:ext cx="4724400" cy="61722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5" name="Straight Connector 4"/>
          <p:cNvCxnSpPr/>
          <p:nvPr/>
        </p:nvCxnSpPr>
        <p:spPr>
          <a:xfrm>
            <a:off x="1524000" y="1600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15240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066800"/>
            <a:ext cx="2133600" cy="523220"/>
          </a:xfrm>
          <a:prstGeom prst="rect">
            <a:avLst/>
          </a:prstGeom>
          <a:noFill/>
        </p:spPr>
        <p:txBody>
          <a:bodyPr wrap="square" rtlCol="0">
            <a:spAutoFit/>
          </a:bodyPr>
          <a:lstStyle/>
          <a:p>
            <a:r>
              <a:rPr lang="en-US" sz="2800" dirty="0" smtClean="0"/>
              <a:t>Automatic</a:t>
            </a:r>
            <a:endParaRPr lang="en-US" sz="2800" dirty="0"/>
          </a:p>
        </p:txBody>
      </p:sp>
      <p:sp>
        <p:nvSpPr>
          <p:cNvPr id="11" name="TextBox 10"/>
          <p:cNvSpPr txBox="1"/>
          <p:nvPr/>
        </p:nvSpPr>
        <p:spPr>
          <a:xfrm>
            <a:off x="4876800" y="1066800"/>
            <a:ext cx="2286000" cy="523220"/>
          </a:xfrm>
          <a:prstGeom prst="rect">
            <a:avLst/>
          </a:prstGeom>
          <a:noFill/>
        </p:spPr>
        <p:txBody>
          <a:bodyPr wrap="square" rtlCol="0">
            <a:spAutoFit/>
          </a:bodyPr>
          <a:lstStyle/>
          <a:p>
            <a:r>
              <a:rPr lang="en-US" sz="2800" dirty="0" smtClean="0"/>
              <a:t>Controlled</a:t>
            </a:r>
            <a:endParaRPr lang="en-US" sz="2800" dirty="0"/>
          </a:p>
        </p:txBody>
      </p:sp>
      <p:sp>
        <p:nvSpPr>
          <p:cNvPr id="7" name="TextBox 6"/>
          <p:cNvSpPr txBox="1"/>
          <p:nvPr/>
        </p:nvSpPr>
        <p:spPr>
          <a:xfrm>
            <a:off x="762000" y="3505200"/>
            <a:ext cx="2895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Fast</a:t>
            </a:r>
          </a:p>
          <a:p>
            <a:r>
              <a:rPr lang="en-US" sz="2400" dirty="0" smtClean="0"/>
              <a:t>Parallel</a:t>
            </a:r>
          </a:p>
          <a:p>
            <a:r>
              <a:rPr lang="en-US" sz="2400" dirty="0" smtClean="0"/>
              <a:t>Unaware</a:t>
            </a:r>
          </a:p>
          <a:p>
            <a:r>
              <a:rPr lang="en-US" sz="2400" dirty="0" smtClean="0"/>
              <a:t>Cannot be controlled</a:t>
            </a:r>
          </a:p>
          <a:p>
            <a:r>
              <a:rPr lang="en-US" sz="2400" dirty="0" smtClean="0"/>
              <a:t>Obligatory</a:t>
            </a:r>
          </a:p>
          <a:p>
            <a:r>
              <a:rPr lang="en-US" sz="2400" dirty="0" smtClean="0"/>
              <a:t>Autonomous</a:t>
            </a:r>
            <a:endParaRPr lang="en-US" sz="2400" dirty="0"/>
          </a:p>
        </p:txBody>
      </p:sp>
      <p:sp>
        <p:nvSpPr>
          <p:cNvPr id="9" name="TextBox 8"/>
          <p:cNvSpPr txBox="1"/>
          <p:nvPr/>
        </p:nvSpPr>
        <p:spPr>
          <a:xfrm>
            <a:off x="5410200" y="3505200"/>
            <a:ext cx="21336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Slow</a:t>
            </a:r>
          </a:p>
          <a:p>
            <a:r>
              <a:rPr lang="en-US" sz="2400" dirty="0" smtClean="0"/>
              <a:t>Serial</a:t>
            </a:r>
          </a:p>
          <a:p>
            <a:r>
              <a:rPr lang="en-US" sz="2400" dirty="0" smtClean="0"/>
              <a:t>Aware</a:t>
            </a:r>
          </a:p>
          <a:p>
            <a:r>
              <a:rPr lang="en-US" sz="2400" dirty="0" smtClean="0"/>
              <a:t>Controlled</a:t>
            </a:r>
          </a:p>
          <a:p>
            <a:r>
              <a:rPr lang="en-US" sz="2400" dirty="0" smtClean="0"/>
              <a:t>Selected</a:t>
            </a:r>
          </a:p>
          <a:p>
            <a:r>
              <a:rPr lang="en-US" sz="2400" dirty="0" smtClean="0"/>
              <a:t>Dependent </a:t>
            </a:r>
          </a:p>
          <a:p>
            <a:endParaRPr lang="en-US" sz="2400" dirty="0"/>
          </a:p>
        </p:txBody>
      </p:sp>
      <p:sp>
        <p:nvSpPr>
          <p:cNvPr id="12" name="TextBox 11"/>
          <p:cNvSpPr txBox="1"/>
          <p:nvPr/>
        </p:nvSpPr>
        <p:spPr>
          <a:xfrm>
            <a:off x="1905000" y="2133600"/>
            <a:ext cx="3886200" cy="461665"/>
          </a:xfrm>
          <a:prstGeom prst="rect">
            <a:avLst/>
          </a:prstGeom>
          <a:noFill/>
        </p:spPr>
        <p:txBody>
          <a:bodyPr wrap="square" rtlCol="0">
            <a:spAutoFit/>
          </a:bodyPr>
          <a:lstStyle/>
          <a:p>
            <a:r>
              <a:rPr lang="en-US" sz="2400" dirty="0" smtClean="0"/>
              <a:t>Processing resources needed</a:t>
            </a:r>
            <a:endParaRPr lang="en-US" sz="2400" dirty="0"/>
          </a:p>
        </p:txBody>
      </p:sp>
      <p:sp>
        <p:nvSpPr>
          <p:cNvPr id="13" name="TextBox 12"/>
          <p:cNvSpPr txBox="1"/>
          <p:nvPr/>
        </p:nvSpPr>
        <p:spPr>
          <a:xfrm>
            <a:off x="5562600" y="2514600"/>
            <a:ext cx="838200" cy="400110"/>
          </a:xfrm>
          <a:prstGeom prst="rect">
            <a:avLst/>
          </a:prstGeom>
          <a:noFill/>
        </p:spPr>
        <p:txBody>
          <a:bodyPr wrap="square" rtlCol="0">
            <a:spAutoFit/>
          </a:bodyPr>
          <a:lstStyle/>
          <a:p>
            <a:r>
              <a:rPr lang="en-US" sz="2000" dirty="0" smtClean="0"/>
              <a:t>Many</a:t>
            </a:r>
            <a:endParaRPr lang="en-US" sz="2000" dirty="0"/>
          </a:p>
        </p:txBody>
      </p:sp>
      <p:sp>
        <p:nvSpPr>
          <p:cNvPr id="14" name="TextBox 13"/>
          <p:cNvSpPr txBox="1"/>
          <p:nvPr/>
        </p:nvSpPr>
        <p:spPr>
          <a:xfrm>
            <a:off x="1066800" y="2590800"/>
            <a:ext cx="838200" cy="400110"/>
          </a:xfrm>
          <a:prstGeom prst="rect">
            <a:avLst/>
          </a:prstGeom>
          <a:noFill/>
        </p:spPr>
        <p:txBody>
          <a:bodyPr wrap="square" rtlCol="0">
            <a:spAutoFit/>
          </a:bodyPr>
          <a:lstStyle/>
          <a:p>
            <a:r>
              <a:rPr lang="en-US" sz="2000" dirty="0" smtClean="0"/>
              <a:t>Few</a:t>
            </a:r>
            <a:endParaRPr lang="en-US" sz="2000" dirty="0"/>
          </a:p>
        </p:txBody>
      </p:sp>
      <p:sp>
        <p:nvSpPr>
          <p:cNvPr id="15" name="TextBox 14"/>
          <p:cNvSpPr txBox="1"/>
          <p:nvPr/>
        </p:nvSpPr>
        <p:spPr>
          <a:xfrm>
            <a:off x="2895600" y="1143000"/>
            <a:ext cx="1600200" cy="523220"/>
          </a:xfrm>
          <a:prstGeom prst="rect">
            <a:avLst/>
          </a:prstGeom>
          <a:noFill/>
        </p:spPr>
        <p:txBody>
          <a:bodyPr wrap="square" rtlCol="0">
            <a:spAutoFit/>
          </a:bodyPr>
          <a:lstStyle/>
          <a:p>
            <a:r>
              <a:rPr lang="en-US" sz="2800" dirty="0" smtClean="0">
                <a:solidFill>
                  <a:srgbClr val="FF0000"/>
                </a:solidFill>
              </a:rPr>
              <a:t>Practice</a:t>
            </a:r>
            <a:endParaRPr lang="en-US" sz="2800" dirty="0">
              <a:solidFill>
                <a:srgbClr val="FF0000"/>
              </a:solidFill>
            </a:endParaRPr>
          </a:p>
        </p:txBody>
      </p:sp>
      <p:sp>
        <p:nvSpPr>
          <p:cNvPr id="16" name="Left Arrow 15"/>
          <p:cNvSpPr/>
          <p:nvPr/>
        </p:nvSpPr>
        <p:spPr>
          <a:xfrm>
            <a:off x="3200400" y="1600200"/>
            <a:ext cx="174040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38200" y="304800"/>
            <a:ext cx="6096000" cy="523220"/>
          </a:xfrm>
          <a:prstGeom prst="rect">
            <a:avLst/>
          </a:prstGeom>
          <a:noFill/>
        </p:spPr>
        <p:txBody>
          <a:bodyPr wrap="square" rtlCol="0">
            <a:spAutoFit/>
          </a:bodyPr>
          <a:lstStyle/>
          <a:p>
            <a:pPr algn="ctr"/>
            <a:r>
              <a:rPr lang="en-US" sz="2800" dirty="0" smtClean="0"/>
              <a:t>The critical variable</a:t>
            </a:r>
            <a:endParaRPr lang="en-US" sz="2800" dirty="0"/>
          </a:p>
        </p:txBody>
      </p:sp>
      <p:cxnSp>
        <p:nvCxnSpPr>
          <p:cNvPr id="20" name="Straight Arrow Connector 19"/>
          <p:cNvCxnSpPr/>
          <p:nvPr/>
        </p:nvCxnSpPr>
        <p:spPr>
          <a:xfrm flipV="1">
            <a:off x="7696200" y="2209800"/>
            <a:ext cx="1219200" cy="914400"/>
          </a:xfrm>
          <a:prstGeom prst="straightConnector1">
            <a:avLst/>
          </a:prstGeom>
          <a:ln w="5715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Conscious Processing</a:t>
            </a:r>
            <a:endParaRPr lang="en-US" dirty="0"/>
          </a:p>
        </p:txBody>
      </p:sp>
      <p:sp>
        <p:nvSpPr>
          <p:cNvPr id="3" name="Content Placeholder 2"/>
          <p:cNvSpPr>
            <a:spLocks noGrp="1"/>
          </p:cNvSpPr>
          <p:nvPr>
            <p:ph idx="1"/>
          </p:nvPr>
        </p:nvSpPr>
        <p:spPr/>
        <p:txBody>
          <a:bodyPr/>
          <a:lstStyle/>
          <a:p>
            <a:r>
              <a:rPr lang="en-US" dirty="0" smtClean="0"/>
              <a:t>This end is (usually) associated with conscious processing</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846138"/>
            <a:ext cx="8291513" cy="725487"/>
          </a:xfrm>
        </p:spPr>
        <p:txBody>
          <a:bodyPr>
            <a:normAutofit fontScale="90000"/>
          </a:bodyPr>
          <a:lstStyle/>
          <a:p>
            <a:r>
              <a:rPr lang="en-GB" sz="4000" dirty="0" smtClean="0">
                <a:latin typeface="+mn-lt"/>
              </a:rPr>
              <a:t>Controlled Vs Automatic Behavior: The SAS Model</a:t>
            </a:r>
            <a:r>
              <a:rPr lang="en-GB" sz="4000" i="1" dirty="0" smtClean="0"/>
              <a:t/>
            </a:r>
            <a:br>
              <a:rPr lang="en-GB" sz="4000" i="1" dirty="0" smtClean="0"/>
            </a:br>
            <a:endParaRPr lang="en-GB" sz="4000" i="1" dirty="0" smtClean="0"/>
          </a:p>
        </p:txBody>
      </p:sp>
      <p:sp>
        <p:nvSpPr>
          <p:cNvPr id="18435" name="Rectangle 3"/>
          <p:cNvSpPr>
            <a:spLocks noGrp="1" noChangeArrowheads="1"/>
          </p:cNvSpPr>
          <p:nvPr>
            <p:ph idx="1"/>
          </p:nvPr>
        </p:nvSpPr>
        <p:spPr/>
        <p:txBody>
          <a:bodyPr/>
          <a:lstStyle/>
          <a:p>
            <a:pPr>
              <a:lnSpc>
                <a:spcPct val="90000"/>
              </a:lnSpc>
            </a:pPr>
            <a:r>
              <a:rPr lang="en-GB" sz="2800" dirty="0" smtClean="0"/>
              <a:t>Some actions (e.g. driving on familiar route) can be performed in "autopilot" mode, with minimal attention to action and online control</a:t>
            </a:r>
          </a:p>
          <a:p>
            <a:pPr>
              <a:lnSpc>
                <a:spcPct val="90000"/>
              </a:lnSpc>
            </a:pPr>
            <a:r>
              <a:rPr lang="en-GB" sz="2800" dirty="0" smtClean="0"/>
              <a:t>Other actions (e.g. following a diversion) require an interruption of ongoing behavior and setting up novel actions/cognitive procedures</a:t>
            </a:r>
          </a:p>
          <a:p>
            <a:pPr>
              <a:lnSpc>
                <a:spcPct val="90000"/>
              </a:lnSpc>
            </a:pPr>
            <a:r>
              <a:rPr lang="en-GB" sz="2800" dirty="0" smtClean="0"/>
              <a:t>Norman and Shallice (1986) argue that the latter, but not the former, requires the intervention of an executive called the "</a:t>
            </a:r>
            <a:r>
              <a:rPr lang="en-GB" sz="2800" b="1" dirty="0" smtClean="0"/>
              <a:t>supervisory attentional system</a:t>
            </a:r>
            <a:r>
              <a:rPr lang="en-GB" sz="2800" dirty="0" smtClean="0"/>
              <a:t>" (SAS)</a:t>
            </a:r>
          </a:p>
          <a:p>
            <a:pPr>
              <a:lnSpc>
                <a:spcPct val="90000"/>
              </a:lnSpc>
            </a:pPr>
            <a:endParaRPr lang="en-GB" sz="2800" dirty="0" smtClean="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04788" y="774700"/>
            <a:ext cx="8796337" cy="868363"/>
          </a:xfrm>
        </p:spPr>
        <p:txBody>
          <a:bodyPr>
            <a:normAutofit fontScale="90000"/>
          </a:bodyPr>
          <a:lstStyle/>
          <a:p>
            <a:r>
              <a:rPr lang="en-GB" sz="4000" i="1" dirty="0" smtClean="0">
                <a:latin typeface="+mn-lt"/>
              </a:rPr>
              <a:t>Controlled Vs Automatic Behavior: The SAS Model  (overview)</a:t>
            </a:r>
            <a:r>
              <a:rPr lang="en-GB" sz="4000" i="1" dirty="0" smtClean="0"/>
              <a:t/>
            </a:r>
            <a:br>
              <a:rPr lang="en-GB" sz="4000" i="1" dirty="0" smtClean="0"/>
            </a:br>
            <a:endParaRPr lang="en-GB" sz="4000" i="1" dirty="0" smtClean="0"/>
          </a:p>
        </p:txBody>
      </p:sp>
      <p:sp>
        <p:nvSpPr>
          <p:cNvPr id="20483" name="Rectangle 3"/>
          <p:cNvSpPr>
            <a:spLocks noGrp="1" noChangeArrowheads="1"/>
          </p:cNvSpPr>
          <p:nvPr>
            <p:ph idx="1"/>
          </p:nvPr>
        </p:nvSpPr>
        <p:spPr>
          <a:xfrm>
            <a:off x="457200" y="1600200"/>
            <a:ext cx="8229600" cy="4724400"/>
          </a:xfrm>
        </p:spPr>
        <p:txBody>
          <a:bodyPr>
            <a:normAutofit lnSpcReduction="10000"/>
          </a:bodyPr>
          <a:lstStyle/>
          <a:p>
            <a:pPr>
              <a:lnSpc>
                <a:spcPct val="90000"/>
              </a:lnSpc>
            </a:pPr>
            <a:r>
              <a:rPr lang="en-GB" sz="2800" dirty="0" smtClean="0"/>
              <a:t>All behavior is a balance between environmentally-driven and goal-driven inputs</a:t>
            </a:r>
          </a:p>
          <a:p>
            <a:pPr>
              <a:lnSpc>
                <a:spcPct val="90000"/>
              </a:lnSpc>
            </a:pPr>
            <a:r>
              <a:rPr lang="en-GB" sz="2800" dirty="0" smtClean="0"/>
              <a:t>Each behavior (i.e. task/action) can be represented as a </a:t>
            </a:r>
            <a:r>
              <a:rPr lang="en-GB" sz="2800" i="1" dirty="0" smtClean="0"/>
              <a:t>schema</a:t>
            </a:r>
            <a:endParaRPr lang="en-GB" sz="2800" dirty="0" smtClean="0"/>
          </a:p>
          <a:p>
            <a:pPr>
              <a:lnSpc>
                <a:spcPct val="90000"/>
              </a:lnSpc>
            </a:pPr>
            <a:r>
              <a:rPr lang="en-GB" sz="2800" dirty="0" smtClean="0"/>
              <a:t>Another process (</a:t>
            </a:r>
            <a:r>
              <a:rPr lang="en-GB" sz="2800" b="1" i="1" dirty="0" smtClean="0"/>
              <a:t>contention scheduling</a:t>
            </a:r>
            <a:r>
              <a:rPr lang="en-GB" sz="2800" dirty="0" smtClean="0"/>
              <a:t>) selects the most appropriate schema</a:t>
            </a:r>
          </a:p>
          <a:p>
            <a:pPr>
              <a:lnSpc>
                <a:spcPct val="90000"/>
              </a:lnSpc>
            </a:pPr>
            <a:r>
              <a:rPr lang="en-GB" sz="2800" b="1" dirty="0" smtClean="0"/>
              <a:t>SAS overrides automatic (or environment-driven) behavior</a:t>
            </a:r>
          </a:p>
          <a:p>
            <a:pPr>
              <a:lnSpc>
                <a:spcPct val="90000"/>
              </a:lnSpc>
            </a:pPr>
            <a:r>
              <a:rPr lang="en-GB" sz="2800" dirty="0" smtClean="0"/>
              <a:t>PFC damage results in weaker SAS and more automatically driven behavior (perseveration, utilization behavior), and also problems in establishing novel schemas</a:t>
            </a:r>
          </a:p>
          <a:p>
            <a:pPr>
              <a:lnSpc>
                <a:spcPct val="90000"/>
              </a:lnSpc>
            </a:pPr>
            <a:endParaRPr lang="en-GB" sz="2400" dirty="0" smtClean="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Picture 2" descr="figure_13_27"/>
          <p:cNvPicPr>
            <a:picLocks noChangeAspect="1" noChangeArrowheads="1"/>
          </p:cNvPicPr>
          <p:nvPr/>
        </p:nvPicPr>
        <p:blipFill>
          <a:blip r:embed="rId3" cstate="print"/>
          <a:srcRect/>
          <a:stretch>
            <a:fillRect/>
          </a:stretch>
        </p:blipFill>
        <p:spPr bwMode="auto">
          <a:xfrm>
            <a:off x="1054100" y="381000"/>
            <a:ext cx="7032625"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498600"/>
          </a:xfrm>
        </p:spPr>
        <p:txBody>
          <a:bodyPr/>
          <a:lstStyle/>
          <a:p>
            <a:r>
              <a:rPr lang="en-GB" sz="4000" i="1" dirty="0" smtClean="0"/>
              <a:t>Executive Functions in Practice</a:t>
            </a:r>
            <a:br>
              <a:rPr lang="en-GB" sz="4000" i="1" dirty="0" smtClean="0"/>
            </a:br>
            <a:endParaRPr lang="en-GB" sz="4000" i="1" dirty="0" smtClean="0"/>
          </a:p>
        </p:txBody>
      </p:sp>
      <p:sp>
        <p:nvSpPr>
          <p:cNvPr id="7171" name="Rectangle 3"/>
          <p:cNvSpPr>
            <a:spLocks noGrp="1" noChangeArrowheads="1"/>
          </p:cNvSpPr>
          <p:nvPr>
            <p:ph idx="1"/>
          </p:nvPr>
        </p:nvSpPr>
        <p:spPr>
          <a:xfrm>
            <a:off x="457200" y="1357313"/>
            <a:ext cx="8229600" cy="5167312"/>
          </a:xfrm>
        </p:spPr>
        <p:txBody>
          <a:bodyPr/>
          <a:lstStyle/>
          <a:p>
            <a:r>
              <a:rPr lang="en-GB" dirty="0" smtClean="0"/>
              <a:t>Norman and Shallice (1986) identify five general situations requiring executive functions:</a:t>
            </a:r>
          </a:p>
          <a:p>
            <a:pPr>
              <a:buFontTx/>
              <a:buNone/>
            </a:pPr>
            <a:r>
              <a:rPr lang="en-GB" sz="2400" dirty="0" smtClean="0"/>
              <a:t>   (1) 	Situations involving planning or decision making</a:t>
            </a:r>
          </a:p>
          <a:p>
            <a:pPr>
              <a:buFontTx/>
              <a:buNone/>
            </a:pPr>
            <a:r>
              <a:rPr lang="en-GB" sz="2400" dirty="0" smtClean="0"/>
              <a:t>   (2) 	Situations involving error correction or trouble shooting</a:t>
            </a:r>
          </a:p>
          <a:p>
            <a:pPr>
              <a:buFontTx/>
              <a:buNone/>
            </a:pPr>
            <a:r>
              <a:rPr lang="en-GB" sz="2400" dirty="0" smtClean="0"/>
              <a:t>   (3)	Situations where responses are not well-learned or       	contain novel sequences of actions</a:t>
            </a:r>
          </a:p>
          <a:p>
            <a:pPr>
              <a:buFontTx/>
              <a:buNone/>
            </a:pPr>
            <a:r>
              <a:rPr lang="en-GB" sz="2400" dirty="0" smtClean="0"/>
              <a:t>   (4)	Situations judged to be dangerous or technically difficult </a:t>
            </a:r>
          </a:p>
          <a:p>
            <a:pPr>
              <a:buFontTx/>
              <a:buNone/>
            </a:pPr>
            <a:r>
              <a:rPr lang="en-GB" sz="2400" dirty="0" smtClean="0"/>
              <a:t>   (5) 	Situations that require the overcoming of a strong 	habitual response or resisting temptation</a:t>
            </a:r>
          </a:p>
          <a:p>
            <a:endParaRPr lang="en-GB" sz="2400" dirty="0" smtClean="0"/>
          </a:p>
          <a:p>
            <a:pPr>
              <a:buFontTx/>
              <a:buNone/>
            </a:pPr>
            <a:endParaRPr lang="en-GB" dirty="0" smtClean="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Picture 2" descr="figure_13_28"/>
          <p:cNvPicPr>
            <a:picLocks noChangeAspect="1" noChangeArrowheads="1"/>
          </p:cNvPicPr>
          <p:nvPr/>
        </p:nvPicPr>
        <p:blipFill>
          <a:blip r:embed="rId3" cstate="print"/>
          <a:srcRect/>
          <a:stretch>
            <a:fillRect/>
          </a:stretch>
        </p:blipFill>
        <p:spPr bwMode="auto">
          <a:xfrm>
            <a:off x="304800" y="901700"/>
            <a:ext cx="8531225" cy="50577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228600"/>
            <a:ext cx="8229600" cy="990600"/>
          </a:xfrm>
        </p:spPr>
        <p:txBody>
          <a:bodyPr>
            <a:normAutofit/>
          </a:bodyPr>
          <a:lstStyle/>
          <a:p>
            <a:r>
              <a:rPr lang="en-US" dirty="0" smtClean="0"/>
              <a:t>Summary</a:t>
            </a:r>
            <a:endParaRPr lang="en-US" dirty="0"/>
          </a:p>
        </p:txBody>
      </p:sp>
      <p:sp>
        <p:nvSpPr>
          <p:cNvPr id="4" name="TextBox 3"/>
          <p:cNvSpPr txBox="1"/>
          <p:nvPr/>
        </p:nvSpPr>
        <p:spPr>
          <a:xfrm>
            <a:off x="381000" y="1828800"/>
            <a:ext cx="3962400" cy="523220"/>
          </a:xfrm>
          <a:prstGeom prst="rect">
            <a:avLst/>
          </a:prstGeom>
          <a:noFill/>
        </p:spPr>
        <p:txBody>
          <a:bodyPr wrap="square" rtlCol="0">
            <a:spAutoFit/>
          </a:bodyPr>
          <a:lstStyle/>
          <a:p>
            <a:r>
              <a:rPr lang="en-US" sz="2800" dirty="0" smtClean="0"/>
              <a:t>S </a:t>
            </a:r>
            <a:endParaRPr lang="en-US" sz="2800" dirty="0"/>
          </a:p>
        </p:txBody>
      </p:sp>
      <p:cxnSp>
        <p:nvCxnSpPr>
          <p:cNvPr id="6" name="Elbow Connector 5"/>
          <p:cNvCxnSpPr/>
          <p:nvPr/>
        </p:nvCxnSpPr>
        <p:spPr>
          <a:xfrm flipV="1">
            <a:off x="685800" y="1905000"/>
            <a:ext cx="1295400" cy="152400"/>
          </a:xfrm>
          <a:prstGeom prst="bentConnector3">
            <a:avLst>
              <a:gd name="adj1" fmla="val 50000"/>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057400" y="1676400"/>
            <a:ext cx="1981200" cy="461665"/>
          </a:xfrm>
          <a:prstGeom prst="rect">
            <a:avLst/>
          </a:prstGeom>
          <a:noFill/>
        </p:spPr>
        <p:txBody>
          <a:bodyPr wrap="square" rtlCol="0">
            <a:spAutoFit/>
          </a:bodyPr>
          <a:lstStyle/>
          <a:p>
            <a:r>
              <a:rPr lang="en-US" sz="2400" dirty="0" smtClean="0"/>
              <a:t>consciousness</a:t>
            </a:r>
            <a:endParaRPr lang="en-US" sz="2400" dirty="0"/>
          </a:p>
        </p:txBody>
      </p:sp>
      <p:cxnSp>
        <p:nvCxnSpPr>
          <p:cNvPr id="9" name="Elbow Connector 8"/>
          <p:cNvCxnSpPr>
            <a:endCxn id="12" idx="1"/>
          </p:cNvCxnSpPr>
          <p:nvPr/>
        </p:nvCxnSpPr>
        <p:spPr>
          <a:xfrm>
            <a:off x="914400" y="2057400"/>
            <a:ext cx="914400" cy="307033"/>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28800" y="2133600"/>
            <a:ext cx="3048000" cy="461665"/>
          </a:xfrm>
          <a:prstGeom prst="rect">
            <a:avLst/>
          </a:prstGeom>
          <a:noFill/>
        </p:spPr>
        <p:txBody>
          <a:bodyPr wrap="square" rtlCol="0">
            <a:spAutoFit/>
          </a:bodyPr>
          <a:lstStyle/>
          <a:p>
            <a:r>
              <a:rPr lang="en-US" sz="2400" dirty="0" smtClean="0"/>
              <a:t>Physiological Process</a:t>
            </a:r>
            <a:endParaRPr lang="en-US" sz="2400" dirty="0"/>
          </a:p>
        </p:txBody>
      </p:sp>
      <p:cxnSp>
        <p:nvCxnSpPr>
          <p:cNvPr id="15" name="Elbow Connector 14"/>
          <p:cNvCxnSpPr>
            <a:endCxn id="18" idx="1"/>
          </p:cNvCxnSpPr>
          <p:nvPr/>
        </p:nvCxnSpPr>
        <p:spPr>
          <a:xfrm flipV="1">
            <a:off x="4648200" y="2014210"/>
            <a:ext cx="1447800" cy="27179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096000" y="1752600"/>
            <a:ext cx="609600" cy="523220"/>
          </a:xfrm>
          <a:prstGeom prst="rect">
            <a:avLst/>
          </a:prstGeom>
          <a:noFill/>
        </p:spPr>
        <p:txBody>
          <a:bodyPr wrap="square" rtlCol="0">
            <a:spAutoFit/>
          </a:bodyPr>
          <a:lstStyle/>
          <a:p>
            <a:r>
              <a:rPr lang="en-US" sz="2800" dirty="0" smtClean="0"/>
              <a:t>R</a:t>
            </a:r>
            <a:endParaRPr lang="en-US" sz="2800" dirty="0"/>
          </a:p>
        </p:txBody>
      </p:sp>
      <p:sp>
        <p:nvSpPr>
          <p:cNvPr id="19" name="TextBox 18"/>
          <p:cNvSpPr txBox="1"/>
          <p:nvPr/>
        </p:nvSpPr>
        <p:spPr>
          <a:xfrm>
            <a:off x="1524000" y="1219200"/>
            <a:ext cx="4953000" cy="523220"/>
          </a:xfrm>
          <a:prstGeom prst="rect">
            <a:avLst/>
          </a:prstGeom>
          <a:noFill/>
        </p:spPr>
        <p:txBody>
          <a:bodyPr wrap="square" rtlCol="0">
            <a:spAutoFit/>
          </a:bodyPr>
          <a:lstStyle/>
          <a:p>
            <a:r>
              <a:rPr lang="en-US" sz="2800" dirty="0" smtClean="0"/>
              <a:t>Motor Theory of Consciousness</a:t>
            </a:r>
            <a:endParaRPr lang="en-US" sz="2800" dirty="0"/>
          </a:p>
        </p:txBody>
      </p:sp>
      <p:cxnSp>
        <p:nvCxnSpPr>
          <p:cNvPr id="14" name="Straight Arrow Connector 13"/>
          <p:cNvCxnSpPr/>
          <p:nvPr/>
        </p:nvCxnSpPr>
        <p:spPr>
          <a:xfrm>
            <a:off x="4114800" y="1905000"/>
            <a:ext cx="1828800" cy="7620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28600" y="1219200"/>
            <a:ext cx="2057400" cy="584775"/>
          </a:xfrm>
          <a:prstGeom prst="rect">
            <a:avLst/>
          </a:prstGeom>
          <a:noFill/>
        </p:spPr>
        <p:txBody>
          <a:bodyPr wrap="square" rtlCol="0">
            <a:spAutoFit/>
          </a:bodyPr>
          <a:lstStyle/>
          <a:p>
            <a:r>
              <a:rPr lang="en-US" sz="3200" b="1" dirty="0" smtClean="0"/>
              <a:t>From</a:t>
            </a:r>
            <a:endParaRPr lang="en-US" sz="3200" b="1" dirty="0"/>
          </a:p>
        </p:txBody>
      </p:sp>
      <p:sp>
        <p:nvSpPr>
          <p:cNvPr id="16" name="TextBox 15"/>
          <p:cNvSpPr txBox="1"/>
          <p:nvPr/>
        </p:nvSpPr>
        <p:spPr>
          <a:xfrm>
            <a:off x="381000" y="3276600"/>
            <a:ext cx="990600" cy="584775"/>
          </a:xfrm>
          <a:prstGeom prst="rect">
            <a:avLst/>
          </a:prstGeom>
          <a:noFill/>
        </p:spPr>
        <p:txBody>
          <a:bodyPr wrap="square" rtlCol="0">
            <a:spAutoFit/>
          </a:bodyPr>
          <a:lstStyle/>
          <a:p>
            <a:r>
              <a:rPr lang="en-US" sz="3200" b="1" dirty="0" smtClean="0"/>
              <a:t>To</a:t>
            </a:r>
            <a:endParaRPr lang="en-US" sz="3200" b="1" dirty="0"/>
          </a:p>
        </p:txBody>
      </p:sp>
      <p:sp>
        <p:nvSpPr>
          <p:cNvPr id="17" name="TextBox 16"/>
          <p:cNvSpPr txBox="1"/>
          <p:nvPr/>
        </p:nvSpPr>
        <p:spPr>
          <a:xfrm>
            <a:off x="2743200" y="3200400"/>
            <a:ext cx="990600" cy="646331"/>
          </a:xfrm>
          <a:prstGeom prst="rect">
            <a:avLst/>
          </a:prstGeom>
          <a:noFill/>
        </p:spPr>
        <p:txBody>
          <a:bodyPr wrap="square" rtlCol="0">
            <a:spAutoFit/>
          </a:bodyPr>
          <a:lstStyle/>
          <a:p>
            <a:r>
              <a:rPr lang="en-US" sz="3600" dirty="0" smtClean="0"/>
              <a:t>SAS</a:t>
            </a:r>
            <a:endParaRPr lang="en-US" sz="3600" dirty="0"/>
          </a:p>
        </p:txBody>
      </p:sp>
      <p:sp>
        <p:nvSpPr>
          <p:cNvPr id="20" name="TextBox 19"/>
          <p:cNvSpPr txBox="1"/>
          <p:nvPr/>
        </p:nvSpPr>
        <p:spPr>
          <a:xfrm>
            <a:off x="304800" y="3811012"/>
            <a:ext cx="8382000" cy="3046988"/>
          </a:xfrm>
          <a:prstGeom prst="rect">
            <a:avLst/>
          </a:prstGeom>
          <a:noFill/>
        </p:spPr>
        <p:txBody>
          <a:bodyPr wrap="square" rtlCol="0">
            <a:spAutoFit/>
          </a:bodyPr>
          <a:lstStyle/>
          <a:p>
            <a:pPr>
              <a:buFont typeface="Arial" pitchFamily="34" charset="0"/>
              <a:buChar char="•"/>
            </a:pPr>
            <a:r>
              <a:rPr lang="en-US" sz="3200" dirty="0" smtClean="0"/>
              <a:t>Much more is known about “physiological Process,” which is now focus on brain processes</a:t>
            </a:r>
          </a:p>
          <a:p>
            <a:pPr>
              <a:buFont typeface="Arial" pitchFamily="34" charset="0"/>
              <a:buChar char="•"/>
            </a:pPr>
            <a:r>
              <a:rPr lang="en-US" sz="3200" dirty="0" smtClean="0"/>
              <a:t>But the idea that conscious processes take control when “adaptation to new circumstances is imperative” seems intact, if consciousness is strongly related to attention </a:t>
            </a:r>
            <a:endParaRPr lang="en-US" sz="3200"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a:off x="-228600" y="685800"/>
            <a:ext cx="4724400" cy="61722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cxnSp>
        <p:nvCxnSpPr>
          <p:cNvPr id="5" name="Straight Connector 4"/>
          <p:cNvCxnSpPr/>
          <p:nvPr/>
        </p:nvCxnSpPr>
        <p:spPr>
          <a:xfrm>
            <a:off x="1524000" y="16002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943600" y="1524000"/>
            <a:ext cx="0" cy="9906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524000" y="2057400"/>
            <a:ext cx="44196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066800"/>
            <a:ext cx="2133600" cy="523220"/>
          </a:xfrm>
          <a:prstGeom prst="rect">
            <a:avLst/>
          </a:prstGeom>
          <a:noFill/>
        </p:spPr>
        <p:txBody>
          <a:bodyPr wrap="square" rtlCol="0">
            <a:spAutoFit/>
          </a:bodyPr>
          <a:lstStyle/>
          <a:p>
            <a:r>
              <a:rPr lang="en-US" sz="2800" dirty="0" smtClean="0"/>
              <a:t>Automatic</a:t>
            </a:r>
            <a:endParaRPr lang="en-US" sz="2800" dirty="0"/>
          </a:p>
        </p:txBody>
      </p:sp>
      <p:sp>
        <p:nvSpPr>
          <p:cNvPr id="11" name="TextBox 10"/>
          <p:cNvSpPr txBox="1"/>
          <p:nvPr/>
        </p:nvSpPr>
        <p:spPr>
          <a:xfrm>
            <a:off x="4876800" y="1066800"/>
            <a:ext cx="2286000" cy="523220"/>
          </a:xfrm>
          <a:prstGeom prst="rect">
            <a:avLst/>
          </a:prstGeom>
          <a:noFill/>
        </p:spPr>
        <p:txBody>
          <a:bodyPr wrap="square" rtlCol="0">
            <a:spAutoFit/>
          </a:bodyPr>
          <a:lstStyle/>
          <a:p>
            <a:r>
              <a:rPr lang="en-US" sz="2800" dirty="0" smtClean="0"/>
              <a:t>Controlled</a:t>
            </a:r>
            <a:endParaRPr lang="en-US" sz="2800" dirty="0"/>
          </a:p>
        </p:txBody>
      </p:sp>
      <p:sp>
        <p:nvSpPr>
          <p:cNvPr id="7" name="TextBox 6"/>
          <p:cNvSpPr txBox="1"/>
          <p:nvPr/>
        </p:nvSpPr>
        <p:spPr>
          <a:xfrm>
            <a:off x="762000" y="3505200"/>
            <a:ext cx="2895600" cy="230832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Fast</a:t>
            </a:r>
          </a:p>
          <a:p>
            <a:r>
              <a:rPr lang="en-US" sz="2400" dirty="0" smtClean="0"/>
              <a:t>Parallel</a:t>
            </a:r>
          </a:p>
          <a:p>
            <a:r>
              <a:rPr lang="en-US" sz="2400" dirty="0" smtClean="0"/>
              <a:t>Unaware</a:t>
            </a:r>
          </a:p>
          <a:p>
            <a:r>
              <a:rPr lang="en-US" sz="2400" dirty="0" smtClean="0"/>
              <a:t>Cannot be controlled</a:t>
            </a:r>
          </a:p>
          <a:p>
            <a:r>
              <a:rPr lang="en-US" sz="2400" dirty="0" smtClean="0"/>
              <a:t>Obligatory</a:t>
            </a:r>
          </a:p>
          <a:p>
            <a:r>
              <a:rPr lang="en-US" sz="2400" dirty="0" smtClean="0"/>
              <a:t>Autonomous</a:t>
            </a:r>
            <a:endParaRPr lang="en-US" sz="2400" dirty="0"/>
          </a:p>
        </p:txBody>
      </p:sp>
      <p:sp>
        <p:nvSpPr>
          <p:cNvPr id="9" name="TextBox 8"/>
          <p:cNvSpPr txBox="1"/>
          <p:nvPr/>
        </p:nvSpPr>
        <p:spPr>
          <a:xfrm>
            <a:off x="5410200" y="3505200"/>
            <a:ext cx="2133600" cy="267765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400" dirty="0" smtClean="0"/>
              <a:t>Slow</a:t>
            </a:r>
          </a:p>
          <a:p>
            <a:r>
              <a:rPr lang="en-US" sz="2400" dirty="0" smtClean="0"/>
              <a:t>Serial</a:t>
            </a:r>
          </a:p>
          <a:p>
            <a:r>
              <a:rPr lang="en-US" sz="2400" dirty="0" smtClean="0"/>
              <a:t>Aware</a:t>
            </a:r>
          </a:p>
          <a:p>
            <a:r>
              <a:rPr lang="en-US" sz="2400" dirty="0" smtClean="0"/>
              <a:t>Controlled</a:t>
            </a:r>
          </a:p>
          <a:p>
            <a:r>
              <a:rPr lang="en-US" sz="2400" dirty="0" smtClean="0"/>
              <a:t>Selected</a:t>
            </a:r>
          </a:p>
          <a:p>
            <a:r>
              <a:rPr lang="en-US" sz="2400" dirty="0" smtClean="0"/>
              <a:t>Dependent </a:t>
            </a:r>
          </a:p>
          <a:p>
            <a:endParaRPr lang="en-US" sz="2400" dirty="0"/>
          </a:p>
        </p:txBody>
      </p:sp>
      <p:sp>
        <p:nvSpPr>
          <p:cNvPr id="12" name="TextBox 11"/>
          <p:cNvSpPr txBox="1"/>
          <p:nvPr/>
        </p:nvSpPr>
        <p:spPr>
          <a:xfrm>
            <a:off x="1905000" y="2133600"/>
            <a:ext cx="3886200" cy="461665"/>
          </a:xfrm>
          <a:prstGeom prst="rect">
            <a:avLst/>
          </a:prstGeom>
          <a:noFill/>
        </p:spPr>
        <p:txBody>
          <a:bodyPr wrap="square" rtlCol="0">
            <a:spAutoFit/>
          </a:bodyPr>
          <a:lstStyle/>
          <a:p>
            <a:r>
              <a:rPr lang="en-US" sz="2400" dirty="0" smtClean="0"/>
              <a:t>Processing resources needed</a:t>
            </a:r>
            <a:endParaRPr lang="en-US" sz="2400" dirty="0"/>
          </a:p>
        </p:txBody>
      </p:sp>
      <p:sp>
        <p:nvSpPr>
          <p:cNvPr id="13" name="TextBox 12"/>
          <p:cNvSpPr txBox="1"/>
          <p:nvPr/>
        </p:nvSpPr>
        <p:spPr>
          <a:xfrm>
            <a:off x="5562600" y="2514600"/>
            <a:ext cx="838200" cy="400110"/>
          </a:xfrm>
          <a:prstGeom prst="rect">
            <a:avLst/>
          </a:prstGeom>
          <a:noFill/>
        </p:spPr>
        <p:txBody>
          <a:bodyPr wrap="square" rtlCol="0">
            <a:spAutoFit/>
          </a:bodyPr>
          <a:lstStyle/>
          <a:p>
            <a:r>
              <a:rPr lang="en-US" sz="2000" dirty="0" smtClean="0"/>
              <a:t>Many</a:t>
            </a:r>
            <a:endParaRPr lang="en-US" sz="2000" dirty="0"/>
          </a:p>
        </p:txBody>
      </p:sp>
      <p:sp>
        <p:nvSpPr>
          <p:cNvPr id="14" name="TextBox 13"/>
          <p:cNvSpPr txBox="1"/>
          <p:nvPr/>
        </p:nvSpPr>
        <p:spPr>
          <a:xfrm>
            <a:off x="1066800" y="2590800"/>
            <a:ext cx="838200" cy="400110"/>
          </a:xfrm>
          <a:prstGeom prst="rect">
            <a:avLst/>
          </a:prstGeom>
          <a:noFill/>
        </p:spPr>
        <p:txBody>
          <a:bodyPr wrap="square" rtlCol="0">
            <a:spAutoFit/>
          </a:bodyPr>
          <a:lstStyle/>
          <a:p>
            <a:r>
              <a:rPr lang="en-US" sz="2000" dirty="0" smtClean="0"/>
              <a:t>Few</a:t>
            </a:r>
            <a:endParaRPr lang="en-US" sz="2000" dirty="0"/>
          </a:p>
        </p:txBody>
      </p:sp>
      <p:sp>
        <p:nvSpPr>
          <p:cNvPr id="15" name="TextBox 14"/>
          <p:cNvSpPr txBox="1"/>
          <p:nvPr/>
        </p:nvSpPr>
        <p:spPr>
          <a:xfrm>
            <a:off x="2895600" y="1143000"/>
            <a:ext cx="1600200" cy="523220"/>
          </a:xfrm>
          <a:prstGeom prst="rect">
            <a:avLst/>
          </a:prstGeom>
          <a:noFill/>
        </p:spPr>
        <p:txBody>
          <a:bodyPr wrap="square" rtlCol="0">
            <a:spAutoFit/>
          </a:bodyPr>
          <a:lstStyle/>
          <a:p>
            <a:r>
              <a:rPr lang="en-US" sz="2800" dirty="0" smtClean="0">
                <a:solidFill>
                  <a:srgbClr val="FF0000"/>
                </a:solidFill>
              </a:rPr>
              <a:t>Practice</a:t>
            </a:r>
            <a:endParaRPr lang="en-US" sz="2800" dirty="0">
              <a:solidFill>
                <a:srgbClr val="FF0000"/>
              </a:solidFill>
            </a:endParaRPr>
          </a:p>
        </p:txBody>
      </p:sp>
      <p:sp>
        <p:nvSpPr>
          <p:cNvPr id="16" name="Left Arrow 15"/>
          <p:cNvSpPr/>
          <p:nvPr/>
        </p:nvSpPr>
        <p:spPr>
          <a:xfrm>
            <a:off x="3200400" y="1600200"/>
            <a:ext cx="1740408"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838200" y="304800"/>
            <a:ext cx="6096000" cy="523220"/>
          </a:xfrm>
          <a:prstGeom prst="rect">
            <a:avLst/>
          </a:prstGeom>
          <a:noFill/>
        </p:spPr>
        <p:txBody>
          <a:bodyPr wrap="square" rtlCol="0">
            <a:spAutoFit/>
          </a:bodyPr>
          <a:lstStyle/>
          <a:p>
            <a:pPr algn="ctr"/>
            <a:r>
              <a:rPr lang="en-US" sz="2800" dirty="0" smtClean="0"/>
              <a:t>The critical variable</a:t>
            </a:r>
            <a:endParaRPr lang="en-US" sz="2800"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Processes</a:t>
            </a:r>
            <a:endParaRPr lang="en-US" dirty="0"/>
          </a:p>
        </p:txBody>
      </p:sp>
      <p:sp>
        <p:nvSpPr>
          <p:cNvPr id="3" name="Content Placeholder 2"/>
          <p:cNvSpPr>
            <a:spLocks noGrp="1"/>
          </p:cNvSpPr>
          <p:nvPr>
            <p:ph idx="1"/>
          </p:nvPr>
        </p:nvSpPr>
        <p:spPr/>
        <p:txBody>
          <a:bodyPr/>
          <a:lstStyle/>
          <a:p>
            <a:r>
              <a:rPr lang="en-US" b="1" dirty="0" smtClean="0"/>
              <a:t>Acquired</a:t>
            </a:r>
          </a:p>
          <a:p>
            <a:pPr lvl="1"/>
            <a:r>
              <a:rPr lang="en-US" dirty="0" smtClean="0"/>
              <a:t>Mediated by practice</a:t>
            </a:r>
          </a:p>
          <a:p>
            <a:pPr lvl="1"/>
            <a:r>
              <a:rPr lang="en-US" dirty="0" smtClean="0"/>
              <a:t>E.g., shifting gears (standard shift transmission)</a:t>
            </a:r>
          </a:p>
          <a:p>
            <a:r>
              <a:rPr lang="en-US" b="1" dirty="0" smtClean="0"/>
              <a:t>Inherited</a:t>
            </a:r>
          </a:p>
          <a:p>
            <a:r>
              <a:rPr lang="en-US" dirty="0" smtClean="0"/>
              <a:t>Evolution has honed millions of specialized neural systems, or processing modules </a:t>
            </a:r>
          </a:p>
          <a:p>
            <a:r>
              <a:rPr lang="en-US" dirty="0" smtClean="0"/>
              <a:t>Evolution favors fast responding</a:t>
            </a:r>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2826</TotalTime>
  <Words>4377</Words>
  <Application>Microsoft Office PowerPoint</Application>
  <PresentationFormat>On-screen Show (4:3)</PresentationFormat>
  <Paragraphs>631</Paragraphs>
  <Slides>119</Slides>
  <Notes>22</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Office Theme</vt:lpstr>
      <vt:lpstr>Nature of Human Nature</vt:lpstr>
      <vt:lpstr>Abstract </vt:lpstr>
      <vt:lpstr>Why this talk?</vt:lpstr>
      <vt:lpstr>Why this talk?</vt:lpstr>
      <vt:lpstr>Psychology?</vt:lpstr>
      <vt:lpstr>Beginnings of the dichotomy </vt:lpstr>
      <vt:lpstr>The dichotomy </vt:lpstr>
      <vt:lpstr>Beginnings of the dichotomy </vt:lpstr>
      <vt:lpstr>PowerPoint Presentation</vt:lpstr>
      <vt:lpstr>The dichotomy </vt:lpstr>
      <vt:lpstr>The dichotomies </vt:lpstr>
      <vt:lpstr>PowerPoint Presentation</vt:lpstr>
      <vt:lpstr>PowerPoint Presentation</vt:lpstr>
      <vt:lpstr>PowerPoint Presentation</vt:lpstr>
      <vt:lpstr>For how long has the dichotomy bothered psychologists?   </vt:lpstr>
      <vt:lpstr>A Brief History of Psychology</vt:lpstr>
      <vt:lpstr>Modern Psychology’s Early Years</vt:lpstr>
      <vt:lpstr>Modern Psychology’s Early Years</vt:lpstr>
      <vt:lpstr>Modern Psychology’s Early Years</vt:lpstr>
      <vt:lpstr>Environment for psychology </vt:lpstr>
      <vt:lpstr>Environment for psychology </vt:lpstr>
      <vt:lpstr>Environment for psychology </vt:lpstr>
      <vt:lpstr>Environment for psychology </vt:lpstr>
      <vt:lpstr>Functionalism: America’s Psychology</vt:lpstr>
      <vt:lpstr>Functionalism: America’s Psychology</vt:lpstr>
      <vt:lpstr>Functionalism: America’s Psychology</vt:lpstr>
      <vt:lpstr>Functionalism: America’s Psychology</vt:lpstr>
      <vt:lpstr>Functionalism: America’s Psychology</vt:lpstr>
      <vt:lpstr>Functionalism: America’s Psychology</vt:lpstr>
      <vt:lpstr>Functionalism: America’s Psychology</vt:lpstr>
      <vt:lpstr>Summary</vt:lpstr>
      <vt:lpstr>Functionalism: America’s Psychology</vt:lpstr>
      <vt:lpstr>“Paradigms” in Experimental Psychology</vt:lpstr>
      <vt:lpstr>Paradigmatic Assumptions</vt:lpstr>
      <vt:lpstr>The Rise of Behaviorism</vt:lpstr>
      <vt:lpstr>Behaviorist Manifesto </vt:lpstr>
      <vt:lpstr>Methodology: Classical Conditioning</vt:lpstr>
      <vt:lpstr>Classical Conditioning</vt:lpstr>
      <vt:lpstr>Learning = Conditioning</vt:lpstr>
      <vt:lpstr>Behaviorism is born</vt:lpstr>
      <vt:lpstr>Behaviorism of B. F. Skinner</vt:lpstr>
      <vt:lpstr>Behaviorism</vt:lpstr>
      <vt:lpstr>PowerPoint Presentation</vt:lpstr>
      <vt:lpstr>Anomalies  </vt:lpstr>
      <vt:lpstr>Paradigm shift   </vt:lpstr>
      <vt:lpstr>Cognitive Psychology</vt:lpstr>
      <vt:lpstr>Cognitive Psychology</vt:lpstr>
      <vt:lpstr>PowerPoint Presentation</vt:lpstr>
      <vt:lpstr>PowerPoint Presentation</vt:lpstr>
      <vt:lpstr>Selective Attention</vt:lpstr>
      <vt:lpstr>Selective Attention</vt:lpstr>
      <vt:lpstr>PowerPoint Presentation</vt:lpstr>
      <vt:lpstr>Selective Attention</vt:lpstr>
      <vt:lpstr>PowerPoint Presentation</vt:lpstr>
      <vt:lpstr>Selective Attention</vt:lpstr>
      <vt:lpstr>PowerPoint Presentation</vt:lpstr>
      <vt:lpstr>Cognitive Psychology</vt:lpstr>
      <vt:lpstr>Cognitive Psychology</vt:lpstr>
      <vt:lpstr>PowerPoint Presentation</vt:lpstr>
      <vt:lpstr>Categories of Attention</vt:lpstr>
      <vt:lpstr>PowerPoint Presentation</vt:lpstr>
      <vt:lpstr>PowerPoint Presentation</vt:lpstr>
      <vt:lpstr>Updated Model of General Cognition</vt:lpstr>
      <vt:lpstr>PowerPoint Presentation</vt:lpstr>
      <vt:lpstr>Divided Attention</vt:lpstr>
      <vt:lpstr>PowerPoint Presentation</vt:lpstr>
      <vt:lpstr>PowerPoint Presentation</vt:lpstr>
      <vt:lpstr>PowerPoint Presentation</vt:lpstr>
      <vt:lpstr>PowerPoint Presentation</vt:lpstr>
      <vt:lpstr>PowerPoint Presentation</vt:lpstr>
      <vt:lpstr>PowerPoint Presentation</vt:lpstr>
      <vt:lpstr>So, automatic pilot </vt:lpstr>
      <vt:lpstr>Cognitive Neuroscience</vt:lpstr>
      <vt:lpstr>PowerPoint Presentation</vt:lpstr>
      <vt:lpstr>Cognitive Control</vt:lpstr>
      <vt:lpstr>PowerPoint Presentation</vt:lpstr>
      <vt:lpstr>cognitive control</vt:lpstr>
      <vt:lpstr>Brain as a Sensory/Motor Association Mechanism (roughly)</vt:lpstr>
      <vt:lpstr>Insula: the 5th lobe</vt:lpstr>
      <vt:lpstr>Insula</vt:lpstr>
      <vt:lpstr>Insula in isolation</vt:lpstr>
      <vt:lpstr>Sensory-Motor Schema</vt:lpstr>
      <vt:lpstr>PowerPoint Presentation</vt:lpstr>
      <vt:lpstr>PowerPoint Presentation</vt:lpstr>
      <vt:lpstr>PowerPoint Presentation</vt:lpstr>
      <vt:lpstr>PowerPoint Presentation</vt:lpstr>
      <vt:lpstr>PowerPoint Presentation</vt:lpstr>
      <vt:lpstr>Role of Frontal Lobes in Action:  Prefrontal Cortex</vt:lpstr>
      <vt:lpstr>Planning Actions </vt:lpstr>
      <vt:lpstr>PowerPoint Presentation</vt:lpstr>
      <vt:lpstr>Conscious Processing</vt:lpstr>
      <vt:lpstr>Controlled Vs Automatic Behavior: The SAS Model </vt:lpstr>
      <vt:lpstr>Controlled Vs Automatic Behavior: The SAS Model  (overview) </vt:lpstr>
      <vt:lpstr>PowerPoint Presentation</vt:lpstr>
      <vt:lpstr>Executive Functions in Practice </vt:lpstr>
      <vt:lpstr>PowerPoint Presentation</vt:lpstr>
      <vt:lpstr>Summary</vt:lpstr>
      <vt:lpstr>PowerPoint Presentation</vt:lpstr>
      <vt:lpstr>Automatic Processes</vt:lpstr>
      <vt:lpstr>Examples of inherited automaticity</vt:lpstr>
      <vt:lpstr>Responding to emotional stimuli</vt:lpstr>
      <vt:lpstr>PowerPoint Presentation</vt:lpstr>
      <vt:lpstr>PowerPoint Presentation</vt:lpstr>
      <vt:lpstr>Why did you jump?</vt:lpstr>
      <vt:lpstr>The Interpreter </vt:lpstr>
      <vt:lpstr>The Interpreter </vt:lpstr>
      <vt:lpstr>Can conscious processing, knowledge, affect automatic responding</vt:lpstr>
      <vt:lpstr>PowerPoint Presentation</vt:lpstr>
      <vt:lpstr>Visual Illusion</vt:lpstr>
      <vt:lpstr>PowerPoint Presentation</vt:lpstr>
      <vt:lpstr>Consciousness</vt:lpstr>
      <vt:lpstr>PowerPoint Presentation</vt:lpstr>
      <vt:lpstr>Hijacking the interpreter</vt:lpstr>
      <vt:lpstr>PowerPoint Presentation</vt:lpstr>
      <vt:lpstr>Hijacking the interpreter</vt:lpstr>
      <vt:lpstr>Conclusions</vt:lpstr>
      <vt:lpstr>Conclusions</vt:lpstr>
      <vt:lpstr>Conclusions</vt:lpstr>
      <vt:lpstr>Thank you</vt:lpstr>
    </vt:vector>
  </TitlesOfParts>
  <Company>Rockhurst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Nature of human nature</dc:title>
  <dc:creator>sturgillw</dc:creator>
  <cp:lastModifiedBy>Owner</cp:lastModifiedBy>
  <cp:revision>298</cp:revision>
  <dcterms:created xsi:type="dcterms:W3CDTF">2013-02-09T03:55:26Z</dcterms:created>
  <dcterms:modified xsi:type="dcterms:W3CDTF">2013-04-15T02:27:16Z</dcterms:modified>
</cp:coreProperties>
</file>