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44"/>
  </p:notesMasterIdLst>
  <p:sldIdLst>
    <p:sldId id="257" r:id="rId2"/>
    <p:sldId id="323" r:id="rId3"/>
    <p:sldId id="324" r:id="rId4"/>
    <p:sldId id="325" r:id="rId5"/>
    <p:sldId id="326" r:id="rId6"/>
    <p:sldId id="267" r:id="rId7"/>
    <p:sldId id="274" r:id="rId8"/>
    <p:sldId id="303" r:id="rId9"/>
    <p:sldId id="276" r:id="rId10"/>
    <p:sldId id="260" r:id="rId11"/>
    <p:sldId id="277" r:id="rId12"/>
    <p:sldId id="278" r:id="rId13"/>
    <p:sldId id="279" r:id="rId14"/>
    <p:sldId id="258" r:id="rId15"/>
    <p:sldId id="280" r:id="rId16"/>
    <p:sldId id="281" r:id="rId17"/>
    <p:sldId id="261" r:id="rId18"/>
    <p:sldId id="284" r:id="rId19"/>
    <p:sldId id="309" r:id="rId20"/>
    <p:sldId id="312" r:id="rId21"/>
    <p:sldId id="314" r:id="rId22"/>
    <p:sldId id="327" r:id="rId23"/>
    <p:sldId id="293" r:id="rId24"/>
    <p:sldId id="296" r:id="rId25"/>
    <p:sldId id="297" r:id="rId26"/>
    <p:sldId id="304" r:id="rId27"/>
    <p:sldId id="305" r:id="rId28"/>
    <p:sldId id="333" r:id="rId29"/>
    <p:sldId id="306" r:id="rId30"/>
    <p:sldId id="317" r:id="rId31"/>
    <p:sldId id="300" r:id="rId32"/>
    <p:sldId id="320" r:id="rId33"/>
    <p:sldId id="328" r:id="rId34"/>
    <p:sldId id="329" r:id="rId35"/>
    <p:sldId id="334" r:id="rId36"/>
    <p:sldId id="335" r:id="rId37"/>
    <p:sldId id="321" r:id="rId38"/>
    <p:sldId id="330" r:id="rId39"/>
    <p:sldId id="331" r:id="rId40"/>
    <p:sldId id="322" r:id="rId41"/>
    <p:sldId id="332" r:id="rId42"/>
    <p:sldId id="336"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FF00"/>
    <a:srgbClr val="FF00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8" autoAdjust="0"/>
    <p:restoredTop sz="94660"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CABFD2C5-CD84-4C15-B68A-B14CDE5521E5}" type="slidenum">
              <a:rPr lang="en-US"/>
              <a:pPr/>
              <a:t>‹#›</a:t>
            </a:fld>
            <a:endParaRPr lang="en-US"/>
          </a:p>
        </p:txBody>
      </p:sp>
    </p:spTree>
    <p:extLst>
      <p:ext uri="{BB962C8B-B14F-4D97-AF65-F5344CB8AC3E}">
        <p14:creationId xmlns:p14="http://schemas.microsoft.com/office/powerpoint/2010/main" val="27611207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en.wikipedia.org/wiki/Triver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335B2-7B51-4106-9221-15EE6FBC1740}" type="slidenum">
              <a:rPr lang="en-US"/>
              <a:pPr/>
              <a:t>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3940B-40C7-4A7E-8634-C521EC4BCBD1}" type="slidenum">
              <a:rPr lang="en-US"/>
              <a:pPr/>
              <a:t>11</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A67F2-4EAD-4FB7-AC5E-834770249143}" type="slidenum">
              <a:rPr lang="en-US"/>
              <a:pPr/>
              <a:t>12</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0C5FD-44CB-498E-B7D3-AE96E7E54EC5}" type="slidenum">
              <a:rPr lang="en-US"/>
              <a:pPr/>
              <a:t>13</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latin typeface="Arial" charset="0"/>
                <a:cs typeface="Times New Roman" pitchFamily="18" charset="0"/>
              </a:rPr>
              <a:t>* if the population is inbred, the actual </a:t>
            </a:r>
            <a:r>
              <a:rPr lang="en-US" sz="1200" b="1" i="1" dirty="0" smtClean="0">
                <a:latin typeface="Arial" charset="0"/>
                <a:cs typeface="Times New Roman" pitchFamily="18" charset="0"/>
              </a:rPr>
              <a:t>r</a:t>
            </a:r>
            <a:r>
              <a:rPr lang="en-US" sz="1200" b="1" dirty="0" smtClean="0">
                <a:latin typeface="Arial" charset="0"/>
                <a:cs typeface="Times New Roman" pitchFamily="18" charset="0"/>
              </a:rPr>
              <a:t> will be higher</a:t>
            </a:r>
          </a:p>
          <a:p>
            <a:r>
              <a:rPr lang="en-US" b="1" u="sng" dirty="0" smtClean="0"/>
              <a:t>Estimates </a:t>
            </a:r>
            <a:r>
              <a:rPr lang="en-US" b="1" u="sng" dirty="0"/>
              <a:t>of Coefficients of Relatedness</a:t>
            </a:r>
          </a:p>
          <a:p>
            <a:r>
              <a:rPr lang="en-US" b="1" dirty="0"/>
              <a:t>Complete pedigrees are rarely known for natural 	populations</a:t>
            </a:r>
          </a:p>
          <a:p>
            <a:r>
              <a:rPr lang="en-US" b="1" i="1" dirty="0"/>
              <a:t>r</a:t>
            </a:r>
            <a:r>
              <a:rPr lang="en-US" b="1" dirty="0"/>
              <a:t> values can be estimated from highly polymorphic nuclear loci (such as microsatellites) </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F7563-C736-4C2D-8B3D-9CB2A5979C25}" type="slidenum">
              <a:rPr lang="en-US"/>
              <a:pPr/>
              <a:t>14</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pPr>
              <a:tabLst>
                <a:tab pos="225425" algn="l"/>
                <a:tab pos="463550" algn="l"/>
                <a:tab pos="687388" algn="l"/>
              </a:tabLst>
            </a:pPr>
            <a:r>
              <a:rPr lang="en-US" sz="1200" b="1" u="sng" dirty="0" smtClean="0">
                <a:latin typeface="Arial" charset="0"/>
              </a:rPr>
              <a:t>The Evolutionary Enigma of Social Behaviors</a:t>
            </a:r>
          </a:p>
          <a:p>
            <a:pPr>
              <a:tabLst>
                <a:tab pos="225425" algn="l"/>
                <a:tab pos="463550" algn="l"/>
                <a:tab pos="687388" algn="l"/>
              </a:tabLst>
            </a:pPr>
            <a:r>
              <a:rPr lang="en-US" sz="1200" b="1" dirty="0" smtClean="0">
                <a:latin typeface="Arial" charset="0"/>
              </a:rPr>
              <a:t>Altruism should not evolve</a:t>
            </a:r>
          </a:p>
          <a:p>
            <a:pPr>
              <a:buFontTx/>
              <a:buChar char="-"/>
              <a:tabLst>
                <a:tab pos="225425" algn="l"/>
                <a:tab pos="463550" algn="l"/>
                <a:tab pos="687388" algn="l"/>
              </a:tabLst>
            </a:pPr>
            <a:r>
              <a:rPr lang="en-US" sz="1200" b="1" dirty="0" smtClean="0">
                <a:latin typeface="Arial" charset="0"/>
              </a:rPr>
              <a:t>alleles for true altruism yield reduced fitness of the   </a:t>
            </a:r>
          </a:p>
          <a:p>
            <a:pPr>
              <a:tabLst>
                <a:tab pos="225425" algn="l"/>
                <a:tab pos="463550" algn="l"/>
                <a:tab pos="687388" algn="l"/>
              </a:tabLst>
            </a:pPr>
            <a:r>
              <a:rPr lang="en-US" sz="1200" b="1" dirty="0" smtClean="0">
                <a:latin typeface="Arial" charset="0"/>
              </a:rPr>
              <a:t>   altruist </a:t>
            </a:r>
          </a:p>
          <a:p>
            <a:pPr>
              <a:buFontTx/>
              <a:buChar char="-"/>
              <a:tabLst>
                <a:tab pos="225425" algn="l"/>
                <a:tab pos="463550" algn="l"/>
                <a:tab pos="687388" algn="l"/>
              </a:tabLst>
            </a:pPr>
            <a:r>
              <a:rPr lang="en-US" sz="1200" b="1" dirty="0" smtClean="0">
                <a:latin typeface="Arial" charset="0"/>
              </a:rPr>
              <a:t>altruism alleles should be quickly lost due to directional  </a:t>
            </a:r>
          </a:p>
          <a:p>
            <a:pPr>
              <a:tabLst>
                <a:tab pos="225425" algn="l"/>
                <a:tab pos="463550" algn="l"/>
                <a:tab pos="687388" algn="l"/>
              </a:tabLst>
            </a:pPr>
            <a:r>
              <a:rPr lang="en-US" sz="1200" b="1" dirty="0" smtClean="0">
                <a:latin typeface="Arial" charset="0"/>
              </a:rPr>
              <a:t>   selection against the altruist</a:t>
            </a:r>
          </a:p>
          <a:p>
            <a:r>
              <a:rPr lang="en-US" b="1" dirty="0" smtClean="0"/>
              <a:t>Altruism/Altruistic </a:t>
            </a:r>
            <a:r>
              <a:rPr lang="en-US" b="1" dirty="0"/>
              <a:t>Behavior</a:t>
            </a:r>
          </a:p>
          <a:p>
            <a:r>
              <a:rPr lang="en-US" b="1" dirty="0"/>
              <a:t>	- the terms "altruism" and "altruistic behavior" are often loosely and incorrectly used in both the scientific and popular literature</a:t>
            </a:r>
          </a:p>
          <a:p>
            <a:r>
              <a:rPr lang="en-US" b="1" dirty="0"/>
              <a:t>	- technically, these terms should only be used when the action (behavior) results in a true reduction of the actor’s fitness</a:t>
            </a:r>
            <a:endParaRPr lang="en-US" dirty="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997CA-F366-4A89-AD14-80046AB51730}" type="slidenum">
              <a:rPr lang="en-US"/>
              <a:pPr/>
              <a:t>15</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sz="1200" b="1" dirty="0" smtClean="0">
                <a:latin typeface="Arial" charset="0"/>
                <a:cs typeface="Times New Roman" pitchFamily="18" charset="0"/>
              </a:rPr>
              <a:t>(for the evolution of </a:t>
            </a:r>
            <a:r>
              <a:rPr lang="en-US" sz="1200" b="1" dirty="0" smtClean="0">
                <a:latin typeface="Arial" charset="0"/>
                <a:cs typeface="Arial" charset="0"/>
              </a:rPr>
              <a:t>"altruistic"</a:t>
            </a:r>
            <a:r>
              <a:rPr lang="en-US" sz="1200" b="1" dirty="0" smtClean="0">
                <a:latin typeface="Arial" charset="0"/>
                <a:cs typeface="Times New Roman" pitchFamily="18" charset="0"/>
              </a:rPr>
              <a:t> behavior)</a:t>
            </a:r>
            <a:r>
              <a:rPr lang="en-US" dirty="0" smtClean="0"/>
              <a:t>Great </a:t>
            </a:r>
            <a:r>
              <a:rPr lang="en-US" dirty="0"/>
              <a:t>or high; related; low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BCF3A-394E-4BBF-B4CD-62FDA8F1ACAF}" type="slidenum">
              <a:rPr lang="en-US"/>
              <a:pPr/>
              <a:t>16</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55FC5-500F-4F11-AECE-0523F30C0446}" type="slidenum">
              <a:rPr lang="en-US"/>
              <a:pPr/>
              <a:t>17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b="1" dirty="0">
                <a:solidFill>
                  <a:srgbClr val="FFFF00"/>
                </a:solidFill>
              </a:rPr>
              <a:t>Sounding alarm significantly increases </a:t>
            </a:r>
            <a:r>
              <a:rPr lang="en-US" b="1" dirty="0" smtClean="0">
                <a:solidFill>
                  <a:srgbClr val="FFFF00"/>
                </a:solidFill>
              </a:rPr>
              <a:t>chance </a:t>
            </a:r>
            <a:r>
              <a:rPr lang="en-US" b="1" dirty="0">
                <a:solidFill>
                  <a:srgbClr val="FFFF00"/>
                </a:solidFill>
              </a:rPr>
              <a:t>of caller being killed by predator;  (do not disperse from natal area);</a:t>
            </a:r>
            <a:r>
              <a:rPr lang="en-US" dirty="0"/>
              <a:t> </a:t>
            </a:r>
            <a:r>
              <a:rPr lang="en-US" dirty="0" err="1" smtClean="0"/>
              <a:t>meerkats</a:t>
            </a:r>
            <a:r>
              <a:rPr lang="en-US" baseline="0" dirty="0" smtClean="0"/>
              <a:t> not as closely related but sentinel usually hides first </a:t>
            </a:r>
            <a:r>
              <a:rPr lang="en-US" baseline="0" dirty="0" err="1" smtClean="0"/>
              <a:t>bc</a:t>
            </a:r>
            <a:r>
              <a:rPr lang="en-US" baseline="0" dirty="0" smtClean="0"/>
              <a:t> she has seen the predator first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28141D-8190-41FB-B965-BD1C4346D3B2}" type="slidenum">
              <a:rPr lang="en-US"/>
              <a:pPr/>
              <a:t>18</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eaLnBrk="1" hangingPunct="1">
              <a:tabLst>
                <a:tab pos="225425" algn="l"/>
                <a:tab pos="463550" algn="l"/>
                <a:tab pos="687388" algn="l"/>
                <a:tab pos="2738438" algn="l"/>
              </a:tabLst>
            </a:pPr>
            <a:r>
              <a:rPr lang="en-US" sz="1200" b="1" dirty="0" smtClean="0">
                <a:latin typeface="Arial" charset="0"/>
                <a:cs typeface="Times New Roman" pitchFamily="18" charset="0"/>
              </a:rPr>
              <a:t>- females are diploid </a:t>
            </a:r>
          </a:p>
          <a:p>
            <a:pPr eaLnBrk="1" hangingPunct="1">
              <a:tabLst>
                <a:tab pos="225425" algn="l"/>
                <a:tab pos="463550" algn="l"/>
                <a:tab pos="687388" algn="l"/>
                <a:tab pos="2738438" algn="l"/>
              </a:tabLst>
            </a:pPr>
            <a:r>
              <a:rPr lang="en-US" sz="1200" b="1" dirty="0" smtClean="0">
                <a:latin typeface="Arial" charset="0"/>
                <a:cs typeface="Times New Roman" pitchFamily="18" charset="0"/>
              </a:rPr>
              <a:t>		- males are haploid (develop from unfertilized eggs) </a:t>
            </a:r>
          </a:p>
          <a:p>
            <a:pPr>
              <a:spcBef>
                <a:spcPct val="0"/>
              </a:spcBef>
            </a:pPr>
            <a:r>
              <a:rPr lang="en-US" b="1" dirty="0" smtClean="0"/>
              <a:t>are </a:t>
            </a:r>
            <a:r>
              <a:rPr lang="en-US" b="1" dirty="0"/>
              <a:t>more closely related to each other than they are to their own offspring (</a:t>
            </a:r>
            <a:r>
              <a:rPr lang="en-US" b="1" i="1" dirty="0"/>
              <a:t>r</a:t>
            </a:r>
            <a:r>
              <a:rPr lang="en-US" b="1" dirty="0"/>
              <a:t> = 0.5) or brothers (</a:t>
            </a:r>
            <a:r>
              <a:rPr lang="en-US" b="1" i="1" dirty="0"/>
              <a:t>r</a:t>
            </a:r>
            <a:r>
              <a:rPr lang="en-US" b="1" dirty="0"/>
              <a:t> = 0.25)</a:t>
            </a:r>
            <a:endParaRPr lang="en-US" dirty="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79350-090A-47F3-82F4-C2C894F8D7F7}" type="slidenum">
              <a:rPr lang="en-US"/>
              <a:pPr/>
              <a:t>19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B8EA6-34A2-4025-AE12-FC708A4E98AE}" type="slidenum">
              <a:rPr lang="en-US"/>
              <a:pPr/>
              <a:t>20</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Coat</a:t>
            </a:r>
            <a:r>
              <a:rPr lang="en-US" baseline="0" dirty="0" smtClean="0"/>
              <a:t> color in lemmings</a:t>
            </a:r>
            <a:endParaRPr lang="en-US" dirty="0"/>
          </a:p>
        </p:txBody>
      </p:sp>
      <p:sp>
        <p:nvSpPr>
          <p:cNvPr id="4" name="Slide Number Placeholder 3"/>
          <p:cNvSpPr>
            <a:spLocks noGrp="1"/>
          </p:cNvSpPr>
          <p:nvPr>
            <p:ph type="sldNum" sz="quarter" idx="10"/>
          </p:nvPr>
        </p:nvSpPr>
        <p:spPr/>
        <p:txBody>
          <a:bodyPr/>
          <a:lstStyle/>
          <a:p>
            <a:fld id="{CABFD2C5-CD84-4C15-B68A-B14CDE5521E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ED6B4-F2E7-4FA4-8EE3-09694459F580}" type="slidenum">
              <a:rPr lang="en-US"/>
              <a:pPr/>
              <a:t>21</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Not all eusocial animals are haplodiploid (e.g. termites, NMRs); and all hymenopterans are haplodiploid but not all are eusocial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Carol</a:t>
            </a:r>
            <a:r>
              <a:rPr lang="en-US" baseline="0" dirty="0" smtClean="0"/>
              <a:t> Frost</a:t>
            </a:r>
            <a:endParaRPr lang="en-US" dirty="0"/>
          </a:p>
        </p:txBody>
      </p:sp>
      <p:sp>
        <p:nvSpPr>
          <p:cNvPr id="4" name="Slide Number Placeholder 3"/>
          <p:cNvSpPr>
            <a:spLocks noGrp="1"/>
          </p:cNvSpPr>
          <p:nvPr>
            <p:ph type="sldNum" sz="quarter" idx="10"/>
          </p:nvPr>
        </p:nvSpPr>
        <p:spPr/>
        <p:txBody>
          <a:bodyPr/>
          <a:lstStyle/>
          <a:p>
            <a:fld id="{CABFD2C5-CD84-4C15-B68A-B14CDE5521E5}"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B69C38-20F5-4A81-8880-9A357483D768}" type="slidenum">
              <a:rPr lang="en-US"/>
              <a:pPr/>
              <a:t>23</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A91C3-9BAF-4926-88F6-17202D841ADC}" type="slidenum">
              <a:rPr lang="en-US"/>
              <a:pPr/>
              <a:t>24</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1B97C-2333-4EB3-B313-36956DDBB0ED}" type="slidenum">
              <a:rPr lang="en-US"/>
              <a:pPr/>
              <a:t>25</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8CEFD-0329-4331-961E-D8D984049A00}" type="slidenum">
              <a:rPr lang="en-US"/>
              <a:pPr/>
              <a:t>26</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EBF7F-866F-4CE9-BE3C-617E03C77545}" type="slidenum">
              <a:rPr lang="en-US"/>
              <a:pPr/>
              <a:t>27</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C1969-C2CC-454B-A46B-C8696CEF3966}" type="slidenum">
              <a:rPr lang="en-US"/>
              <a:pPr/>
              <a:t>29</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64AFD-379B-4792-8C9F-CB64E74888EF}" type="slidenum">
              <a:rPr lang="en-US"/>
              <a:pPr/>
              <a:t>30</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dirty="0" smtClean="0"/>
              <a:t>Iterated PD; quid pro quo is an evolutionarily</a:t>
            </a:r>
            <a:r>
              <a:rPr lang="en-US" baseline="0" dirty="0" smtClean="0"/>
              <a:t> stable strategy</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9B5F9-417D-4B2E-A946-65A7F5DA9B31}" type="slidenum">
              <a:rPr lang="en-US"/>
              <a:pPr/>
              <a:t>31</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dirty="0" smtClean="0"/>
              <a:t>Live long</a:t>
            </a:r>
            <a:r>
              <a:rPr lang="en-US" baseline="0" dirty="0" smtClean="0"/>
              <a:t> enough to play this iterated game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 and 13; 17 and 7</a:t>
            </a:r>
            <a:endParaRPr lang="en-US" dirty="0"/>
          </a:p>
        </p:txBody>
      </p:sp>
      <p:sp>
        <p:nvSpPr>
          <p:cNvPr id="4" name="Slide Number Placeholder 3"/>
          <p:cNvSpPr>
            <a:spLocks noGrp="1"/>
          </p:cNvSpPr>
          <p:nvPr>
            <p:ph type="sldNum" sz="quarter" idx="10"/>
          </p:nvPr>
        </p:nvSpPr>
        <p:spPr/>
        <p:txBody>
          <a:bodyPr/>
          <a:lstStyle/>
          <a:p>
            <a:fld id="{CABFD2C5-CD84-4C15-B68A-B14CDE5521E5}"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a:t>
            </a:r>
            <a:r>
              <a:rPr lang="en-US" dirty="0" err="1" smtClean="0">
                <a:hlinkClick r:id="rId3" tooltip="Trivers"/>
              </a:rPr>
              <a:t>Trivers</a:t>
            </a:r>
            <a:r>
              <a:rPr lang="en-US" dirty="0" smtClean="0"/>
              <a:t> the following emotional dispositions and their evolution can be understood in terms of regulation of altruism. </a:t>
            </a:r>
            <a:r>
              <a:rPr lang="en-US" dirty="0" err="1" smtClean="0"/>
              <a:t>Trivers</a:t>
            </a:r>
            <a:r>
              <a:rPr lang="en-US" dirty="0" smtClean="0"/>
              <a:t>, R.L. (1971). "The evolution of reciprocal altruism". </a:t>
            </a:r>
            <a:r>
              <a:rPr lang="en-US" i="1" dirty="0" smtClean="0"/>
              <a:t>Quarterly Review of Biology</a:t>
            </a:r>
            <a:r>
              <a:rPr lang="en-US" dirty="0" smtClean="0"/>
              <a:t> </a:t>
            </a:r>
            <a:r>
              <a:rPr lang="en-US" b="1" dirty="0" smtClean="0"/>
              <a:t>46</a:t>
            </a:r>
            <a:r>
              <a:rPr lang="en-US" dirty="0" smtClean="0"/>
              <a:t>: 35–57.</a:t>
            </a:r>
            <a:endParaRPr lang="en-US" dirty="0"/>
          </a:p>
        </p:txBody>
      </p:sp>
      <p:sp>
        <p:nvSpPr>
          <p:cNvPr id="4" name="Slide Number Placeholder 3"/>
          <p:cNvSpPr>
            <a:spLocks noGrp="1"/>
          </p:cNvSpPr>
          <p:nvPr>
            <p:ph type="sldNum" sz="quarter" idx="10"/>
          </p:nvPr>
        </p:nvSpPr>
        <p:spPr/>
        <p:txBody>
          <a:bodyPr/>
          <a:lstStyle/>
          <a:p>
            <a:fld id="{CABFD2C5-CD84-4C15-B68A-B14CDE5521E5}"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a:t>
            </a:r>
            <a:r>
              <a:rPr lang="en-US" baseline="0" dirty="0" smtClean="0"/>
              <a:t> from Emory (Center for Behavioral Neuroscience) – </a:t>
            </a:r>
            <a:r>
              <a:rPr lang="en-US" baseline="0" dirty="0" err="1" smtClean="0"/>
              <a:t>Berns</a:t>
            </a:r>
            <a:r>
              <a:rPr lang="en-US" baseline="0" dirty="0" smtClean="0"/>
              <a:t> is a Psychiatrist and </a:t>
            </a:r>
            <a:r>
              <a:rPr lang="en-US" baseline="0" dirty="0" err="1" smtClean="0"/>
              <a:t>Neuroeconomist</a:t>
            </a:r>
            <a:r>
              <a:rPr lang="en-US" baseline="0" dirty="0" smtClean="0"/>
              <a:t> - </a:t>
            </a:r>
            <a:r>
              <a:rPr lang="en-US" dirty="0" smtClean="0"/>
              <a:t>Gregory S. </a:t>
            </a:r>
            <a:r>
              <a:rPr lang="en-US" dirty="0" err="1" smtClean="0"/>
              <a:t>Berns</a:t>
            </a:r>
            <a:r>
              <a:rPr lang="en-US" dirty="0" smtClean="0"/>
              <a:t>, M.D., Ph.D., co-investigator and associate professor of psychiatry in the Emory University School of Medicine Department of Psychiatry and Behavioral Sciences and member of the CBN. </a:t>
            </a:r>
            <a:r>
              <a:rPr lang="en-US" baseline="0" dirty="0" smtClean="0"/>
              <a:t>; </a:t>
            </a:r>
            <a:r>
              <a:rPr lang="en-US" dirty="0" smtClean="0"/>
              <a:t>Caudate is part of the dorsal striatum</a:t>
            </a:r>
            <a:endParaRPr lang="en-US" dirty="0"/>
          </a:p>
        </p:txBody>
      </p:sp>
      <p:sp>
        <p:nvSpPr>
          <p:cNvPr id="4" name="Slide Number Placeholder 3"/>
          <p:cNvSpPr>
            <a:spLocks noGrp="1"/>
          </p:cNvSpPr>
          <p:nvPr>
            <p:ph type="sldNum" sz="quarter" idx="10"/>
          </p:nvPr>
        </p:nvSpPr>
        <p:spPr/>
        <p:txBody>
          <a:bodyPr/>
          <a:lstStyle/>
          <a:p>
            <a:fld id="{CABFD2C5-CD84-4C15-B68A-B14CDE5521E5}"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http://www.mybrainfacts.com/basisofsocialbrain.html  In the first experiment, 19 subjects were scanned in four game sessions designed to observe neural function during cooperation and non-cooperation during both human interactions (social) and interactions with a computer (non-social). The results of the first experiment revealed different patterns of neural activation depending on whether the playing partner was identified as a human or a computer. In the second experiment, 17 subjects were scanned during three game sessions, focusing specifically on human interaction. </a:t>
            </a:r>
            <a:endParaRPr lang="en-US" dirty="0"/>
          </a:p>
        </p:txBody>
      </p:sp>
      <p:sp>
        <p:nvSpPr>
          <p:cNvPr id="4" name="Slide Number Placeholder 3"/>
          <p:cNvSpPr>
            <a:spLocks noGrp="1"/>
          </p:cNvSpPr>
          <p:nvPr>
            <p:ph type="sldNum" sz="quarter" idx="10"/>
          </p:nvPr>
        </p:nvSpPr>
        <p:spPr/>
        <p:txBody>
          <a:bodyPr/>
          <a:lstStyle/>
          <a:p>
            <a:fld id="{CABFD2C5-CD84-4C15-B68A-B14CDE5521E5}"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Boehm: Moral Origins; multilevel </a:t>
            </a:r>
            <a:r>
              <a:rPr lang="en-US" dirty="0" err="1" smtClean="0"/>
              <a:t>bc</a:t>
            </a:r>
            <a:r>
              <a:rPr lang="en-US" dirty="0" smtClean="0"/>
              <a:t> it still recognizes</a:t>
            </a:r>
            <a:r>
              <a:rPr lang="en-US" baseline="0" dirty="0" smtClean="0"/>
              <a:t> direct fitness, NS</a:t>
            </a:r>
            <a:endParaRPr lang="en-US" dirty="0"/>
          </a:p>
        </p:txBody>
      </p:sp>
      <p:sp>
        <p:nvSpPr>
          <p:cNvPr id="4" name="Slide Number Placeholder 3"/>
          <p:cNvSpPr>
            <a:spLocks noGrp="1"/>
          </p:cNvSpPr>
          <p:nvPr>
            <p:ph type="sldNum" sz="quarter" idx="10"/>
          </p:nvPr>
        </p:nvSpPr>
        <p:spPr/>
        <p:txBody>
          <a:bodyPr/>
          <a:lstStyle/>
          <a:p>
            <a:fld id="{CABFD2C5-CD84-4C15-B68A-B14CDE5521E5}"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Yet he accuses</a:t>
            </a:r>
            <a:r>
              <a:rPr lang="en-US" baseline="0" dirty="0" smtClean="0"/>
              <a:t> Wilson of “Wanton arrogance”</a:t>
            </a:r>
            <a:endParaRPr lang="en-US" dirty="0"/>
          </a:p>
        </p:txBody>
      </p:sp>
      <p:sp>
        <p:nvSpPr>
          <p:cNvPr id="4" name="Slide Number Placeholder 3"/>
          <p:cNvSpPr>
            <a:spLocks noGrp="1"/>
          </p:cNvSpPr>
          <p:nvPr>
            <p:ph type="sldNum" sz="quarter" idx="10"/>
          </p:nvPr>
        </p:nvSpPr>
        <p:spPr/>
        <p:txBody>
          <a:bodyPr/>
          <a:lstStyle/>
          <a:p>
            <a:fld id="{CABFD2C5-CD84-4C15-B68A-B14CDE5521E5}"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you define altruism?  A selfless act?  Risking</a:t>
            </a:r>
            <a:r>
              <a:rPr lang="en-US" baseline="0" dirty="0" smtClean="0"/>
              <a:t> your life to save the life of another?</a:t>
            </a:r>
            <a:endParaRPr lang="en-US" dirty="0"/>
          </a:p>
        </p:txBody>
      </p:sp>
      <p:sp>
        <p:nvSpPr>
          <p:cNvPr id="4" name="Slide Number Placeholder 3"/>
          <p:cNvSpPr>
            <a:spLocks noGrp="1"/>
          </p:cNvSpPr>
          <p:nvPr>
            <p:ph type="sldNum" sz="quarter" idx="10"/>
          </p:nvPr>
        </p:nvSpPr>
        <p:spPr/>
        <p:txBody>
          <a:bodyPr/>
          <a:lstStyle/>
          <a:p>
            <a:fld id="{CABFD2C5-CD84-4C15-B68A-B14CDE5521E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5BC5C-CFBC-4D40-A6E6-3CE20845A796}" type="slidenum">
              <a:rPr lang="en-US"/>
              <a:pPr/>
              <a:t>6</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b="1" u="sng" dirty="0"/>
              <a:t>Examples of Social Interactions that Appear Contrary to Individual Fitness</a:t>
            </a:r>
            <a:r>
              <a:rPr lang="en-US" b="1" dirty="0"/>
              <a:t>:</a:t>
            </a:r>
          </a:p>
          <a:p>
            <a:r>
              <a:rPr lang="en-US" b="1" dirty="0"/>
              <a:t>In some species:</a:t>
            </a:r>
          </a:p>
          <a:p>
            <a:r>
              <a:rPr lang="en-US" b="1" dirty="0"/>
              <a:t>	- social structures include individuals that do not breed or are incapable of breeding (i.e. all termites, most wasps and ants, some bees)</a:t>
            </a:r>
          </a:p>
          <a:p>
            <a:r>
              <a:rPr lang="en-US" b="1" dirty="0"/>
              <a:t>	- one generation of offspring assists in rearing the next generation rather than in immediately raising their own offspring (many birds</a:t>
            </a:r>
            <a:r>
              <a:rPr lang="en-US" b="1" dirty="0" smtClean="0"/>
              <a:t>) –</a:t>
            </a:r>
            <a:r>
              <a:rPr lang="en-US" b="1" baseline="0" dirty="0" smtClean="0"/>
              <a:t> Florida Scrub Jay</a:t>
            </a:r>
            <a:endParaRPr lang="en-US" b="1" dirty="0"/>
          </a:p>
          <a:p>
            <a:r>
              <a:rPr lang="en-US" b="1" dirty="0"/>
              <a:t>	- mothers nurse, help rear or adopt abandoned offspring that are not their own (some mammals)</a:t>
            </a:r>
          </a:p>
          <a:p>
            <a:r>
              <a:rPr lang="en-US" b="1" dirty="0"/>
              <a:t>	- individuals audibly warn others of impending danger (some birds and mammals)</a:t>
            </a:r>
          </a:p>
          <a:p>
            <a:r>
              <a:rPr lang="en-US" b="1" dirty="0"/>
              <a:t>	- individuals hunt/defend cooperatively; form "stable" groups (herds, packs, prides, troops, flocks, etc.)</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8845E-22C0-431E-A345-5C7C88E87668}" type="slidenum">
              <a:rPr lang="en-US"/>
              <a:pPr/>
              <a:t>7</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pPr eaLnBrk="1" hangingPunct="1">
              <a:tabLst>
                <a:tab pos="225425" algn="l"/>
                <a:tab pos="463550" algn="l"/>
                <a:tab pos="687388" algn="l"/>
              </a:tabLst>
            </a:pPr>
            <a:r>
              <a:rPr lang="en-US" sz="1200" b="1" dirty="0" smtClean="0">
                <a:solidFill>
                  <a:srgbClr val="FFFF00"/>
                </a:solidFill>
                <a:latin typeface="Arial" charset="0"/>
                <a:cs typeface="Times New Roman" pitchFamily="18" charset="0"/>
              </a:rPr>
              <a:t>Direct Fitness</a:t>
            </a:r>
            <a:r>
              <a:rPr lang="en-US" sz="1200" b="1" dirty="0" smtClean="0">
                <a:latin typeface="Arial" charset="0"/>
                <a:cs typeface="Times New Roman" pitchFamily="18" charset="0"/>
              </a:rPr>
              <a:t> – the fitness of an individual due to its reproductive success</a:t>
            </a:r>
          </a:p>
          <a:p>
            <a:pPr eaLnBrk="1" hangingPunct="1">
              <a:tabLst>
                <a:tab pos="225425" algn="l"/>
                <a:tab pos="463550" algn="l"/>
                <a:tab pos="687388" algn="l"/>
              </a:tabLst>
            </a:pPr>
            <a:r>
              <a:rPr lang="en-US" sz="1200" b="1" dirty="0" smtClean="0">
                <a:latin typeface="Arial" charset="0"/>
                <a:cs typeface="Times New Roman" pitchFamily="18" charset="0"/>
              </a:rPr>
              <a:t>	</a:t>
            </a:r>
            <a:r>
              <a:rPr lang="en-US" sz="1200" b="1" dirty="0" smtClean="0">
                <a:solidFill>
                  <a:srgbClr val="FFFF00"/>
                </a:solidFill>
                <a:latin typeface="Arial" charset="0"/>
                <a:cs typeface="Times New Roman" pitchFamily="18" charset="0"/>
              </a:rPr>
              <a:t>Indirect Fitness</a:t>
            </a:r>
            <a:r>
              <a:rPr lang="en-US" sz="1200" b="1" dirty="0" smtClean="0">
                <a:latin typeface="Arial" charset="0"/>
                <a:cs typeface="Times New Roman" pitchFamily="18" charset="0"/>
              </a:rPr>
              <a:t> – the increase in the fitness of close relatives due to the individual’s actions</a:t>
            </a:r>
            <a:endParaRPr lang="en-US" sz="1200" b="1" dirty="0" smtClean="0">
              <a:latin typeface="Arial" charset="0"/>
            </a:endParaRPr>
          </a:p>
          <a:p>
            <a:r>
              <a:rPr lang="en-US" b="1" dirty="0" smtClean="0"/>
              <a:t>Inclusive </a:t>
            </a:r>
            <a:r>
              <a:rPr lang="en-US" b="1" dirty="0"/>
              <a:t>fitness is dependent on the relatedness of the actors and recipients</a:t>
            </a:r>
          </a:p>
          <a:p>
            <a:r>
              <a:rPr lang="en-US" b="1" dirty="0"/>
              <a:t>Gene-level perspective</a:t>
            </a:r>
          </a:p>
          <a:p>
            <a:r>
              <a:rPr lang="en-US" b="1" dirty="0"/>
              <a:t>		The inclusive fitness of a gene or genotype is its effect on survival and reproduction of both the organism bearing it and of the genes, identical by </a:t>
            </a:r>
            <a:r>
              <a:rPr lang="en-US" b="1" dirty="0" smtClean="0"/>
              <a:t>descent</a:t>
            </a:r>
            <a:r>
              <a:rPr lang="en-US" b="1" dirty="0"/>
              <a:t>, in the organism’s relatives.</a:t>
            </a:r>
          </a:p>
          <a:p>
            <a:endParaRPr lang="en-US" b="1" dirty="0"/>
          </a:p>
          <a:p>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B54FA-8D8C-494F-8028-82443350C3BB}" type="slidenum">
              <a:rPr lang="en-US"/>
              <a:pPr/>
              <a:t>8</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43795-EC41-401F-BB70-5C0DCDE2141C}" type="slidenum">
              <a:rPr lang="en-US"/>
              <a:pPr/>
              <a:t>9</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39F1B-E441-45F6-9B10-16066300ABD0}" type="slidenum">
              <a:rPr lang="en-US"/>
              <a:pPr/>
              <a:t>10</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eaLnBrk="1" hangingPunct="1">
              <a:tabLst>
                <a:tab pos="225425" algn="l"/>
                <a:tab pos="463550" algn="l"/>
              </a:tabLst>
            </a:pPr>
            <a:r>
              <a:rPr lang="en-US" sz="1200" b="1" u="sng" dirty="0" smtClean="0">
                <a:solidFill>
                  <a:srgbClr val="FFFF00"/>
                </a:solidFill>
                <a:latin typeface="Arial" charset="0"/>
              </a:rPr>
              <a:t>For Half Siblings</a:t>
            </a:r>
            <a:r>
              <a:rPr lang="en-US" sz="1200" b="1" dirty="0" smtClean="0">
                <a:solidFill>
                  <a:srgbClr val="FFFF00"/>
                </a:solidFill>
                <a:latin typeface="Arial" charset="0"/>
              </a:rPr>
              <a:t>:</a:t>
            </a:r>
          </a:p>
          <a:p>
            <a:pPr eaLnBrk="1" hangingPunct="1">
              <a:tabLst>
                <a:tab pos="225425" algn="l"/>
                <a:tab pos="463550" algn="l"/>
              </a:tabLst>
            </a:pPr>
            <a:r>
              <a:rPr lang="en-US" sz="1200" b="1" dirty="0" smtClean="0">
                <a:solidFill>
                  <a:srgbClr val="FFFF00"/>
                </a:solidFill>
                <a:latin typeface="Arial" charset="0"/>
              </a:rPr>
              <a:t>- each sibling inherits half of 	its alleles from the shared 	parent</a:t>
            </a:r>
          </a:p>
          <a:p>
            <a:pPr eaLnBrk="1" hangingPunct="1">
              <a:buFontTx/>
              <a:buChar char="-"/>
              <a:tabLst>
                <a:tab pos="225425" algn="l"/>
                <a:tab pos="463550" algn="l"/>
              </a:tabLst>
            </a:pPr>
            <a:r>
              <a:rPr lang="en-US" sz="1200" b="1" dirty="0" smtClean="0">
                <a:solidFill>
                  <a:srgbClr val="FFFF00"/>
                </a:solidFill>
                <a:latin typeface="Arial" charset="0"/>
              </a:rPr>
              <a:t> in each sibling, the probability 	that a particular allele was 	inherited from the shared 	parent is 1/2</a:t>
            </a:r>
          </a:p>
          <a:p>
            <a:pPr eaLnBrk="1" hangingPunct="1">
              <a:tabLst>
                <a:tab pos="225425" algn="l"/>
                <a:tab pos="463550" algn="l"/>
              </a:tabLst>
            </a:pPr>
            <a:r>
              <a:rPr lang="en-US" sz="1200" b="1" dirty="0" smtClean="0">
                <a:solidFill>
                  <a:srgbClr val="FFFF00"/>
                </a:solidFill>
                <a:latin typeface="Arial" charset="0"/>
              </a:rPr>
              <a:t>- therefore, the probability that 	any allele is identical by 	descent (</a:t>
            </a:r>
            <a:r>
              <a:rPr lang="en-US" sz="1200" b="1" dirty="0" err="1" smtClean="0">
                <a:solidFill>
                  <a:srgbClr val="FFFF00"/>
                </a:solidFill>
                <a:latin typeface="Arial" charset="0"/>
              </a:rPr>
              <a:t>ibd</a:t>
            </a:r>
            <a:r>
              <a:rPr lang="en-US" sz="1200" b="1" dirty="0" smtClean="0">
                <a:solidFill>
                  <a:srgbClr val="FFFF00"/>
                </a:solidFill>
                <a:latin typeface="Arial" charset="0"/>
              </a:rPr>
              <a:t>) between half 	siblings is 1/2 X 1/2 = 1/4</a:t>
            </a:r>
          </a:p>
          <a:p>
            <a:pPr eaLnBrk="1" hangingPunct="1">
              <a:tabLst>
                <a:tab pos="225425" algn="l"/>
                <a:tab pos="463550" algn="l"/>
              </a:tabLst>
            </a:pPr>
            <a:r>
              <a:rPr lang="en-US" sz="1200" b="1" i="1" dirty="0" smtClean="0">
                <a:solidFill>
                  <a:srgbClr val="FFFF00"/>
                </a:solidFill>
                <a:latin typeface="Arial" charset="0"/>
              </a:rPr>
              <a:t>- r </a:t>
            </a:r>
            <a:r>
              <a:rPr lang="en-US" sz="1200" b="1" dirty="0" smtClean="0">
                <a:solidFill>
                  <a:srgbClr val="FFFF00"/>
                </a:solidFill>
                <a:latin typeface="Arial" charset="0"/>
              </a:rPr>
              <a:t> for half siblings is 1/4</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1A5FFE8B-2A1F-4C03-9D2D-667878433064}"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B3506C-87F3-4ED7-9D92-41086B90BF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3A2671-6EA3-402A-B322-03C071DD01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0F4B2B-9AA2-4365-A5D4-D7D23B785A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EEEF43-C93E-49A1-9B7E-D024B43C3A7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02114B6-B87F-471A-BE6D-35C68EC01A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D8BFDB9-1851-4D2C-A2B8-3C2580597BA3}"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1D4B942-EC65-4A2A-8812-72B24C30F8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798666B-CE70-4BBA-8D32-E5782FBC01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825BCB-5833-4941-A086-57459F3A05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97697576-E118-48D6-867D-7B7139CCBD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894EFE7-DD42-4890-A566-B4DD9A54ABD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youtube.com/watch"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w.youtube.com/watch?v=_C6a4ZTWDX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1143000" y="914400"/>
            <a:ext cx="8001000" cy="3041650"/>
          </a:xfrm>
        </p:spPr>
        <p:txBody>
          <a:bodyPr/>
          <a:lstStyle/>
          <a:p>
            <a:r>
              <a:rPr lang="en-US" dirty="0" smtClean="0"/>
              <a:t>EVOLUTION: IT’S JUST GENETICS OVER TIME (PART III)</a:t>
            </a:r>
            <a:br>
              <a:rPr lang="en-US" dirty="0" smtClean="0"/>
            </a:br>
            <a:r>
              <a:rPr lang="en-US" dirty="0" smtClean="0"/>
              <a:t/>
            </a:r>
            <a:br>
              <a:rPr lang="en-US" dirty="0" smtClean="0"/>
            </a:br>
            <a:r>
              <a:rPr lang="en-US" dirty="0" smtClean="0"/>
              <a:t>Kin selection and the evolution of “altruism”</a:t>
            </a:r>
            <a:endParaRPr lang="en-US" dirty="0"/>
          </a:p>
        </p:txBody>
      </p:sp>
      <p:sp>
        <p:nvSpPr>
          <p:cNvPr id="4" name="Subtitle 3"/>
          <p:cNvSpPr>
            <a:spLocks noGrp="1"/>
          </p:cNvSpPr>
          <p:nvPr>
            <p:ph type="subTitle" idx="4294967295"/>
          </p:nvPr>
        </p:nvSpPr>
        <p:spPr>
          <a:xfrm>
            <a:off x="1219200" y="5105400"/>
            <a:ext cx="7924800" cy="1508125"/>
          </a:xfrm>
        </p:spPr>
        <p:txBody>
          <a:bodyPr>
            <a:normAutofit fontScale="55000" lnSpcReduction="20000"/>
          </a:bodyPr>
          <a:lstStyle/>
          <a:p>
            <a:pPr>
              <a:buNone/>
            </a:pPr>
            <a:r>
              <a:rPr lang="en-US" dirty="0" smtClean="0"/>
              <a:t>Community of Reason</a:t>
            </a:r>
          </a:p>
          <a:p>
            <a:pPr>
              <a:buNone/>
            </a:pPr>
            <a:r>
              <a:rPr lang="en-US" dirty="0" smtClean="0"/>
              <a:t>October 7</a:t>
            </a:r>
            <a:r>
              <a:rPr lang="en-US" baseline="30000" dirty="0" smtClean="0"/>
              <a:t>th</a:t>
            </a:r>
            <a:r>
              <a:rPr lang="en-US" dirty="0" smtClean="0"/>
              <a:t>, 2012</a:t>
            </a:r>
          </a:p>
          <a:p>
            <a:pPr>
              <a:buNone/>
            </a:pPr>
            <a:r>
              <a:rPr lang="en-US" dirty="0" smtClean="0"/>
              <a:t>Mindy L. Walker, Ph.D.</a:t>
            </a:r>
          </a:p>
          <a:p>
            <a:pPr>
              <a:buNone/>
            </a:pPr>
            <a:r>
              <a:rPr lang="en-US" dirty="0" smtClean="0"/>
              <a:t>Associate Professor of Biology</a:t>
            </a:r>
          </a:p>
          <a:p>
            <a:pPr>
              <a:buNone/>
            </a:pPr>
            <a:r>
              <a:rPr lang="en-US" dirty="0" err="1" smtClean="0"/>
              <a:t>Rockhurst</a:t>
            </a:r>
            <a:r>
              <a:rPr lang="en-US" dirty="0" smtClean="0"/>
              <a:t>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FG11_01a"/>
          <p:cNvPicPr>
            <a:picLocks noChangeAspect="1" noChangeArrowheads="1"/>
          </p:cNvPicPr>
          <p:nvPr/>
        </p:nvPicPr>
        <p:blipFill>
          <a:blip r:embed="rId3" cstate="print"/>
          <a:srcRect/>
          <a:stretch>
            <a:fillRect/>
          </a:stretch>
        </p:blipFill>
        <p:spPr bwMode="auto">
          <a:xfrm>
            <a:off x="2286000" y="533400"/>
            <a:ext cx="4495800" cy="533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Text Box 1027"/>
          <p:cNvSpPr txBox="1">
            <a:spLocks noChangeArrowheads="1"/>
          </p:cNvSpPr>
          <p:nvPr/>
        </p:nvSpPr>
        <p:spPr bwMode="auto">
          <a:xfrm>
            <a:off x="4953000" y="1203325"/>
            <a:ext cx="4114800" cy="4359275"/>
          </a:xfrm>
          <a:prstGeom prst="rect">
            <a:avLst/>
          </a:prstGeom>
          <a:noFill/>
          <a:ln w="9525">
            <a:noFill/>
            <a:miter lim="800000"/>
            <a:headEnd/>
            <a:tailEnd/>
          </a:ln>
          <a:effectLst/>
        </p:spPr>
        <p:txBody>
          <a:bodyPr>
            <a:spAutoFit/>
          </a:bodyPr>
          <a:lstStyle/>
          <a:p>
            <a:pPr eaLnBrk="1" hangingPunct="1">
              <a:tabLst>
                <a:tab pos="225425" algn="l"/>
                <a:tab pos="463550" algn="l"/>
              </a:tabLst>
            </a:pPr>
            <a:r>
              <a:rPr lang="en-US" sz="2000" b="1" u="sng">
                <a:solidFill>
                  <a:srgbClr val="FFFF00"/>
                </a:solidFill>
                <a:latin typeface="Arial" charset="0"/>
              </a:rPr>
              <a:t>For Full Siblings</a:t>
            </a:r>
            <a:r>
              <a:rPr lang="en-US" sz="2000" b="1">
                <a:solidFill>
                  <a:srgbClr val="FFFF00"/>
                </a:solidFill>
                <a:latin typeface="Arial" charset="0"/>
              </a:rPr>
              <a:t>:</a:t>
            </a:r>
          </a:p>
          <a:p>
            <a:pPr eaLnBrk="1" hangingPunct="1">
              <a:buFontTx/>
              <a:buChar char="-"/>
              <a:tabLst>
                <a:tab pos="225425" algn="l"/>
                <a:tab pos="463550" algn="l"/>
              </a:tabLst>
            </a:pPr>
            <a:r>
              <a:rPr lang="en-US" sz="2000" b="1">
                <a:solidFill>
                  <a:srgbClr val="FFFF00"/>
                </a:solidFill>
                <a:latin typeface="Arial" charset="0"/>
              </a:rPr>
              <a:t> have to add the probability that 	alleles are ibd through the 	mother to the probability that 	they are ibd through the father - as for half siblings, the 	probability that alleles are ibd 	through one shared parent is 	1/4</a:t>
            </a:r>
          </a:p>
          <a:p>
            <a:pPr eaLnBrk="1" hangingPunct="1">
              <a:buFontTx/>
              <a:buChar char="-"/>
              <a:tabLst>
                <a:tab pos="225425" algn="l"/>
                <a:tab pos="463550" algn="l"/>
              </a:tabLst>
            </a:pPr>
            <a:r>
              <a:rPr lang="en-US" sz="2000" b="1">
                <a:solidFill>
                  <a:srgbClr val="FFFF00"/>
                </a:solidFill>
                <a:latin typeface="Arial" charset="0"/>
              </a:rPr>
              <a:t> therefore, the probability that 	any allele is ibd between  	siblings that share both 	parents is 1/4 + 1/4 = 1/2</a:t>
            </a:r>
          </a:p>
          <a:p>
            <a:pPr eaLnBrk="1" hangingPunct="1">
              <a:tabLst>
                <a:tab pos="225425" algn="l"/>
                <a:tab pos="463550" algn="l"/>
              </a:tabLst>
            </a:pPr>
            <a:r>
              <a:rPr lang="en-US" sz="2000" b="1" i="1">
                <a:solidFill>
                  <a:srgbClr val="FFFF00"/>
                </a:solidFill>
                <a:latin typeface="Arial" charset="0"/>
              </a:rPr>
              <a:t>- r </a:t>
            </a:r>
            <a:r>
              <a:rPr lang="en-US" sz="2000" b="1">
                <a:solidFill>
                  <a:srgbClr val="FFFF00"/>
                </a:solidFill>
                <a:latin typeface="Arial" charset="0"/>
              </a:rPr>
              <a:t> for full siblings 1/2 </a:t>
            </a:r>
          </a:p>
        </p:txBody>
      </p:sp>
      <p:sp>
        <p:nvSpPr>
          <p:cNvPr id="24582" name="Text Box 1030"/>
          <p:cNvSpPr txBox="1">
            <a:spLocks noChangeArrowheads="1"/>
          </p:cNvSpPr>
          <p:nvPr/>
        </p:nvSpPr>
        <p:spPr bwMode="auto">
          <a:xfrm>
            <a:off x="762000" y="239713"/>
            <a:ext cx="7543800" cy="701675"/>
          </a:xfrm>
          <a:prstGeom prst="rect">
            <a:avLst/>
          </a:prstGeom>
          <a:noFill/>
          <a:ln w="9525">
            <a:noFill/>
            <a:miter lim="800000"/>
            <a:headEnd/>
            <a:tailEnd/>
          </a:ln>
          <a:effectLst/>
        </p:spPr>
        <p:txBody>
          <a:bodyPr>
            <a:spAutoFit/>
          </a:bodyPr>
          <a:lstStyle/>
          <a:p>
            <a:pPr eaLnBrk="1" hangingPunct="1"/>
            <a:r>
              <a:rPr lang="en-US" sz="2000" b="1">
                <a:solidFill>
                  <a:srgbClr val="FFFF00"/>
                </a:solidFill>
                <a:latin typeface="Arial" charset="0"/>
              </a:rPr>
              <a:t>Fig. 12.1b  Path Analysis of the Coefficient of relatedness (</a:t>
            </a:r>
            <a:r>
              <a:rPr lang="en-US" sz="2000" b="1" i="1">
                <a:solidFill>
                  <a:srgbClr val="FFFF00"/>
                </a:solidFill>
                <a:latin typeface="Arial" charset="0"/>
              </a:rPr>
              <a:t>r</a:t>
            </a:r>
            <a:r>
              <a:rPr lang="en-US" sz="2000" b="1">
                <a:solidFill>
                  <a:srgbClr val="FFFF00"/>
                </a:solidFill>
                <a:latin typeface="Arial" charset="0"/>
              </a:rPr>
              <a:t>)</a:t>
            </a:r>
          </a:p>
          <a:p>
            <a:pPr eaLnBrk="1" hangingPunct="1"/>
            <a:r>
              <a:rPr lang="en-US" sz="2000" b="1">
                <a:solidFill>
                  <a:srgbClr val="FFFF00"/>
                </a:solidFill>
                <a:latin typeface="Arial" charset="0"/>
              </a:rPr>
              <a:t>(assumes sexual species, autosomal alleles, no inbreeding)</a:t>
            </a:r>
            <a:endParaRPr lang="en-US" sz="2000">
              <a:solidFill>
                <a:srgbClr val="FFFF00"/>
              </a:solidFill>
              <a:latin typeface="Times New Roman" pitchFamily="18" charset="0"/>
            </a:endParaRPr>
          </a:p>
        </p:txBody>
      </p:sp>
      <p:pic>
        <p:nvPicPr>
          <p:cNvPr id="24583" name="Picture 1031" descr="FG11_01b"/>
          <p:cNvPicPr>
            <a:picLocks noChangeAspect="1" noChangeArrowheads="1"/>
          </p:cNvPicPr>
          <p:nvPr/>
        </p:nvPicPr>
        <p:blipFill>
          <a:blip r:embed="rId3" cstate="print"/>
          <a:srcRect/>
          <a:stretch>
            <a:fillRect/>
          </a:stretch>
        </p:blipFill>
        <p:spPr bwMode="auto">
          <a:xfrm>
            <a:off x="228600" y="1219200"/>
            <a:ext cx="4495800" cy="53340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953000" y="1203325"/>
            <a:ext cx="4114800" cy="3444875"/>
          </a:xfrm>
          <a:prstGeom prst="rect">
            <a:avLst/>
          </a:prstGeom>
          <a:noFill/>
          <a:ln w="9525">
            <a:noFill/>
            <a:miter lim="800000"/>
            <a:headEnd/>
            <a:tailEnd/>
          </a:ln>
          <a:effectLst/>
        </p:spPr>
        <p:txBody>
          <a:bodyPr>
            <a:spAutoFit/>
          </a:bodyPr>
          <a:lstStyle/>
          <a:p>
            <a:pPr eaLnBrk="1" hangingPunct="1">
              <a:tabLst>
                <a:tab pos="225425" algn="l"/>
                <a:tab pos="463550" algn="l"/>
              </a:tabLst>
            </a:pPr>
            <a:r>
              <a:rPr lang="en-US" sz="2000" b="1" u="sng">
                <a:solidFill>
                  <a:srgbClr val="FFFF00"/>
                </a:solidFill>
                <a:latin typeface="Arial" charset="0"/>
              </a:rPr>
              <a:t>For Cousins</a:t>
            </a:r>
            <a:r>
              <a:rPr lang="en-US" sz="2000" b="1">
                <a:solidFill>
                  <a:srgbClr val="FFFF00"/>
                </a:solidFill>
                <a:latin typeface="Arial" charset="0"/>
              </a:rPr>
              <a:t>:</a:t>
            </a:r>
          </a:p>
          <a:p>
            <a:pPr eaLnBrk="1" hangingPunct="1">
              <a:buFontTx/>
              <a:buChar char="-"/>
              <a:tabLst>
                <a:tab pos="225425" algn="l"/>
                <a:tab pos="463550" algn="l"/>
              </a:tabLst>
            </a:pPr>
            <a:r>
              <a:rPr lang="en-US" sz="2000" b="1">
                <a:solidFill>
                  <a:srgbClr val="FFFF00"/>
                </a:solidFill>
                <a:latin typeface="Arial" charset="0"/>
              </a:rPr>
              <a:t> have to account for the 	probability that alleles are ibd 	through each of three paths: 		actor to parent (1/2)</a:t>
            </a:r>
          </a:p>
          <a:p>
            <a:pPr eaLnBrk="1" hangingPunct="1">
              <a:tabLst>
                <a:tab pos="225425" algn="l"/>
                <a:tab pos="463550" algn="l"/>
              </a:tabLst>
            </a:pPr>
            <a:r>
              <a:rPr lang="en-US" sz="2000" b="1">
                <a:solidFill>
                  <a:srgbClr val="FFFF00"/>
                </a:solidFill>
                <a:latin typeface="Arial" charset="0"/>
              </a:rPr>
              <a:t>		parent to its sibling (1/2)</a:t>
            </a:r>
          </a:p>
          <a:p>
            <a:pPr eaLnBrk="1" hangingPunct="1">
              <a:tabLst>
                <a:tab pos="225425" algn="l"/>
                <a:tab pos="463550" algn="l"/>
              </a:tabLst>
            </a:pPr>
            <a:r>
              <a:rPr lang="en-US" sz="2000" b="1">
                <a:solidFill>
                  <a:srgbClr val="FFFF00"/>
                </a:solidFill>
                <a:latin typeface="Arial" charset="0"/>
              </a:rPr>
              <a:t> 		aunt/uncle to recipient (1/2)</a:t>
            </a:r>
          </a:p>
          <a:p>
            <a:pPr eaLnBrk="1" hangingPunct="1">
              <a:buFontTx/>
              <a:buChar char="-"/>
              <a:tabLst>
                <a:tab pos="225425" algn="l"/>
                <a:tab pos="463550" algn="l"/>
              </a:tabLst>
            </a:pPr>
            <a:r>
              <a:rPr lang="en-US" sz="2000" b="1">
                <a:solidFill>
                  <a:srgbClr val="FFFF00"/>
                </a:solidFill>
                <a:latin typeface="Arial" charset="0"/>
              </a:rPr>
              <a:t> therefore, the probability that 	any allele is ibd between first 	cousins is 1/2 X 1/2 X 1/2 = 1/8</a:t>
            </a:r>
          </a:p>
          <a:p>
            <a:pPr eaLnBrk="1" hangingPunct="1">
              <a:tabLst>
                <a:tab pos="225425" algn="l"/>
                <a:tab pos="463550" algn="l"/>
              </a:tabLst>
            </a:pPr>
            <a:r>
              <a:rPr lang="en-US" sz="2000" b="1" i="1">
                <a:solidFill>
                  <a:srgbClr val="FFFF00"/>
                </a:solidFill>
                <a:latin typeface="Arial" charset="0"/>
              </a:rPr>
              <a:t>- r </a:t>
            </a:r>
            <a:r>
              <a:rPr lang="en-US" sz="2000" b="1">
                <a:solidFill>
                  <a:srgbClr val="FFFF00"/>
                </a:solidFill>
                <a:latin typeface="Arial" charset="0"/>
              </a:rPr>
              <a:t> for full first cousins is 1/8</a:t>
            </a:r>
          </a:p>
        </p:txBody>
      </p:sp>
      <p:sp>
        <p:nvSpPr>
          <p:cNvPr id="25604" name="Text Box 4"/>
          <p:cNvSpPr txBox="1">
            <a:spLocks noChangeArrowheads="1"/>
          </p:cNvSpPr>
          <p:nvPr/>
        </p:nvSpPr>
        <p:spPr bwMode="auto">
          <a:xfrm>
            <a:off x="762000" y="239713"/>
            <a:ext cx="7543800" cy="701675"/>
          </a:xfrm>
          <a:prstGeom prst="rect">
            <a:avLst/>
          </a:prstGeom>
          <a:noFill/>
          <a:ln w="9525">
            <a:noFill/>
            <a:miter lim="800000"/>
            <a:headEnd/>
            <a:tailEnd/>
          </a:ln>
          <a:effectLst/>
        </p:spPr>
        <p:txBody>
          <a:bodyPr>
            <a:spAutoFit/>
          </a:bodyPr>
          <a:lstStyle/>
          <a:p>
            <a:pPr eaLnBrk="1" hangingPunct="1"/>
            <a:r>
              <a:rPr lang="en-US" sz="2000" b="1">
                <a:solidFill>
                  <a:srgbClr val="FFFF00"/>
                </a:solidFill>
                <a:latin typeface="Arial" charset="0"/>
              </a:rPr>
              <a:t>Fig. 12.1c  Path Analysis of the Coefficient of relatedness (</a:t>
            </a:r>
            <a:r>
              <a:rPr lang="en-US" sz="2000" b="1" i="1">
                <a:solidFill>
                  <a:srgbClr val="FFFF00"/>
                </a:solidFill>
                <a:latin typeface="Arial" charset="0"/>
              </a:rPr>
              <a:t>r</a:t>
            </a:r>
            <a:r>
              <a:rPr lang="en-US" sz="2000" b="1">
                <a:solidFill>
                  <a:srgbClr val="FFFF00"/>
                </a:solidFill>
                <a:latin typeface="Arial" charset="0"/>
              </a:rPr>
              <a:t>)</a:t>
            </a:r>
          </a:p>
          <a:p>
            <a:pPr eaLnBrk="1" hangingPunct="1"/>
            <a:r>
              <a:rPr lang="en-US" sz="2000" b="1">
                <a:solidFill>
                  <a:srgbClr val="FFFF00"/>
                </a:solidFill>
                <a:latin typeface="Arial" charset="0"/>
              </a:rPr>
              <a:t>(assumes sexual species, autosomal alleles, no inbreeding)</a:t>
            </a:r>
            <a:endParaRPr lang="en-US" sz="2000">
              <a:solidFill>
                <a:srgbClr val="FFFF00"/>
              </a:solidFill>
              <a:latin typeface="Times New Roman" pitchFamily="18" charset="0"/>
            </a:endParaRPr>
          </a:p>
        </p:txBody>
      </p:sp>
      <p:pic>
        <p:nvPicPr>
          <p:cNvPr id="25606" name="Picture 6" descr="FG11_01c"/>
          <p:cNvPicPr>
            <a:picLocks noChangeAspect="1" noChangeArrowheads="1"/>
          </p:cNvPicPr>
          <p:nvPr/>
        </p:nvPicPr>
        <p:blipFill>
          <a:blip r:embed="rId3" cstate="print"/>
          <a:srcRect/>
          <a:stretch>
            <a:fillRect/>
          </a:stretch>
        </p:blipFill>
        <p:spPr bwMode="auto">
          <a:xfrm>
            <a:off x="228600" y="1219200"/>
            <a:ext cx="4495800" cy="53340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9" name="Group 5"/>
          <p:cNvGrpSpPr>
            <a:grpSpLocks/>
          </p:cNvGrpSpPr>
          <p:nvPr/>
        </p:nvGrpSpPr>
        <p:grpSpPr bwMode="auto">
          <a:xfrm>
            <a:off x="365125" y="390525"/>
            <a:ext cx="8474075" cy="3908426"/>
            <a:chOff x="230" y="246"/>
            <a:chExt cx="5338" cy="2462"/>
          </a:xfrm>
        </p:grpSpPr>
        <p:sp>
          <p:nvSpPr>
            <p:cNvPr id="26626" name="Text Box 2"/>
            <p:cNvSpPr txBox="1">
              <a:spLocks noChangeArrowheads="1"/>
            </p:cNvSpPr>
            <p:nvPr/>
          </p:nvSpPr>
          <p:spPr bwMode="auto">
            <a:xfrm>
              <a:off x="230" y="246"/>
              <a:ext cx="5338" cy="2462"/>
            </a:xfrm>
            <a:prstGeom prst="rect">
              <a:avLst/>
            </a:prstGeom>
            <a:noFill/>
            <a:ln w="9525">
              <a:noFill/>
              <a:miter lim="800000"/>
              <a:headEnd/>
              <a:tailEnd/>
            </a:ln>
            <a:effectLst/>
          </p:spPr>
          <p:txBody>
            <a:bodyPr>
              <a:spAutoFit/>
            </a:bodyPr>
            <a:lstStyle/>
            <a:p>
              <a:pPr eaLnBrk="1" hangingPunct="1">
                <a:tabLst>
                  <a:tab pos="225425" algn="l"/>
                  <a:tab pos="463550" algn="l"/>
                  <a:tab pos="687388" algn="l"/>
                  <a:tab pos="5194300" algn="l"/>
                  <a:tab pos="5373688" algn="l"/>
                </a:tabLst>
              </a:pPr>
              <a:r>
                <a:rPr lang="en-US" sz="3200" b="1" u="sng" dirty="0">
                  <a:latin typeface="Arial" charset="0"/>
                  <a:cs typeface="Times New Roman" pitchFamily="18" charset="0"/>
                </a:rPr>
                <a:t>Coefficients of Relatedness</a:t>
              </a:r>
              <a:r>
                <a:rPr lang="en-US" sz="3200" b="1" dirty="0">
                  <a:latin typeface="Arial" charset="0"/>
                  <a:cs typeface="Times New Roman" pitchFamily="18" charset="0"/>
                </a:rPr>
                <a:t> (</a:t>
              </a:r>
              <a:r>
                <a:rPr lang="en-US" sz="3200" b="1" i="1" dirty="0">
                  <a:latin typeface="Arial" charset="0"/>
                  <a:cs typeface="Times New Roman" pitchFamily="18" charset="0"/>
                </a:rPr>
                <a:t>r</a:t>
              </a:r>
              <a:r>
                <a:rPr lang="en-US" sz="3200" b="1" dirty="0">
                  <a:latin typeface="Arial" charset="0"/>
                  <a:cs typeface="Times New Roman" pitchFamily="18" charset="0"/>
                </a:rPr>
                <a:t>) </a:t>
              </a:r>
            </a:p>
            <a:p>
              <a:pPr eaLnBrk="1" hangingPunct="1">
                <a:tabLst>
                  <a:tab pos="225425" algn="l"/>
                  <a:tab pos="463550" algn="l"/>
                  <a:tab pos="687388" algn="l"/>
                  <a:tab pos="5194300" algn="l"/>
                  <a:tab pos="5373688" algn="l"/>
                </a:tabLst>
              </a:pPr>
              <a:r>
                <a:rPr lang="en-US" sz="2400" b="1" dirty="0">
                  <a:latin typeface="Arial" charset="0"/>
                  <a:cs typeface="Times New Roman" pitchFamily="18" charset="0"/>
                </a:rPr>
                <a:t>Sexual organisms, </a:t>
              </a:r>
              <a:r>
                <a:rPr lang="en-US" sz="2400" b="1" dirty="0" err="1">
                  <a:latin typeface="Arial" charset="0"/>
                  <a:cs typeface="Times New Roman" pitchFamily="18" charset="0"/>
                </a:rPr>
                <a:t>autosomal</a:t>
              </a:r>
              <a:r>
                <a:rPr lang="en-US" sz="2400" b="1" dirty="0">
                  <a:latin typeface="Arial" charset="0"/>
                  <a:cs typeface="Times New Roman" pitchFamily="18" charset="0"/>
                </a:rPr>
                <a:t> loci, no inbreeding*</a:t>
              </a:r>
            </a:p>
            <a:p>
              <a:pPr eaLnBrk="1" hangingPunct="1">
                <a:tabLst>
                  <a:tab pos="225425" algn="l"/>
                  <a:tab pos="463550" algn="l"/>
                  <a:tab pos="687388" algn="l"/>
                  <a:tab pos="5194300" algn="l"/>
                  <a:tab pos="5373688" algn="l"/>
                </a:tabLst>
              </a:pPr>
              <a:r>
                <a:rPr lang="en-US" sz="2400" b="1" dirty="0">
                  <a:latin typeface="Arial" charset="0"/>
                  <a:cs typeface="Times New Roman" pitchFamily="18" charset="0"/>
                </a:rPr>
                <a:t>				 	</a:t>
              </a:r>
              <a:r>
                <a:rPr lang="en-US" sz="2400" b="1" i="1" dirty="0">
                  <a:latin typeface="Arial" charset="0"/>
                  <a:cs typeface="Times New Roman" pitchFamily="18" charset="0"/>
                </a:rPr>
                <a:t>r </a:t>
              </a:r>
              <a:endParaRPr lang="en-US" sz="2400" b="1" dirty="0">
                <a:latin typeface="Arial" charset="0"/>
                <a:cs typeface="Times New Roman" pitchFamily="18" charset="0"/>
              </a:endParaRPr>
            </a:p>
            <a:p>
              <a:pPr eaLnBrk="1" hangingPunct="1">
                <a:tabLst>
                  <a:tab pos="225425" algn="l"/>
                  <a:tab pos="463550" algn="l"/>
                  <a:tab pos="687388" algn="l"/>
                  <a:tab pos="5194300" algn="l"/>
                  <a:tab pos="5373688" algn="l"/>
                </a:tabLst>
              </a:pPr>
              <a:r>
                <a:rPr lang="en-US" sz="2400" b="1" dirty="0">
                  <a:latin typeface="Arial" charset="0"/>
                  <a:cs typeface="Times New Roman" pitchFamily="18" charset="0"/>
                </a:rPr>
                <a:t>			Parent – Offspring	1/2</a:t>
              </a:r>
            </a:p>
            <a:p>
              <a:pPr eaLnBrk="1" hangingPunct="1">
                <a:tabLst>
                  <a:tab pos="225425" algn="l"/>
                  <a:tab pos="463550" algn="l"/>
                  <a:tab pos="687388" algn="l"/>
                  <a:tab pos="5194300" algn="l"/>
                  <a:tab pos="5373688" algn="l"/>
                </a:tabLst>
              </a:pPr>
              <a:r>
                <a:rPr lang="en-US" sz="2400" b="1" dirty="0">
                  <a:latin typeface="Arial" charset="0"/>
                  <a:cs typeface="Times New Roman" pitchFamily="18" charset="0"/>
                </a:rPr>
                <a:t>			Full Siblings	1/2</a:t>
              </a:r>
            </a:p>
            <a:p>
              <a:pPr eaLnBrk="1" hangingPunct="1">
                <a:tabLst>
                  <a:tab pos="225425" algn="l"/>
                  <a:tab pos="463550" algn="l"/>
                  <a:tab pos="687388" algn="l"/>
                  <a:tab pos="5194300" algn="l"/>
                  <a:tab pos="5373688" algn="l"/>
                </a:tabLst>
              </a:pPr>
              <a:r>
                <a:rPr lang="en-US" sz="2400" b="1" dirty="0">
                  <a:latin typeface="Arial" charset="0"/>
                  <a:cs typeface="Times New Roman" pitchFamily="18" charset="0"/>
                </a:rPr>
                <a:t>			Half Siblings	1/4</a:t>
              </a:r>
            </a:p>
            <a:p>
              <a:pPr eaLnBrk="1" hangingPunct="1">
                <a:tabLst>
                  <a:tab pos="225425" algn="l"/>
                  <a:tab pos="463550" algn="l"/>
                  <a:tab pos="687388" algn="l"/>
                  <a:tab pos="5194300" algn="l"/>
                  <a:tab pos="5373688" algn="l"/>
                </a:tabLst>
              </a:pPr>
              <a:r>
                <a:rPr lang="en-US" sz="2400" b="1" dirty="0">
                  <a:latin typeface="Arial" charset="0"/>
                  <a:cs typeface="Times New Roman" pitchFamily="18" charset="0"/>
                </a:rPr>
                <a:t>			Grandparent – Grandchild	1/4</a:t>
              </a:r>
            </a:p>
            <a:p>
              <a:pPr eaLnBrk="1" hangingPunct="1">
                <a:tabLst>
                  <a:tab pos="225425" algn="l"/>
                  <a:tab pos="463550" algn="l"/>
                  <a:tab pos="687388" algn="l"/>
                  <a:tab pos="5194300" algn="l"/>
                  <a:tab pos="5373688" algn="l"/>
                </a:tabLst>
              </a:pPr>
              <a:r>
                <a:rPr lang="en-US" sz="2400" b="1" dirty="0">
                  <a:latin typeface="Arial" charset="0"/>
                  <a:cs typeface="Times New Roman" pitchFamily="18" charset="0"/>
                </a:rPr>
                <a:t>			Uncle/Aunt – Niece/Nephew	1/4</a:t>
              </a:r>
            </a:p>
            <a:p>
              <a:pPr eaLnBrk="1" hangingPunct="1">
                <a:tabLst>
                  <a:tab pos="225425" algn="l"/>
                  <a:tab pos="463550" algn="l"/>
                  <a:tab pos="687388" algn="l"/>
                  <a:tab pos="5194300" algn="l"/>
                  <a:tab pos="5373688" algn="l"/>
                </a:tabLst>
              </a:pPr>
              <a:r>
                <a:rPr lang="en-US" sz="2400" b="1" dirty="0">
                  <a:latin typeface="Arial" charset="0"/>
                  <a:cs typeface="Times New Roman" pitchFamily="18" charset="0"/>
                </a:rPr>
                <a:t>			First Cousins	1/8</a:t>
              </a:r>
            </a:p>
            <a:p>
              <a:pPr eaLnBrk="1" hangingPunct="1">
                <a:tabLst>
                  <a:tab pos="225425" algn="l"/>
                  <a:tab pos="463550" algn="l"/>
                  <a:tab pos="687388" algn="l"/>
                  <a:tab pos="5194300" algn="l"/>
                  <a:tab pos="5373688" algn="l"/>
                </a:tabLst>
              </a:pPr>
              <a:endParaRPr lang="en-US" sz="2400" b="1" dirty="0">
                <a:latin typeface="Arial" charset="0"/>
                <a:cs typeface="Times New Roman" pitchFamily="18" charset="0"/>
              </a:endParaRPr>
            </a:p>
          </p:txBody>
        </p:sp>
        <p:sp>
          <p:nvSpPr>
            <p:cNvPr id="26628" name="Line 4"/>
            <p:cNvSpPr>
              <a:spLocks noChangeShapeType="1"/>
            </p:cNvSpPr>
            <p:nvPr/>
          </p:nvSpPr>
          <p:spPr bwMode="auto">
            <a:xfrm>
              <a:off x="3552" y="1056"/>
              <a:ext cx="288" cy="0"/>
            </a:xfrm>
            <a:prstGeom prst="line">
              <a:avLst/>
            </a:prstGeom>
            <a:noFill/>
            <a:ln w="28575">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41325" y="727075"/>
            <a:ext cx="8474075" cy="830997"/>
          </a:xfrm>
          <a:prstGeom prst="rect">
            <a:avLst/>
          </a:prstGeom>
          <a:noFill/>
          <a:ln w="9525">
            <a:noFill/>
            <a:miter lim="800000"/>
            <a:headEnd/>
            <a:tailEnd/>
          </a:ln>
          <a:effectLst/>
        </p:spPr>
        <p:txBody>
          <a:bodyPr>
            <a:spAutoFit/>
          </a:bodyPr>
          <a:lstStyle/>
          <a:p>
            <a:pPr eaLnBrk="1" hangingPunct="1">
              <a:tabLst>
                <a:tab pos="225425" algn="l"/>
                <a:tab pos="463550" algn="l"/>
                <a:tab pos="687388" algn="l"/>
              </a:tabLst>
            </a:pPr>
            <a:endParaRPr lang="en-US" sz="2400" b="1" dirty="0">
              <a:solidFill>
                <a:srgbClr val="FFFF00"/>
              </a:solidFill>
              <a:effectLst>
                <a:outerShdw blurRad="38100" dist="38100" dir="2700000" algn="tl">
                  <a:srgbClr val="000000"/>
                </a:outerShdw>
              </a:effectLst>
              <a:latin typeface="Arial" charset="0"/>
              <a:cs typeface="Times New Roman" pitchFamily="18" charset="0"/>
            </a:endParaRPr>
          </a:p>
          <a:p>
            <a:pPr eaLnBrk="1" hangingPunct="1">
              <a:tabLst>
                <a:tab pos="225425" algn="l"/>
                <a:tab pos="463550" algn="l"/>
                <a:tab pos="687388" algn="l"/>
              </a:tabLst>
            </a:pPr>
            <a:endParaRPr lang="en-US" sz="2400" b="1" dirty="0">
              <a:solidFill>
                <a:srgbClr val="FFFF00"/>
              </a:solidFill>
              <a:latin typeface="Arial" charset="0"/>
              <a:cs typeface="Times New Roman" pitchFamily="18" charset="0"/>
            </a:endParaRPr>
          </a:p>
        </p:txBody>
      </p:sp>
      <p:pic>
        <p:nvPicPr>
          <p:cNvPr id="46082" name="Picture 2" descr="aggressive personalities cartoons, aggressive personalities cartoon, aggressive personalities picture, aggressive personalities pictures, aggressive personalities image, aggressive personalities images, aggressive personalities illustration, aggressive personalities illustrations"/>
          <p:cNvPicPr>
            <a:picLocks noChangeAspect="1" noChangeArrowheads="1"/>
          </p:cNvPicPr>
          <p:nvPr/>
        </p:nvPicPr>
        <p:blipFill>
          <a:blip r:embed="rId3" cstate="print"/>
          <a:srcRect/>
          <a:stretch>
            <a:fillRect/>
          </a:stretch>
        </p:blipFill>
        <p:spPr bwMode="auto">
          <a:xfrm>
            <a:off x="5602206" y="3733800"/>
            <a:ext cx="3465594" cy="3067051"/>
          </a:xfrm>
          <a:prstGeom prst="rect">
            <a:avLst/>
          </a:prstGeom>
          <a:noFill/>
        </p:spPr>
      </p:pic>
      <p:sp>
        <p:nvSpPr>
          <p:cNvPr id="4" name="Title 3"/>
          <p:cNvSpPr>
            <a:spLocks noGrp="1"/>
          </p:cNvSpPr>
          <p:nvPr>
            <p:ph type="title" idx="4294967295"/>
          </p:nvPr>
        </p:nvSpPr>
        <p:spPr>
          <a:xfrm>
            <a:off x="990600" y="512763"/>
            <a:ext cx="7772400" cy="914400"/>
          </a:xfrm>
        </p:spPr>
        <p:txBody>
          <a:bodyPr/>
          <a:lstStyle/>
          <a:p>
            <a:r>
              <a:rPr lang="en-US" sz="3600" dirty="0" smtClean="0"/>
              <a:t>General Types of Social Interactions</a:t>
            </a:r>
            <a:endParaRPr lang="en-US" sz="3600" dirty="0"/>
          </a:p>
        </p:txBody>
      </p:sp>
      <p:sp>
        <p:nvSpPr>
          <p:cNvPr id="5" name="Content Placeholder 4"/>
          <p:cNvSpPr>
            <a:spLocks noGrp="1"/>
          </p:cNvSpPr>
          <p:nvPr>
            <p:ph idx="4294967295"/>
          </p:nvPr>
        </p:nvSpPr>
        <p:spPr>
          <a:xfrm>
            <a:off x="914400" y="1784350"/>
            <a:ext cx="7772400" cy="4572000"/>
          </a:xfrm>
        </p:spPr>
        <p:txBody>
          <a:bodyPr>
            <a:normAutofit fontScale="85000" lnSpcReduction="10000"/>
          </a:bodyPr>
          <a:lstStyle/>
          <a:p>
            <a:pPr>
              <a:tabLst>
                <a:tab pos="225425" algn="l"/>
                <a:tab pos="463550" algn="l"/>
                <a:tab pos="687388" algn="l"/>
              </a:tabLst>
            </a:pPr>
            <a:r>
              <a:rPr lang="en-US" sz="3200" b="1" dirty="0" smtClean="0">
                <a:solidFill>
                  <a:srgbClr val="FFFF00"/>
                </a:solidFill>
                <a:latin typeface="Arial" charset="0"/>
                <a:cs typeface="Times New Roman" pitchFamily="18" charset="0"/>
              </a:rPr>
              <a:t>Altruism</a:t>
            </a:r>
            <a:r>
              <a:rPr lang="en-US" sz="3200" b="1" dirty="0" smtClean="0">
                <a:latin typeface="Arial" charset="0"/>
                <a:cs typeface="Times New Roman" pitchFamily="18" charset="0"/>
              </a:rPr>
              <a:t>: actor’s fitness is </a:t>
            </a:r>
            <a:r>
              <a:rPr lang="en-US" sz="3200" b="1" dirty="0" smtClean="0">
                <a:solidFill>
                  <a:srgbClr val="FFFF00"/>
                </a:solidFill>
                <a:effectLst>
                  <a:outerShdw blurRad="38100" dist="38100" dir="2700000" algn="tl">
                    <a:srgbClr val="000000"/>
                  </a:outerShdw>
                </a:effectLst>
                <a:latin typeface="Arial" charset="0"/>
                <a:cs typeface="Times New Roman" pitchFamily="18" charset="0"/>
              </a:rPr>
              <a:t>decreased</a:t>
            </a:r>
            <a:r>
              <a:rPr lang="en-US" sz="3200" b="1" dirty="0" smtClean="0">
                <a:latin typeface="Arial" charset="0"/>
                <a:cs typeface="Times New Roman" pitchFamily="18" charset="0"/>
              </a:rPr>
              <a:t> by the action; recipient’s fitness is increased</a:t>
            </a:r>
          </a:p>
          <a:p>
            <a:pPr>
              <a:buNone/>
              <a:tabLst>
                <a:tab pos="225425" algn="l"/>
                <a:tab pos="463550" algn="l"/>
                <a:tab pos="687388" algn="l"/>
              </a:tabLst>
            </a:pPr>
            <a:r>
              <a:rPr lang="en-US" sz="3200" b="1" dirty="0" smtClean="0">
                <a:latin typeface="Arial" charset="0"/>
                <a:cs typeface="Times New Roman" pitchFamily="18" charset="0"/>
              </a:rPr>
              <a:t>	</a:t>
            </a:r>
            <a:r>
              <a:rPr lang="en-US" sz="3200" b="1" dirty="0" smtClean="0">
                <a:solidFill>
                  <a:srgbClr val="FFFF00"/>
                </a:solidFill>
                <a:effectLst>
                  <a:outerShdw blurRad="38100" dist="38100" dir="2700000" algn="tl">
                    <a:srgbClr val="000000"/>
                  </a:outerShdw>
                </a:effectLst>
                <a:latin typeface="Arial" charset="0"/>
                <a:cs typeface="Times New Roman" pitchFamily="18" charset="0"/>
              </a:rPr>
              <a:t>-</a:t>
            </a:r>
            <a:r>
              <a:rPr lang="en-US" sz="3200" b="1" dirty="0" smtClean="0">
                <a:solidFill>
                  <a:srgbClr val="FFFF00"/>
                </a:solidFill>
                <a:latin typeface="Arial" charset="0"/>
                <a:cs typeface="Times New Roman" pitchFamily="18" charset="0"/>
              </a:rPr>
              <a:t> </a:t>
            </a:r>
            <a:r>
              <a:rPr lang="en-US" sz="3200" b="1" dirty="0" smtClean="0">
                <a:solidFill>
                  <a:srgbClr val="FFFF00"/>
                </a:solidFill>
                <a:effectLst>
                  <a:outerShdw blurRad="38100" dist="38100" dir="2700000" algn="tl">
                    <a:srgbClr val="000000"/>
                  </a:outerShdw>
                </a:effectLst>
                <a:latin typeface="Arial" charset="0"/>
                <a:cs typeface="Times New Roman" pitchFamily="18" charset="0"/>
              </a:rPr>
              <a:t>true altruism probably never exists in nature</a:t>
            </a:r>
          </a:p>
          <a:p>
            <a:pPr>
              <a:tabLst>
                <a:tab pos="225425" algn="l"/>
                <a:tab pos="463550" algn="l"/>
                <a:tab pos="687388" algn="l"/>
              </a:tabLst>
            </a:pPr>
            <a:endParaRPr lang="en-US" sz="3200" b="1" dirty="0" smtClean="0">
              <a:solidFill>
                <a:srgbClr val="FFFF00"/>
              </a:solidFill>
              <a:effectLst>
                <a:outerShdw blurRad="38100" dist="38100" dir="2700000" algn="tl">
                  <a:srgbClr val="000000"/>
                </a:outerShdw>
              </a:effectLst>
              <a:latin typeface="Arial" charset="0"/>
              <a:cs typeface="Times New Roman" pitchFamily="18" charset="0"/>
            </a:endParaRPr>
          </a:p>
          <a:p>
            <a:pPr>
              <a:tabLst>
                <a:tab pos="225425" algn="l"/>
                <a:tab pos="463550" algn="l"/>
                <a:tab pos="687388" algn="l"/>
              </a:tabLst>
            </a:pPr>
            <a:r>
              <a:rPr lang="en-US" sz="3200" b="1" dirty="0" smtClean="0">
                <a:solidFill>
                  <a:srgbClr val="FFFF00"/>
                </a:solidFill>
                <a:effectLst>
                  <a:outerShdw blurRad="38100" dist="38100" dir="2700000" algn="tl">
                    <a:srgbClr val="000000"/>
                  </a:outerShdw>
                </a:effectLst>
                <a:latin typeface="Arial" charset="0"/>
                <a:cs typeface="Times New Roman" pitchFamily="18" charset="0"/>
              </a:rPr>
              <a:t>Why not?</a:t>
            </a:r>
          </a:p>
          <a:p>
            <a:pPr>
              <a:tabLst>
                <a:tab pos="225425" algn="l"/>
                <a:tab pos="463550" algn="l"/>
                <a:tab pos="687388" algn="l"/>
              </a:tabLst>
            </a:pPr>
            <a:endParaRPr lang="en-US" sz="3200" b="1" dirty="0" smtClean="0">
              <a:latin typeface="Arial" charset="0"/>
            </a:endParaRPr>
          </a:p>
          <a:p>
            <a:pPr>
              <a:tabLst>
                <a:tab pos="225425" algn="l"/>
                <a:tab pos="463550" algn="l"/>
                <a:tab pos="687388" algn="l"/>
              </a:tabLst>
            </a:pPr>
            <a:r>
              <a:rPr lang="en-US" sz="3200" b="1" dirty="0" smtClean="0">
                <a:latin typeface="Arial" charset="0"/>
              </a:rPr>
              <a:t>How, then, do </a:t>
            </a:r>
            <a:r>
              <a:rPr lang="en-US" sz="3200" b="1" i="1" dirty="0" smtClean="0">
                <a:latin typeface="Arial" charset="0"/>
              </a:rPr>
              <a:t>apparently</a:t>
            </a:r>
          </a:p>
          <a:p>
            <a:pPr>
              <a:buNone/>
              <a:tabLst>
                <a:tab pos="225425" algn="l"/>
                <a:tab pos="463550" algn="l"/>
                <a:tab pos="687388" algn="l"/>
              </a:tabLst>
            </a:pPr>
            <a:r>
              <a:rPr lang="en-US" sz="3200" b="1" dirty="0" smtClean="0">
                <a:latin typeface="Arial" charset="0"/>
              </a:rPr>
              <a:t>altruistic behaviors come</a:t>
            </a:r>
          </a:p>
          <a:p>
            <a:pPr>
              <a:buNone/>
              <a:tabLst>
                <a:tab pos="225425" algn="l"/>
                <a:tab pos="463550" algn="l"/>
                <a:tab pos="687388" algn="l"/>
              </a:tabLst>
            </a:pPr>
            <a:r>
              <a:rPr lang="en-US" sz="3200" b="1" dirty="0" smtClean="0">
                <a:latin typeface="Arial" charset="0"/>
              </a:rPr>
              <a:t>to be?</a:t>
            </a:r>
          </a:p>
          <a:p>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52400" y="228600"/>
            <a:ext cx="8991600" cy="6063198"/>
          </a:xfrm>
          <a:prstGeom prst="rect">
            <a:avLst/>
          </a:prstGeom>
          <a:noFill/>
          <a:ln w="9525">
            <a:noFill/>
            <a:miter lim="800000"/>
            <a:headEnd/>
            <a:tailEnd/>
          </a:ln>
          <a:effectLst/>
        </p:spPr>
        <p:txBody>
          <a:bodyPr>
            <a:spAutoFit/>
          </a:bodyPr>
          <a:lstStyle/>
          <a:p>
            <a:pPr eaLnBrk="1" hangingPunct="1">
              <a:tabLst>
                <a:tab pos="225425" algn="l"/>
                <a:tab pos="463550" algn="l"/>
                <a:tab pos="687388" algn="l"/>
                <a:tab pos="2738438" algn="l"/>
              </a:tabLst>
            </a:pPr>
            <a:r>
              <a:rPr lang="en-US" sz="2800" b="1" u="sng" dirty="0">
                <a:solidFill>
                  <a:srgbClr val="FFFF00"/>
                </a:solidFill>
                <a:latin typeface="Arial" charset="0"/>
                <a:cs typeface="Times New Roman" pitchFamily="18" charset="0"/>
              </a:rPr>
              <a:t>Hamilton’s </a:t>
            </a:r>
            <a:r>
              <a:rPr lang="en-US" sz="2800" b="1" u="sng" dirty="0" smtClean="0">
                <a:solidFill>
                  <a:srgbClr val="FFFF00"/>
                </a:solidFill>
                <a:latin typeface="Arial" charset="0"/>
                <a:cs typeface="Times New Roman" pitchFamily="18" charset="0"/>
              </a:rPr>
              <a:t>Rule</a:t>
            </a:r>
            <a:endParaRPr lang="en-US" sz="2400" b="1" dirty="0">
              <a:latin typeface="Arial" charset="0"/>
              <a:cs typeface="Times New Roman" pitchFamily="18" charset="0"/>
            </a:endParaRPr>
          </a:p>
          <a:p>
            <a:pPr eaLnBrk="1" hangingPunct="1">
              <a:tabLst>
                <a:tab pos="225425" algn="l"/>
                <a:tab pos="463550" algn="l"/>
                <a:tab pos="687388" algn="l"/>
                <a:tab pos="2738438" algn="l"/>
              </a:tabLst>
            </a:pPr>
            <a:r>
              <a:rPr lang="en-US" sz="2400" b="1" dirty="0">
                <a:latin typeface="Arial" charset="0"/>
                <a:cs typeface="Times New Roman" pitchFamily="18" charset="0"/>
              </a:rPr>
              <a:t>Given:</a:t>
            </a:r>
          </a:p>
          <a:p>
            <a:pPr eaLnBrk="1" hangingPunct="1">
              <a:tabLst>
                <a:tab pos="225425" algn="l"/>
                <a:tab pos="463550" algn="l"/>
                <a:tab pos="687388" algn="l"/>
                <a:tab pos="2738438" algn="l"/>
              </a:tabLst>
            </a:pPr>
            <a:r>
              <a:rPr lang="en-US" sz="2400" b="1" i="1" dirty="0">
                <a:latin typeface="Arial" charset="0"/>
                <a:cs typeface="Times New Roman" pitchFamily="18" charset="0"/>
              </a:rPr>
              <a:t>	B</a:t>
            </a:r>
            <a:r>
              <a:rPr lang="en-US" sz="2400" b="1" dirty="0">
                <a:latin typeface="Arial" charset="0"/>
                <a:cs typeface="Times New Roman" pitchFamily="18" charset="0"/>
              </a:rPr>
              <a:t> - the fitness benefit to the recipient (recipient’s 				increase in number of offspring as result of the action 			of an actor)</a:t>
            </a:r>
          </a:p>
          <a:p>
            <a:pPr eaLnBrk="1" hangingPunct="1">
              <a:tabLst>
                <a:tab pos="225425" algn="l"/>
                <a:tab pos="463550" algn="l"/>
                <a:tab pos="687388" algn="l"/>
                <a:tab pos="2738438" algn="l"/>
              </a:tabLst>
            </a:pPr>
            <a:r>
              <a:rPr lang="en-US" sz="2400" b="1" i="1" dirty="0">
                <a:latin typeface="Arial" charset="0"/>
                <a:cs typeface="Times New Roman" pitchFamily="18" charset="0"/>
              </a:rPr>
              <a:t>	C</a:t>
            </a:r>
            <a:r>
              <a:rPr lang="en-US" sz="2400" b="1" dirty="0">
                <a:latin typeface="Arial" charset="0"/>
                <a:cs typeface="Times New Roman" pitchFamily="18" charset="0"/>
              </a:rPr>
              <a:t> - the proportional fitness cost to the actor (actor’s 				relative decrease in offspring as consequence of the 			actor’s action); 0 to 1</a:t>
            </a:r>
          </a:p>
          <a:p>
            <a:pPr eaLnBrk="1" hangingPunct="1">
              <a:tabLst>
                <a:tab pos="225425" algn="l"/>
                <a:tab pos="463550" algn="l"/>
                <a:tab pos="687388" algn="l"/>
                <a:tab pos="2738438" algn="l"/>
              </a:tabLst>
            </a:pPr>
            <a:r>
              <a:rPr lang="en-US" sz="2400" b="1" i="1" dirty="0">
                <a:latin typeface="Arial" charset="0"/>
                <a:cs typeface="Times New Roman" pitchFamily="18" charset="0"/>
              </a:rPr>
              <a:t>An allele for an "altruistic" behavior will increase in 	frequency in the population if</a:t>
            </a:r>
            <a:r>
              <a:rPr lang="en-US" sz="2400" b="1" dirty="0">
                <a:latin typeface="Arial" charset="0"/>
                <a:cs typeface="Times New Roman" pitchFamily="18" charset="0"/>
              </a:rPr>
              <a:t>:</a:t>
            </a:r>
          </a:p>
          <a:p>
            <a:pPr eaLnBrk="1" hangingPunct="1">
              <a:tabLst>
                <a:tab pos="225425" algn="l"/>
                <a:tab pos="463550" algn="l"/>
                <a:tab pos="687388" algn="l"/>
                <a:tab pos="2738438" algn="l"/>
              </a:tabLst>
            </a:pPr>
            <a:r>
              <a:rPr lang="en-US" sz="2400" b="1" i="1" dirty="0">
                <a:latin typeface="Arial" charset="0"/>
                <a:cs typeface="Times New Roman" pitchFamily="18" charset="0"/>
              </a:rPr>
              <a:t>				Br – C &gt; </a:t>
            </a:r>
            <a:r>
              <a:rPr lang="en-US" sz="2400" b="1" dirty="0">
                <a:latin typeface="Arial" charset="0"/>
                <a:cs typeface="Times New Roman" pitchFamily="18" charset="0"/>
              </a:rPr>
              <a:t>0</a:t>
            </a:r>
          </a:p>
          <a:p>
            <a:pPr eaLnBrk="1" hangingPunct="1">
              <a:tabLst>
                <a:tab pos="225425" algn="l"/>
                <a:tab pos="463550" algn="l"/>
                <a:tab pos="687388" algn="l"/>
                <a:tab pos="2738438" algn="l"/>
              </a:tabLst>
            </a:pPr>
            <a:endParaRPr lang="en-US" sz="2400" b="1" dirty="0">
              <a:latin typeface="Arial" charset="0"/>
              <a:cs typeface="Times New Roman" pitchFamily="18" charset="0"/>
            </a:endParaRPr>
          </a:p>
          <a:p>
            <a:pPr eaLnBrk="1" hangingPunct="1">
              <a:tabLst>
                <a:tab pos="225425" algn="l"/>
                <a:tab pos="463550" algn="l"/>
                <a:tab pos="687388" algn="l"/>
                <a:tab pos="2738438" algn="l"/>
              </a:tabLst>
            </a:pPr>
            <a:r>
              <a:rPr lang="en-US" sz="2400" b="1" dirty="0">
                <a:latin typeface="Arial" charset="0"/>
                <a:cs typeface="Times New Roman" pitchFamily="18" charset="0"/>
              </a:rPr>
              <a:t>Thus, an "altruistic" behavior is more likely to evolve when:</a:t>
            </a:r>
          </a:p>
          <a:p>
            <a:pPr eaLnBrk="1" hangingPunct="1">
              <a:tabLst>
                <a:tab pos="225425" algn="l"/>
                <a:tab pos="463550" algn="l"/>
                <a:tab pos="687388" algn="l"/>
                <a:tab pos="2738438" algn="l"/>
              </a:tabLst>
            </a:pPr>
            <a:r>
              <a:rPr lang="en-US" sz="2400" b="1" dirty="0">
                <a:latin typeface="Arial" charset="0"/>
                <a:cs typeface="Times New Roman" pitchFamily="18" charset="0"/>
              </a:rPr>
              <a:t>		- benefits to the recipient are ______ </a:t>
            </a:r>
          </a:p>
          <a:p>
            <a:pPr eaLnBrk="1" hangingPunct="1">
              <a:tabLst>
                <a:tab pos="225425" algn="l"/>
                <a:tab pos="463550" algn="l"/>
                <a:tab pos="687388" algn="l"/>
                <a:tab pos="2738438" algn="l"/>
              </a:tabLst>
            </a:pPr>
            <a:r>
              <a:rPr lang="en-US" sz="2400" b="1" dirty="0">
                <a:latin typeface="Arial" charset="0"/>
                <a:cs typeface="Times New Roman" pitchFamily="18" charset="0"/>
              </a:rPr>
              <a:t>		- the participants are closely _______ </a:t>
            </a:r>
          </a:p>
          <a:p>
            <a:pPr eaLnBrk="1" hangingPunct="1">
              <a:tabLst>
                <a:tab pos="225425" algn="l"/>
                <a:tab pos="463550" algn="l"/>
                <a:tab pos="687388" algn="l"/>
                <a:tab pos="2738438" algn="l"/>
              </a:tabLst>
            </a:pPr>
            <a:r>
              <a:rPr lang="en-US" sz="2400" b="1" dirty="0">
                <a:latin typeface="Arial" charset="0"/>
                <a:cs typeface="Times New Roman" pitchFamily="18" charset="0"/>
              </a:rPr>
              <a:t>		- the cost to the actor is ___</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990600" y="512763"/>
            <a:ext cx="7772400" cy="914400"/>
          </a:xfrm>
        </p:spPr>
        <p:txBody>
          <a:bodyPr/>
          <a:lstStyle/>
          <a:p>
            <a:r>
              <a:rPr lang="en-US" dirty="0" smtClean="0"/>
              <a:t>Kin Selection</a:t>
            </a:r>
            <a:endParaRPr lang="en-US" dirty="0"/>
          </a:p>
        </p:txBody>
      </p:sp>
      <p:sp>
        <p:nvSpPr>
          <p:cNvPr id="6" name="Content Placeholder 5"/>
          <p:cNvSpPr>
            <a:spLocks noGrp="1"/>
          </p:cNvSpPr>
          <p:nvPr>
            <p:ph idx="4294967295"/>
          </p:nvPr>
        </p:nvSpPr>
        <p:spPr>
          <a:xfrm>
            <a:off x="990600" y="1784350"/>
            <a:ext cx="7772400" cy="4572000"/>
          </a:xfrm>
        </p:spPr>
        <p:txBody>
          <a:bodyPr>
            <a:normAutofit fontScale="77500" lnSpcReduction="20000"/>
          </a:bodyPr>
          <a:lstStyle/>
          <a:p>
            <a:pPr>
              <a:tabLst>
                <a:tab pos="225425" algn="l"/>
                <a:tab pos="463550" algn="l"/>
                <a:tab pos="687388" algn="l"/>
                <a:tab pos="2738438" algn="l"/>
              </a:tabLst>
            </a:pPr>
            <a:r>
              <a:rPr lang="en-US" sz="3200" b="1" dirty="0" smtClean="0">
                <a:latin typeface="Arial" charset="0"/>
                <a:cs typeface="Times New Roman" pitchFamily="18" charset="0"/>
              </a:rPr>
              <a:t>Natural selection that favors behaviors by enhancing the reproductive success of relatives</a:t>
            </a:r>
          </a:p>
          <a:p>
            <a:pPr>
              <a:buNone/>
              <a:tabLst>
                <a:tab pos="225425" algn="l"/>
                <a:tab pos="463550" algn="l"/>
                <a:tab pos="687388" algn="l"/>
                <a:tab pos="2738438" algn="l"/>
              </a:tabLst>
            </a:pPr>
            <a:r>
              <a:rPr lang="en-US" sz="3200" b="1" dirty="0" smtClean="0">
                <a:latin typeface="Arial" charset="0"/>
                <a:cs typeface="Times New Roman" pitchFamily="18" charset="0"/>
              </a:rPr>
              <a:t>	- natural selection that favors the spread of alleles that increase an individual’s </a:t>
            </a:r>
            <a:r>
              <a:rPr lang="en-US" sz="3200" b="1" i="1" dirty="0" smtClean="0">
                <a:latin typeface="Arial" charset="0"/>
                <a:cs typeface="Times New Roman" pitchFamily="18" charset="0"/>
              </a:rPr>
              <a:t>indirect</a:t>
            </a:r>
            <a:r>
              <a:rPr lang="en-US" sz="3200" b="1" dirty="0" smtClean="0">
                <a:latin typeface="Arial" charset="0"/>
                <a:cs typeface="Times New Roman" pitchFamily="18" charset="0"/>
              </a:rPr>
              <a:t> fitness</a:t>
            </a:r>
          </a:p>
          <a:p>
            <a:pPr>
              <a:tabLst>
                <a:tab pos="225425" algn="l"/>
                <a:tab pos="463550" algn="l"/>
                <a:tab pos="687388" algn="l"/>
                <a:tab pos="2738438" algn="l"/>
              </a:tabLst>
            </a:pPr>
            <a:r>
              <a:rPr lang="en-US" sz="3200" b="1" dirty="0" smtClean="0">
                <a:latin typeface="Arial" charset="0"/>
                <a:cs typeface="Times New Roman" pitchFamily="18" charset="0"/>
              </a:rPr>
              <a:t>Most instances of "altruistic" behavior are the result of kin selection.</a:t>
            </a:r>
          </a:p>
          <a:p>
            <a:pPr>
              <a:tabLst>
                <a:tab pos="225425" algn="l"/>
                <a:tab pos="463550" algn="l"/>
                <a:tab pos="687388" algn="l"/>
                <a:tab pos="2738438" algn="l"/>
              </a:tabLst>
            </a:pPr>
            <a:r>
              <a:rPr lang="en-US" sz="3200" b="1" dirty="0" smtClean="0">
                <a:latin typeface="Arial" charset="0"/>
                <a:cs typeface="Times New Roman" pitchFamily="18" charset="0"/>
              </a:rPr>
              <a:t>“Altruistic” behaviors occur almost exclusively among close relatives.</a:t>
            </a:r>
          </a:p>
          <a:p>
            <a:pPr>
              <a:tabLst>
                <a:tab pos="225425" algn="l"/>
                <a:tab pos="463550" algn="l"/>
                <a:tab pos="687388" algn="l"/>
                <a:tab pos="2738438" algn="l"/>
              </a:tabLst>
            </a:pPr>
            <a:r>
              <a:rPr lang="en-US" sz="3200" b="1" dirty="0" smtClean="0">
                <a:solidFill>
                  <a:srgbClr val="FFFF00"/>
                </a:solidFill>
                <a:effectLst>
                  <a:outerShdw blurRad="38100" dist="38100" dir="2700000" algn="tl">
                    <a:srgbClr val="000000"/>
                  </a:outerShdw>
                </a:effectLst>
                <a:latin typeface="Arial" charset="0"/>
                <a:cs typeface="Times New Roman" pitchFamily="18" charset="0"/>
              </a:rPr>
              <a:t>As kin-selected "altruistic" behaviors </a:t>
            </a:r>
            <a:r>
              <a:rPr lang="en-US" sz="3200" b="1" u="sng" dirty="0" smtClean="0">
                <a:solidFill>
                  <a:srgbClr val="FFFF00"/>
                </a:solidFill>
                <a:effectLst>
                  <a:outerShdw blurRad="38100" dist="38100" dir="2700000" algn="tl">
                    <a:srgbClr val="000000"/>
                  </a:outerShdw>
                </a:effectLst>
                <a:latin typeface="Arial" charset="0"/>
                <a:cs typeface="Times New Roman" pitchFamily="18" charset="0"/>
              </a:rPr>
              <a:t>increase</a:t>
            </a:r>
            <a:r>
              <a:rPr lang="en-US" sz="3200" b="1" dirty="0" smtClean="0">
                <a:solidFill>
                  <a:srgbClr val="FFFF00"/>
                </a:solidFill>
                <a:effectLst>
                  <a:outerShdw blurRad="38100" dist="38100" dir="2700000" algn="tl">
                    <a:srgbClr val="000000"/>
                  </a:outerShdw>
                </a:effectLst>
                <a:latin typeface="Arial" charset="0"/>
                <a:cs typeface="Times New Roman" pitchFamily="18" charset="0"/>
              </a:rPr>
              <a:t> the inclusive fitness of the </a:t>
            </a:r>
            <a:r>
              <a:rPr lang="en-US" sz="3200" b="1" dirty="0" smtClean="0">
                <a:solidFill>
                  <a:srgbClr val="FFFF00"/>
                </a:solidFill>
                <a:effectLst>
                  <a:outerShdw blurRad="38100" dist="38100" dir="2700000" algn="tl">
                    <a:srgbClr val="000000"/>
                  </a:outerShdw>
                </a:effectLst>
                <a:latin typeface="Arial" charset="0"/>
                <a:cs typeface="Arial" charset="0"/>
              </a:rPr>
              <a:t>"</a:t>
            </a:r>
            <a:r>
              <a:rPr lang="en-US" sz="3200" b="1" dirty="0" smtClean="0">
                <a:solidFill>
                  <a:srgbClr val="FFFF00"/>
                </a:solidFill>
                <a:effectLst>
                  <a:outerShdw blurRad="38100" dist="38100" dir="2700000" algn="tl">
                    <a:srgbClr val="000000"/>
                  </a:outerShdw>
                </a:effectLst>
                <a:latin typeface="Arial" charset="0"/>
                <a:cs typeface="Times New Roman" pitchFamily="18" charset="0"/>
              </a:rPr>
              <a:t>altruist,</a:t>
            </a:r>
            <a:r>
              <a:rPr lang="en-US" sz="3200" b="1" dirty="0" smtClean="0">
                <a:solidFill>
                  <a:srgbClr val="FFFF00"/>
                </a:solidFill>
                <a:effectLst>
                  <a:outerShdw blurRad="38100" dist="38100" dir="2700000" algn="tl">
                    <a:srgbClr val="000000"/>
                  </a:outerShdw>
                </a:effectLst>
                <a:latin typeface="Arial" charset="0"/>
                <a:cs typeface="Arial" charset="0"/>
              </a:rPr>
              <a:t>"</a:t>
            </a:r>
            <a:r>
              <a:rPr lang="en-US" sz="3200" b="1" dirty="0" smtClean="0">
                <a:solidFill>
                  <a:srgbClr val="FFFF00"/>
                </a:solidFill>
                <a:effectLst>
                  <a:outerShdw blurRad="38100" dist="38100" dir="2700000" algn="tl">
                    <a:srgbClr val="000000"/>
                  </a:outerShdw>
                </a:effectLst>
                <a:latin typeface="Arial" charset="0"/>
                <a:cs typeface="Times New Roman" pitchFamily="18" charset="0"/>
              </a:rPr>
              <a:t> these behaviors are not truly altruistic.</a:t>
            </a:r>
            <a:r>
              <a:rPr lang="en-US" sz="3200" b="1" dirty="0" smtClean="0">
                <a:latin typeface="Arial" charset="0"/>
                <a:cs typeface="Times New Roman" pitchFamily="18" charset="0"/>
              </a:rPr>
              <a:t>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Fig10-2"/>
          <p:cNvPicPr>
            <a:picLocks noChangeAspect="1" noChangeArrowheads="1"/>
          </p:cNvPicPr>
          <p:nvPr/>
        </p:nvPicPr>
        <p:blipFill>
          <a:blip r:embed="rId3" cstate="print"/>
          <a:srcRect/>
          <a:stretch>
            <a:fillRect/>
          </a:stretch>
        </p:blipFill>
        <p:spPr bwMode="auto">
          <a:xfrm>
            <a:off x="87313" y="381000"/>
            <a:ext cx="3265487" cy="5105400"/>
          </a:xfrm>
          <a:prstGeom prst="rect">
            <a:avLst/>
          </a:prstGeom>
          <a:noFill/>
        </p:spPr>
      </p:pic>
      <p:sp>
        <p:nvSpPr>
          <p:cNvPr id="8197" name="Text Box 5"/>
          <p:cNvSpPr txBox="1">
            <a:spLocks noChangeArrowheads="1"/>
          </p:cNvSpPr>
          <p:nvPr/>
        </p:nvSpPr>
        <p:spPr bwMode="auto">
          <a:xfrm>
            <a:off x="3429000" y="457200"/>
            <a:ext cx="5562600" cy="4708981"/>
          </a:xfrm>
          <a:prstGeom prst="rect">
            <a:avLst/>
          </a:prstGeom>
          <a:noFill/>
          <a:ln w="9525">
            <a:noFill/>
            <a:miter lim="800000"/>
            <a:headEnd/>
            <a:tailEnd/>
          </a:ln>
          <a:effectLst/>
        </p:spPr>
        <p:txBody>
          <a:bodyPr>
            <a:spAutoFit/>
          </a:bodyPr>
          <a:lstStyle/>
          <a:p>
            <a:pPr eaLnBrk="1" hangingPunct="1">
              <a:tabLst>
                <a:tab pos="225425" algn="l"/>
                <a:tab pos="463550" algn="l"/>
                <a:tab pos="687388" algn="l"/>
              </a:tabLst>
            </a:pPr>
            <a:r>
              <a:rPr lang="en-US" sz="2000" b="1" dirty="0" smtClean="0">
                <a:solidFill>
                  <a:srgbClr val="FFFF00"/>
                </a:solidFill>
                <a:latin typeface="Arial" charset="0"/>
                <a:cs typeface="Times New Roman" pitchFamily="18" charset="0"/>
              </a:rPr>
              <a:t>Some </a:t>
            </a:r>
            <a:r>
              <a:rPr lang="en-US" sz="2000" b="1" dirty="0">
                <a:solidFill>
                  <a:srgbClr val="FFFF00"/>
                </a:solidFill>
                <a:latin typeface="Arial" charset="0"/>
                <a:cs typeface="Times New Roman" pitchFamily="18" charset="0"/>
              </a:rPr>
              <a:t>individuals (usually females) sound 	alarm call (trill) when a mammal predator 	is spotted; alerts </a:t>
            </a:r>
            <a:r>
              <a:rPr lang="en-US" sz="2000" b="1" dirty="0" smtClean="0">
                <a:solidFill>
                  <a:srgbClr val="FFFF00"/>
                </a:solidFill>
                <a:latin typeface="Arial" charset="0"/>
                <a:cs typeface="Times New Roman" pitchFamily="18" charset="0"/>
              </a:rPr>
              <a:t>others</a:t>
            </a:r>
          </a:p>
          <a:p>
            <a:pPr eaLnBrk="1" hangingPunct="1">
              <a:tabLst>
                <a:tab pos="225425" algn="l"/>
                <a:tab pos="463550" algn="l"/>
                <a:tab pos="687388" algn="l"/>
              </a:tabLst>
            </a:pPr>
            <a:endParaRPr lang="en-US" sz="2000" b="1" dirty="0">
              <a:solidFill>
                <a:srgbClr val="FFFF00"/>
              </a:solidFill>
              <a:latin typeface="Arial" charset="0"/>
              <a:cs typeface="Times New Roman" pitchFamily="18" charset="0"/>
            </a:endParaRPr>
          </a:p>
          <a:p>
            <a:pPr eaLnBrk="1" hangingPunct="1">
              <a:tabLst>
                <a:tab pos="225425" algn="l"/>
                <a:tab pos="463550" algn="l"/>
                <a:tab pos="687388" algn="l"/>
              </a:tabLst>
            </a:pPr>
            <a:r>
              <a:rPr lang="en-US" sz="2000" b="1" dirty="0">
                <a:solidFill>
                  <a:srgbClr val="FFFF00"/>
                </a:solidFill>
                <a:latin typeface="Arial" charset="0"/>
                <a:cs typeface="Times New Roman" pitchFamily="18" charset="0"/>
              </a:rPr>
              <a:t>What else does this do</a:t>
            </a:r>
            <a:r>
              <a:rPr lang="en-US" sz="2000" b="1" dirty="0" smtClean="0">
                <a:solidFill>
                  <a:srgbClr val="FFFF00"/>
                </a:solidFill>
                <a:latin typeface="Arial" charset="0"/>
                <a:cs typeface="Times New Roman" pitchFamily="18" charset="0"/>
              </a:rPr>
              <a:t>?</a:t>
            </a:r>
          </a:p>
          <a:p>
            <a:pPr eaLnBrk="1" hangingPunct="1">
              <a:tabLst>
                <a:tab pos="225425" algn="l"/>
                <a:tab pos="463550" algn="l"/>
                <a:tab pos="687388" algn="l"/>
              </a:tabLst>
            </a:pPr>
            <a:endParaRPr lang="en-US" sz="2000" b="1" dirty="0">
              <a:solidFill>
                <a:srgbClr val="FFFF00"/>
              </a:solidFill>
              <a:latin typeface="Arial" charset="0"/>
              <a:cs typeface="Times New Roman" pitchFamily="18" charset="0"/>
            </a:endParaRPr>
          </a:p>
          <a:p>
            <a:pPr eaLnBrk="1" hangingPunct="1">
              <a:tabLst>
                <a:tab pos="225425" algn="l"/>
                <a:tab pos="463550" algn="l"/>
                <a:tab pos="687388" algn="l"/>
              </a:tabLst>
            </a:pPr>
            <a:r>
              <a:rPr lang="en-US" sz="2000" b="1" dirty="0">
                <a:solidFill>
                  <a:srgbClr val="FFFF00"/>
                </a:solidFill>
                <a:latin typeface="Arial" charset="0"/>
                <a:cs typeface="Times New Roman" pitchFamily="18" charset="0"/>
              </a:rPr>
              <a:t>Studies indicate that:</a:t>
            </a:r>
          </a:p>
          <a:p>
            <a:pPr eaLnBrk="1" hangingPunct="1">
              <a:tabLst>
                <a:tab pos="225425" algn="l"/>
                <a:tab pos="463550" algn="l"/>
                <a:tab pos="687388" algn="l"/>
              </a:tabLst>
            </a:pPr>
            <a:r>
              <a:rPr lang="en-US" sz="2000" b="1" dirty="0">
                <a:solidFill>
                  <a:srgbClr val="FFFF00"/>
                </a:solidFill>
                <a:latin typeface="Arial" charset="0"/>
                <a:cs typeface="Times New Roman" pitchFamily="18" charset="0"/>
              </a:rPr>
              <a:t>- males disperse (do not live near close 	relatives), rarely trill an alarm</a:t>
            </a:r>
          </a:p>
          <a:p>
            <a:pPr eaLnBrk="1" hangingPunct="1">
              <a:buFontTx/>
              <a:buChar char="-"/>
              <a:tabLst>
                <a:tab pos="225425" algn="l"/>
                <a:tab pos="463550" algn="l"/>
                <a:tab pos="687388" algn="l"/>
              </a:tabLst>
            </a:pPr>
            <a:r>
              <a:rPr lang="en-US" sz="2000" b="1" dirty="0">
                <a:solidFill>
                  <a:srgbClr val="FFFF00"/>
                </a:solidFill>
                <a:latin typeface="Arial" charset="0"/>
                <a:cs typeface="Times New Roman" pitchFamily="18" charset="0"/>
              </a:rPr>
              <a:t>females and offspring are </a:t>
            </a:r>
            <a:r>
              <a:rPr lang="en-US" sz="2000" b="1" dirty="0" err="1">
                <a:solidFill>
                  <a:srgbClr val="FFFF00"/>
                </a:solidFill>
                <a:latin typeface="Arial" charset="0"/>
                <a:cs typeface="Times New Roman" pitchFamily="18" charset="0"/>
              </a:rPr>
              <a:t>philopatric</a:t>
            </a:r>
            <a:r>
              <a:rPr lang="en-US" sz="2000" b="1" dirty="0">
                <a:solidFill>
                  <a:srgbClr val="FFFF00"/>
                </a:solidFill>
                <a:latin typeface="Arial" charset="0"/>
                <a:cs typeface="Times New Roman" pitchFamily="18" charset="0"/>
              </a:rPr>
              <a:t>;    </a:t>
            </a:r>
          </a:p>
          <a:p>
            <a:pPr eaLnBrk="1" hangingPunct="1">
              <a:tabLst>
                <a:tab pos="225425" algn="l"/>
                <a:tab pos="463550" algn="l"/>
                <a:tab pos="687388" algn="l"/>
              </a:tabLst>
            </a:pPr>
            <a:r>
              <a:rPr lang="en-US" sz="2000" b="1" dirty="0">
                <a:solidFill>
                  <a:srgbClr val="FFFF00"/>
                </a:solidFill>
                <a:latin typeface="Arial" charset="0"/>
                <a:cs typeface="Times New Roman" pitchFamily="18" charset="0"/>
              </a:rPr>
              <a:t>   females live near closely related </a:t>
            </a:r>
          </a:p>
          <a:p>
            <a:pPr eaLnBrk="1" hangingPunct="1">
              <a:tabLst>
                <a:tab pos="225425" algn="l"/>
                <a:tab pos="463550" algn="l"/>
                <a:tab pos="687388" algn="l"/>
              </a:tabLst>
            </a:pPr>
            <a:r>
              <a:rPr lang="en-US" sz="2000" b="1" dirty="0">
                <a:solidFill>
                  <a:srgbClr val="FFFF00"/>
                </a:solidFill>
                <a:latin typeface="Arial" charset="0"/>
                <a:cs typeface="Times New Roman" pitchFamily="18" charset="0"/>
              </a:rPr>
              <a:t>   individuals (offspring, sisters, sisters’ </a:t>
            </a:r>
          </a:p>
          <a:p>
            <a:pPr eaLnBrk="1" hangingPunct="1">
              <a:tabLst>
                <a:tab pos="225425" algn="l"/>
                <a:tab pos="463550" algn="l"/>
                <a:tab pos="687388" algn="l"/>
              </a:tabLst>
            </a:pPr>
            <a:r>
              <a:rPr lang="en-US" sz="2000" b="1" dirty="0">
                <a:solidFill>
                  <a:srgbClr val="FFFF00"/>
                </a:solidFill>
                <a:latin typeface="Arial" charset="0"/>
                <a:cs typeface="Times New Roman" pitchFamily="18" charset="0"/>
              </a:rPr>
              <a:t>   offspring)</a:t>
            </a:r>
          </a:p>
          <a:p>
            <a:pPr eaLnBrk="1" hangingPunct="1">
              <a:tabLst>
                <a:tab pos="225425" algn="l"/>
                <a:tab pos="463550" algn="l"/>
                <a:tab pos="687388" algn="l"/>
              </a:tabLst>
            </a:pPr>
            <a:r>
              <a:rPr lang="en-US" sz="2000" b="1" dirty="0">
                <a:solidFill>
                  <a:srgbClr val="FFFF00"/>
                </a:solidFill>
                <a:latin typeface="Arial" charset="0"/>
                <a:cs typeface="Times New Roman" pitchFamily="18" charset="0"/>
              </a:rPr>
              <a:t>- females are significantly more likely to </a:t>
            </a:r>
            <a:r>
              <a:rPr lang="en-US" sz="2000" b="1" dirty="0" smtClean="0">
                <a:solidFill>
                  <a:srgbClr val="FFFF00"/>
                </a:solidFill>
                <a:latin typeface="Arial" charset="0"/>
                <a:cs typeface="Times New Roman" pitchFamily="18" charset="0"/>
              </a:rPr>
              <a:t>	sound </a:t>
            </a:r>
            <a:r>
              <a:rPr lang="en-US" sz="2000" b="1" dirty="0">
                <a:solidFill>
                  <a:srgbClr val="FFFF00"/>
                </a:solidFill>
                <a:latin typeface="Arial" charset="0"/>
                <a:cs typeface="Times New Roman" pitchFamily="18" charset="0"/>
              </a:rPr>
              <a:t>alarm when close relatives are near</a:t>
            </a:r>
            <a:endParaRPr lang="en-US" sz="2000" b="1" dirty="0">
              <a:solidFill>
                <a:srgbClr val="FFFF00"/>
              </a:solidFill>
              <a:latin typeface="Arial" charset="0"/>
            </a:endParaRPr>
          </a:p>
        </p:txBody>
      </p:sp>
      <p:sp>
        <p:nvSpPr>
          <p:cNvPr id="8198" name="Rectangle 6"/>
          <p:cNvSpPr>
            <a:spLocks noChangeArrowheads="1"/>
          </p:cNvSpPr>
          <p:nvPr/>
        </p:nvSpPr>
        <p:spPr bwMode="auto">
          <a:xfrm>
            <a:off x="76200" y="5486400"/>
            <a:ext cx="3581400" cy="707886"/>
          </a:xfrm>
          <a:prstGeom prst="rect">
            <a:avLst/>
          </a:prstGeom>
          <a:noFill/>
          <a:ln w="9525">
            <a:noFill/>
            <a:miter lim="800000"/>
            <a:headEnd/>
            <a:tailEnd/>
          </a:ln>
          <a:effectLst/>
        </p:spPr>
        <p:txBody>
          <a:bodyPr>
            <a:spAutoFit/>
          </a:bodyPr>
          <a:lstStyle/>
          <a:p>
            <a:pPr eaLnBrk="1" hangingPunct="1"/>
            <a:r>
              <a:rPr lang="en-US" sz="2000" b="1" i="1" dirty="0" err="1" smtClean="0">
                <a:solidFill>
                  <a:srgbClr val="FFFF00"/>
                </a:solidFill>
                <a:latin typeface="Arial" charset="0"/>
                <a:cs typeface="Times New Roman" pitchFamily="18" charset="0"/>
              </a:rPr>
              <a:t>Spermophilus</a:t>
            </a:r>
            <a:r>
              <a:rPr lang="en-US" sz="2000" b="1" i="1" dirty="0" smtClean="0">
                <a:solidFill>
                  <a:srgbClr val="FFFF00"/>
                </a:solidFill>
                <a:latin typeface="Arial" charset="0"/>
                <a:cs typeface="Times New Roman" pitchFamily="18" charset="0"/>
              </a:rPr>
              <a:t> </a:t>
            </a:r>
            <a:r>
              <a:rPr lang="en-US" sz="2000" b="1" i="1" dirty="0" err="1">
                <a:solidFill>
                  <a:srgbClr val="FFFF00"/>
                </a:solidFill>
                <a:latin typeface="Arial" charset="0"/>
                <a:cs typeface="Times New Roman" pitchFamily="18" charset="0"/>
              </a:rPr>
              <a:t>beldingi</a:t>
            </a:r>
            <a:endParaRPr lang="en-US" sz="2000" b="1" dirty="0">
              <a:solidFill>
                <a:srgbClr val="FFFF00"/>
              </a:solidFill>
              <a:latin typeface="Arial" charset="0"/>
              <a:cs typeface="Times New Roman" pitchFamily="18" charset="0"/>
            </a:endParaRPr>
          </a:p>
          <a:p>
            <a:pPr eaLnBrk="1" hangingPunct="1"/>
            <a:r>
              <a:rPr lang="en-US" sz="2000" b="1" dirty="0">
                <a:solidFill>
                  <a:srgbClr val="FFFF00"/>
                </a:solidFill>
                <a:latin typeface="Arial" charset="0"/>
                <a:cs typeface="Times New Roman" pitchFamily="18" charset="0"/>
              </a:rPr>
              <a:t>Female </a:t>
            </a:r>
            <a:r>
              <a:rPr lang="en-US" sz="2000" b="1" dirty="0">
                <a:solidFill>
                  <a:srgbClr val="FFFF00"/>
                </a:solidFill>
                <a:latin typeface="Arial" charset="0"/>
                <a:cs typeface="Arial" charset="0"/>
              </a:rPr>
              <a:t>"trilling" alarm call</a:t>
            </a:r>
            <a:endParaRPr lang="en-US" sz="2000" b="1" i="1" dirty="0">
              <a:solidFill>
                <a:srgbClr val="FFFF00"/>
              </a:solidFill>
              <a:latin typeface="Arial" charset="0"/>
              <a:cs typeface="Times New Roman" pitchFamily="18" charset="0"/>
            </a:endParaRPr>
          </a:p>
        </p:txBody>
      </p:sp>
      <p:sp>
        <p:nvSpPr>
          <p:cNvPr id="6" name="Rectangle 5"/>
          <p:cNvSpPr/>
          <p:nvPr/>
        </p:nvSpPr>
        <p:spPr>
          <a:xfrm>
            <a:off x="3810000" y="5334000"/>
            <a:ext cx="4572000" cy="923330"/>
          </a:xfrm>
          <a:prstGeom prst="rect">
            <a:avLst/>
          </a:prstGeom>
        </p:spPr>
        <p:txBody>
          <a:bodyPr>
            <a:spAutoFit/>
          </a:bodyPr>
          <a:lstStyle/>
          <a:p>
            <a:r>
              <a:rPr lang="en-US" dirty="0" smtClean="0">
                <a:hlinkClick r:id="rId4"/>
              </a:rPr>
              <a:t>http://www.youtube.com/watch#!v=1bY8ZsPVgZY&amp;feature=related</a:t>
            </a: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6" name="Rectangle 52"/>
          <p:cNvSpPr>
            <a:spLocks noChangeArrowheads="1"/>
          </p:cNvSpPr>
          <p:nvPr/>
        </p:nvSpPr>
        <p:spPr bwMode="auto">
          <a:xfrm>
            <a:off x="685800" y="3505200"/>
            <a:ext cx="3657600" cy="28956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1746" name="Text Box 2"/>
          <p:cNvSpPr txBox="1">
            <a:spLocks noChangeArrowheads="1"/>
          </p:cNvSpPr>
          <p:nvPr/>
        </p:nvSpPr>
        <p:spPr bwMode="auto">
          <a:xfrm>
            <a:off x="152400" y="390525"/>
            <a:ext cx="8991600" cy="2308324"/>
          </a:xfrm>
          <a:prstGeom prst="rect">
            <a:avLst/>
          </a:prstGeom>
          <a:noFill/>
          <a:ln w="9525">
            <a:noFill/>
            <a:miter lim="800000"/>
            <a:headEnd/>
            <a:tailEnd/>
          </a:ln>
          <a:effectLst/>
        </p:spPr>
        <p:txBody>
          <a:bodyPr>
            <a:spAutoFit/>
          </a:bodyPr>
          <a:lstStyle/>
          <a:p>
            <a:pPr eaLnBrk="1" hangingPunct="1">
              <a:tabLst>
                <a:tab pos="225425" algn="l"/>
                <a:tab pos="463550" algn="l"/>
                <a:tab pos="687388" algn="l"/>
                <a:tab pos="2738438" algn="l"/>
              </a:tabLst>
            </a:pPr>
            <a:r>
              <a:rPr lang="en-US" sz="2400" b="1" u="sng" dirty="0">
                <a:latin typeface="Arial" charset="0"/>
                <a:cs typeface="Times New Roman" pitchFamily="18" charset="0"/>
              </a:rPr>
              <a:t>The Kin Selection Hypothesis for </a:t>
            </a:r>
            <a:r>
              <a:rPr lang="en-US" sz="2400" b="1" u="sng" dirty="0" err="1">
                <a:latin typeface="Arial" charset="0"/>
                <a:cs typeface="Times New Roman" pitchFamily="18" charset="0"/>
              </a:rPr>
              <a:t>Hymenopteran</a:t>
            </a:r>
            <a:r>
              <a:rPr lang="en-US" sz="2400" b="1" u="sng" dirty="0">
                <a:latin typeface="Arial" charset="0"/>
                <a:cs typeface="Times New Roman" pitchFamily="18" charset="0"/>
              </a:rPr>
              <a:t> </a:t>
            </a:r>
            <a:r>
              <a:rPr lang="en-US" sz="2400" b="1" u="sng" dirty="0" err="1">
                <a:latin typeface="Arial" charset="0"/>
                <a:cs typeface="Times New Roman" pitchFamily="18" charset="0"/>
              </a:rPr>
              <a:t>Eusociality</a:t>
            </a:r>
            <a:r>
              <a:rPr lang="en-US" sz="2400" b="1" dirty="0">
                <a:latin typeface="Arial" charset="0"/>
                <a:cs typeface="Times New Roman" pitchFamily="18" charset="0"/>
              </a:rPr>
              <a:t> </a:t>
            </a:r>
          </a:p>
          <a:p>
            <a:pPr eaLnBrk="1" hangingPunct="1">
              <a:tabLst>
                <a:tab pos="225425" algn="l"/>
                <a:tab pos="463550" algn="l"/>
                <a:tab pos="687388" algn="l"/>
                <a:tab pos="2738438" algn="l"/>
              </a:tabLst>
            </a:pPr>
            <a:r>
              <a:rPr lang="en-US" sz="2400" b="1" dirty="0">
                <a:latin typeface="Arial" charset="0"/>
                <a:cs typeface="Times New Roman" pitchFamily="18" charset="0"/>
              </a:rPr>
              <a:t>Hymenopterans have a </a:t>
            </a:r>
            <a:r>
              <a:rPr lang="en-US" sz="2400" b="1" dirty="0" err="1">
                <a:solidFill>
                  <a:srgbClr val="FFFF00"/>
                </a:solidFill>
                <a:effectLst>
                  <a:outerShdw blurRad="38100" dist="38100" dir="2700000" algn="tl">
                    <a:srgbClr val="000000"/>
                  </a:outerShdw>
                </a:effectLst>
                <a:latin typeface="Arial" charset="0"/>
                <a:cs typeface="Times New Roman" pitchFamily="18" charset="0"/>
              </a:rPr>
              <a:t>haplodiploid</a:t>
            </a:r>
            <a:r>
              <a:rPr lang="en-US" sz="2400" b="1" dirty="0">
                <a:latin typeface="Arial" charset="0"/>
                <a:cs typeface="Times New Roman" pitchFamily="18" charset="0"/>
              </a:rPr>
              <a:t> genetic </a:t>
            </a:r>
            <a:r>
              <a:rPr lang="en-US" sz="2400" b="1" dirty="0" smtClean="0">
                <a:latin typeface="Arial" charset="0"/>
                <a:cs typeface="Times New Roman" pitchFamily="18" charset="0"/>
              </a:rPr>
              <a:t>system -</a:t>
            </a:r>
            <a:endParaRPr lang="en-US" sz="2400" b="1" dirty="0">
              <a:latin typeface="Arial" charset="0"/>
              <a:cs typeface="Times New Roman" pitchFamily="18" charset="0"/>
            </a:endParaRPr>
          </a:p>
          <a:p>
            <a:pPr eaLnBrk="1" hangingPunct="1">
              <a:tabLst>
                <a:tab pos="225425" algn="l"/>
                <a:tab pos="463550" algn="l"/>
                <a:tab pos="687388" algn="l"/>
                <a:tab pos="2738438" algn="l"/>
              </a:tabLst>
            </a:pPr>
            <a:r>
              <a:rPr lang="en-US" sz="2400" b="1" dirty="0">
                <a:latin typeface="Arial" charset="0"/>
                <a:cs typeface="Times New Roman" pitchFamily="18" charset="0"/>
              </a:rPr>
              <a:t>			Strongly skews the coefficients of </a:t>
            </a:r>
            <a:r>
              <a:rPr lang="en-US" sz="2400" b="1" dirty="0" smtClean="0">
                <a:latin typeface="Arial" charset="0"/>
                <a:cs typeface="Times New Roman" pitchFamily="18" charset="0"/>
              </a:rPr>
              <a:t>relatedness:</a:t>
            </a:r>
            <a:endParaRPr lang="en-US" sz="2400" b="1" dirty="0">
              <a:latin typeface="Arial" charset="0"/>
              <a:cs typeface="Times New Roman" pitchFamily="18" charset="0"/>
            </a:endParaRPr>
          </a:p>
          <a:p>
            <a:pPr eaLnBrk="1" hangingPunct="1">
              <a:tabLst>
                <a:tab pos="225425" algn="l"/>
                <a:tab pos="463550" algn="l"/>
                <a:tab pos="687388" algn="l"/>
                <a:tab pos="2738438" algn="l"/>
              </a:tabLst>
            </a:pPr>
            <a:r>
              <a:rPr lang="en-US" sz="2400" b="1" dirty="0">
                <a:latin typeface="Arial" charset="0"/>
                <a:cs typeface="Times New Roman" pitchFamily="18" charset="0"/>
              </a:rPr>
              <a:t>			females to their daughters, </a:t>
            </a:r>
            <a:r>
              <a:rPr lang="en-US" sz="2400" b="1" i="1" dirty="0">
                <a:latin typeface="Arial" charset="0"/>
                <a:cs typeface="Times New Roman" pitchFamily="18" charset="0"/>
              </a:rPr>
              <a:t>r</a:t>
            </a:r>
            <a:r>
              <a:rPr lang="en-US" sz="2400" b="1" dirty="0">
                <a:latin typeface="Arial" charset="0"/>
                <a:cs typeface="Times New Roman" pitchFamily="18" charset="0"/>
              </a:rPr>
              <a:t> = 0.5</a:t>
            </a:r>
          </a:p>
          <a:p>
            <a:pPr eaLnBrk="1" hangingPunct="1">
              <a:tabLst>
                <a:tab pos="225425" algn="l"/>
                <a:tab pos="463550" algn="l"/>
                <a:tab pos="687388" algn="l"/>
                <a:tab pos="2738438" algn="l"/>
              </a:tabLst>
            </a:pPr>
            <a:r>
              <a:rPr lang="en-US" sz="2400" b="1" dirty="0">
                <a:latin typeface="Arial" charset="0"/>
                <a:cs typeface="Times New Roman" pitchFamily="18" charset="0"/>
              </a:rPr>
              <a:t>			females to their sisters, </a:t>
            </a:r>
            <a:r>
              <a:rPr lang="en-US" sz="2400" b="1" i="1" dirty="0">
                <a:latin typeface="Arial" charset="0"/>
                <a:cs typeface="Times New Roman" pitchFamily="18" charset="0"/>
              </a:rPr>
              <a:t>r</a:t>
            </a:r>
            <a:r>
              <a:rPr lang="en-US" sz="2400" b="1" dirty="0">
                <a:latin typeface="Arial" charset="0"/>
                <a:cs typeface="Times New Roman" pitchFamily="18" charset="0"/>
              </a:rPr>
              <a:t> = 0.75</a:t>
            </a:r>
          </a:p>
          <a:p>
            <a:pPr eaLnBrk="1" hangingPunct="1">
              <a:tabLst>
                <a:tab pos="225425" algn="l"/>
                <a:tab pos="463550" algn="l"/>
                <a:tab pos="687388" algn="l"/>
                <a:tab pos="2738438" algn="l"/>
              </a:tabLst>
            </a:pPr>
            <a:r>
              <a:rPr lang="en-US" sz="2400" b="1" dirty="0">
                <a:latin typeface="Arial" charset="0"/>
                <a:cs typeface="Times New Roman" pitchFamily="18" charset="0"/>
              </a:rPr>
              <a:t>			females to their brothers, </a:t>
            </a:r>
            <a:r>
              <a:rPr lang="en-US" sz="2400" b="1" i="1" dirty="0">
                <a:latin typeface="Arial" charset="0"/>
                <a:cs typeface="Times New Roman" pitchFamily="18" charset="0"/>
              </a:rPr>
              <a:t>r</a:t>
            </a:r>
            <a:r>
              <a:rPr lang="en-US" sz="2400" b="1" dirty="0">
                <a:latin typeface="Arial" charset="0"/>
                <a:cs typeface="Times New Roman" pitchFamily="18" charset="0"/>
              </a:rPr>
              <a:t> = 0.25 		</a:t>
            </a:r>
          </a:p>
        </p:txBody>
      </p:sp>
      <p:sp>
        <p:nvSpPr>
          <p:cNvPr id="31748" name="Text Box 4"/>
          <p:cNvSpPr txBox="1">
            <a:spLocks noChangeArrowheads="1"/>
          </p:cNvSpPr>
          <p:nvPr/>
        </p:nvSpPr>
        <p:spPr bwMode="auto">
          <a:xfrm>
            <a:off x="4572000" y="3649663"/>
            <a:ext cx="4191000" cy="396875"/>
          </a:xfrm>
          <a:prstGeom prst="rect">
            <a:avLst/>
          </a:prstGeom>
          <a:noFill/>
          <a:ln w="9525">
            <a:noFill/>
            <a:miter lim="800000"/>
            <a:headEnd/>
            <a:tailEnd/>
          </a:ln>
          <a:effectLst/>
        </p:spPr>
        <p:txBody>
          <a:bodyPr>
            <a:spAutoFit/>
          </a:bodyPr>
          <a:lstStyle/>
          <a:p>
            <a:pPr eaLnBrk="1" hangingPunct="1">
              <a:spcBef>
                <a:spcPct val="50000"/>
              </a:spcBef>
            </a:pPr>
            <a:endParaRPr lang="en-US" sz="2000">
              <a:latin typeface="Arial" charset="0"/>
            </a:endParaRPr>
          </a:p>
        </p:txBody>
      </p:sp>
      <p:sp>
        <p:nvSpPr>
          <p:cNvPr id="31749" name="Text Box 5"/>
          <p:cNvSpPr txBox="1">
            <a:spLocks noChangeArrowheads="1"/>
          </p:cNvSpPr>
          <p:nvPr/>
        </p:nvSpPr>
        <p:spPr bwMode="auto">
          <a:xfrm>
            <a:off x="4572000" y="3505200"/>
            <a:ext cx="4267200" cy="2308324"/>
          </a:xfrm>
          <a:prstGeom prst="rect">
            <a:avLst/>
          </a:prstGeom>
          <a:noFill/>
          <a:ln w="9525">
            <a:noFill/>
            <a:miter lim="800000"/>
            <a:headEnd/>
            <a:tailEnd/>
          </a:ln>
          <a:effectLst/>
        </p:spPr>
        <p:txBody>
          <a:bodyPr>
            <a:spAutoFit/>
          </a:bodyPr>
          <a:lstStyle/>
          <a:p>
            <a:pPr eaLnBrk="1" hangingPunct="1">
              <a:tabLst>
                <a:tab pos="225425" algn="l"/>
              </a:tabLst>
            </a:pPr>
            <a:r>
              <a:rPr lang="en-US" sz="2400" b="1" dirty="0">
                <a:latin typeface="Arial" charset="0"/>
                <a:cs typeface="Times New Roman" pitchFamily="18" charset="0"/>
              </a:rPr>
              <a:t>Sisters share half of the 	genes inherited from their 	mother and all of the 	genes inherited from 	their </a:t>
            </a:r>
            <a:r>
              <a:rPr lang="en-US" sz="2400" b="1" dirty="0" smtClean="0">
                <a:latin typeface="Arial" charset="0"/>
                <a:cs typeface="Times New Roman" pitchFamily="18" charset="0"/>
              </a:rPr>
              <a:t>father.</a:t>
            </a:r>
            <a:endParaRPr lang="en-US" sz="2400" b="1" dirty="0">
              <a:latin typeface="Arial" charset="0"/>
              <a:cs typeface="Times New Roman" pitchFamily="18" charset="0"/>
            </a:endParaRPr>
          </a:p>
          <a:p>
            <a:pPr eaLnBrk="1" hangingPunct="1">
              <a:tabLst>
                <a:tab pos="225425" algn="l"/>
              </a:tabLst>
            </a:pPr>
            <a:r>
              <a:rPr lang="en-US" sz="2400" b="1" dirty="0">
                <a:latin typeface="Arial" charset="0"/>
                <a:cs typeface="Times New Roman" pitchFamily="18" charset="0"/>
              </a:rPr>
              <a:t> </a:t>
            </a:r>
            <a:r>
              <a:rPr lang="en-US" sz="2400" b="1" i="1" dirty="0">
                <a:latin typeface="Arial" charset="0"/>
                <a:cs typeface="Times New Roman" pitchFamily="18" charset="0"/>
              </a:rPr>
              <a:t>	r</a:t>
            </a:r>
            <a:r>
              <a:rPr lang="en-US" sz="2400" b="1" dirty="0">
                <a:latin typeface="Arial" charset="0"/>
                <a:cs typeface="Times New Roman" pitchFamily="18" charset="0"/>
              </a:rPr>
              <a:t> = 1/2(1/2) + 1(1/2) = 3/4</a:t>
            </a:r>
          </a:p>
        </p:txBody>
      </p:sp>
      <p:sp>
        <p:nvSpPr>
          <p:cNvPr id="31774" name="Rectangle 30"/>
          <p:cNvSpPr>
            <a:spLocks noChangeArrowheads="1"/>
          </p:cNvSpPr>
          <p:nvPr/>
        </p:nvSpPr>
        <p:spPr bwMode="auto">
          <a:xfrm>
            <a:off x="0" y="3025775"/>
            <a:ext cx="9144000" cy="639763"/>
          </a:xfrm>
          <a:prstGeom prst="rect">
            <a:avLst/>
          </a:prstGeom>
          <a:noFill/>
          <a:ln w="9525">
            <a:noFill/>
            <a:miter lim="800000"/>
            <a:headEnd/>
            <a:tailEnd/>
          </a:ln>
          <a:effectLst/>
        </p:spPr>
        <p:txBody>
          <a:bodyPr>
            <a:spAutoFit/>
          </a:bodyPr>
          <a:lstStyle/>
          <a:p>
            <a:pPr eaLnBrk="1" hangingPunct="1"/>
            <a:r>
              <a:rPr lang="en-US" sz="1200">
                <a:latin typeface="Times New Roman" pitchFamily="18" charset="0"/>
                <a:cs typeface="Times New Roman" pitchFamily="18" charset="0"/>
              </a:rPr>
              <a:t> </a:t>
            </a:r>
          </a:p>
          <a:p>
            <a:endParaRPr lang="en-US" sz="2400">
              <a:latin typeface="Times New Roman" pitchFamily="18" charset="0"/>
            </a:endParaRPr>
          </a:p>
        </p:txBody>
      </p:sp>
      <p:sp>
        <p:nvSpPr>
          <p:cNvPr id="31794" name="Text Box 50"/>
          <p:cNvSpPr txBox="1">
            <a:spLocks noChangeArrowheads="1"/>
          </p:cNvSpPr>
          <p:nvPr/>
        </p:nvSpPr>
        <p:spPr bwMode="auto">
          <a:xfrm>
            <a:off x="152400" y="6400800"/>
            <a:ext cx="5076825" cy="304800"/>
          </a:xfrm>
          <a:prstGeom prst="rect">
            <a:avLst/>
          </a:prstGeom>
          <a:noFill/>
          <a:ln w="9525">
            <a:noFill/>
            <a:miter lim="800000"/>
            <a:headEnd/>
            <a:tailEnd/>
          </a:ln>
          <a:effectLst/>
        </p:spPr>
        <p:txBody>
          <a:bodyPr wrap="none">
            <a:spAutoFit/>
          </a:bodyPr>
          <a:lstStyle/>
          <a:p>
            <a:pPr eaLnBrk="1" hangingPunct="1"/>
            <a:r>
              <a:rPr lang="en-US" sz="1400" b="1">
                <a:latin typeface="Arial" charset="0"/>
              </a:rPr>
              <a:t>Numbers are probabilities that homologous alleles are ibd</a:t>
            </a:r>
          </a:p>
        </p:txBody>
      </p:sp>
      <p:grpSp>
        <p:nvGrpSpPr>
          <p:cNvPr id="28" name="Group 27"/>
          <p:cNvGrpSpPr/>
          <p:nvPr/>
        </p:nvGrpSpPr>
        <p:grpSpPr>
          <a:xfrm>
            <a:off x="1066800" y="3505200"/>
            <a:ext cx="3063875" cy="2938463"/>
            <a:chOff x="1066800" y="3505200"/>
            <a:chExt cx="3063875" cy="2938463"/>
          </a:xfrm>
        </p:grpSpPr>
        <p:sp>
          <p:nvSpPr>
            <p:cNvPr id="31776" name="Oval 32"/>
            <p:cNvSpPr>
              <a:spLocks noChangeArrowheads="1"/>
            </p:cNvSpPr>
            <p:nvPr/>
          </p:nvSpPr>
          <p:spPr bwMode="auto">
            <a:xfrm>
              <a:off x="1463675" y="4283075"/>
              <a:ext cx="285750" cy="311150"/>
            </a:xfrm>
            <a:prstGeom prst="ellipse">
              <a:avLst/>
            </a:prstGeom>
            <a:solidFill>
              <a:srgbClr val="FFFFFF"/>
            </a:solidFill>
            <a:ln w="9525">
              <a:solidFill>
                <a:srgbClr val="000000"/>
              </a:solidFill>
              <a:round/>
              <a:headEnd/>
              <a:tailEnd/>
            </a:ln>
          </p:spPr>
          <p:txBody>
            <a:bodyPr/>
            <a:lstStyle/>
            <a:p>
              <a:endParaRPr lang="en-US"/>
            </a:p>
          </p:txBody>
        </p:sp>
        <p:sp>
          <p:nvSpPr>
            <p:cNvPr id="31777" name="Oval 33"/>
            <p:cNvSpPr>
              <a:spLocks noChangeArrowheads="1"/>
            </p:cNvSpPr>
            <p:nvPr/>
          </p:nvSpPr>
          <p:spPr bwMode="auto">
            <a:xfrm>
              <a:off x="3292475" y="4283075"/>
              <a:ext cx="285750" cy="311150"/>
            </a:xfrm>
            <a:prstGeom prst="ellipse">
              <a:avLst/>
            </a:prstGeom>
            <a:solidFill>
              <a:srgbClr val="FFFFFF"/>
            </a:solidFill>
            <a:ln w="9525">
              <a:solidFill>
                <a:srgbClr val="000000"/>
              </a:solidFill>
              <a:round/>
              <a:headEnd/>
              <a:tailEnd/>
            </a:ln>
          </p:spPr>
          <p:txBody>
            <a:bodyPr/>
            <a:lstStyle/>
            <a:p>
              <a:endParaRPr lang="en-US"/>
            </a:p>
          </p:txBody>
        </p:sp>
        <p:sp>
          <p:nvSpPr>
            <p:cNvPr id="31778" name="Oval 34"/>
            <p:cNvSpPr>
              <a:spLocks noChangeArrowheads="1"/>
            </p:cNvSpPr>
            <p:nvPr/>
          </p:nvSpPr>
          <p:spPr bwMode="auto">
            <a:xfrm>
              <a:off x="1463675" y="5495925"/>
              <a:ext cx="285750" cy="311150"/>
            </a:xfrm>
            <a:prstGeom prst="ellipse">
              <a:avLst/>
            </a:prstGeom>
            <a:solidFill>
              <a:srgbClr val="FFFFFF"/>
            </a:solidFill>
            <a:ln w="9525">
              <a:solidFill>
                <a:srgbClr val="000000"/>
              </a:solidFill>
              <a:round/>
              <a:headEnd/>
              <a:tailEnd/>
            </a:ln>
          </p:spPr>
          <p:txBody>
            <a:bodyPr/>
            <a:lstStyle/>
            <a:p>
              <a:endParaRPr lang="en-US"/>
            </a:p>
          </p:txBody>
        </p:sp>
        <p:sp>
          <p:nvSpPr>
            <p:cNvPr id="31779" name="Oval 35"/>
            <p:cNvSpPr>
              <a:spLocks noChangeArrowheads="1"/>
            </p:cNvSpPr>
            <p:nvPr/>
          </p:nvSpPr>
          <p:spPr bwMode="auto">
            <a:xfrm>
              <a:off x="3311525" y="5495925"/>
              <a:ext cx="285750" cy="311150"/>
            </a:xfrm>
            <a:prstGeom prst="ellipse">
              <a:avLst/>
            </a:prstGeom>
            <a:solidFill>
              <a:srgbClr val="FFFFFF"/>
            </a:solidFill>
            <a:ln w="9525">
              <a:solidFill>
                <a:srgbClr val="000000"/>
              </a:solidFill>
              <a:round/>
              <a:headEnd/>
              <a:tailEnd/>
            </a:ln>
          </p:spPr>
          <p:txBody>
            <a:bodyPr/>
            <a:lstStyle/>
            <a:p>
              <a:endParaRPr lang="en-US"/>
            </a:p>
          </p:txBody>
        </p:sp>
        <p:sp>
          <p:nvSpPr>
            <p:cNvPr id="31780" name="Line 36"/>
            <p:cNvSpPr>
              <a:spLocks noChangeShapeType="1"/>
            </p:cNvSpPr>
            <p:nvPr/>
          </p:nvSpPr>
          <p:spPr bwMode="auto">
            <a:xfrm>
              <a:off x="3444875" y="4611688"/>
              <a:ext cx="0" cy="890587"/>
            </a:xfrm>
            <a:prstGeom prst="line">
              <a:avLst/>
            </a:prstGeom>
            <a:noFill/>
            <a:ln w="28575">
              <a:solidFill>
                <a:schemeClr val="tx1"/>
              </a:solidFill>
              <a:round/>
              <a:headEnd/>
              <a:tailEnd type="triangle" w="med" len="med"/>
            </a:ln>
          </p:spPr>
          <p:txBody>
            <a:bodyPr/>
            <a:lstStyle/>
            <a:p>
              <a:endParaRPr lang="en-US"/>
            </a:p>
          </p:txBody>
        </p:sp>
        <p:sp>
          <p:nvSpPr>
            <p:cNvPr id="31781" name="Line 37"/>
            <p:cNvSpPr>
              <a:spLocks noChangeShapeType="1"/>
            </p:cNvSpPr>
            <p:nvPr/>
          </p:nvSpPr>
          <p:spPr bwMode="auto">
            <a:xfrm>
              <a:off x="1676400" y="4572000"/>
              <a:ext cx="1692275" cy="1006475"/>
            </a:xfrm>
            <a:prstGeom prst="line">
              <a:avLst/>
            </a:prstGeom>
            <a:noFill/>
            <a:ln w="28575">
              <a:solidFill>
                <a:schemeClr val="tx1"/>
              </a:solidFill>
              <a:round/>
              <a:headEnd/>
              <a:tailEnd type="triangle" w="med" len="med"/>
            </a:ln>
          </p:spPr>
          <p:txBody>
            <a:bodyPr/>
            <a:lstStyle/>
            <a:p>
              <a:endParaRPr lang="en-US"/>
            </a:p>
          </p:txBody>
        </p:sp>
        <p:sp>
          <p:nvSpPr>
            <p:cNvPr id="31784" name="Text Box 40"/>
            <p:cNvSpPr txBox="1">
              <a:spLocks noChangeArrowheads="1"/>
            </p:cNvSpPr>
            <p:nvPr/>
          </p:nvSpPr>
          <p:spPr bwMode="auto">
            <a:xfrm>
              <a:off x="1143000" y="3521075"/>
              <a:ext cx="1184275" cy="701675"/>
            </a:xfrm>
            <a:prstGeom prst="rect">
              <a:avLst/>
            </a:prstGeom>
            <a:noFill/>
            <a:ln w="9525">
              <a:noFill/>
              <a:miter lim="800000"/>
              <a:headEnd/>
              <a:tailEnd/>
            </a:ln>
            <a:effectLst/>
          </p:spPr>
          <p:txBody>
            <a:bodyPr wrap="none">
              <a:spAutoFit/>
            </a:bodyPr>
            <a:lstStyle/>
            <a:p>
              <a:pPr eaLnBrk="1" hangingPunct="1"/>
              <a:r>
                <a:rPr lang="en-US" sz="2000" b="1" dirty="0">
                  <a:latin typeface="Arial" charset="0"/>
                </a:rPr>
                <a:t> Mother</a:t>
              </a:r>
            </a:p>
            <a:p>
              <a:pPr eaLnBrk="1" hangingPunct="1"/>
              <a:r>
                <a:rPr lang="en-US" sz="2000" b="1" dirty="0">
                  <a:latin typeface="Arial" charset="0"/>
                </a:rPr>
                <a:t>(diploid)</a:t>
              </a:r>
            </a:p>
          </p:txBody>
        </p:sp>
        <p:sp>
          <p:nvSpPr>
            <p:cNvPr id="31785" name="Text Box 41"/>
            <p:cNvSpPr txBox="1">
              <a:spLocks noChangeArrowheads="1"/>
            </p:cNvSpPr>
            <p:nvPr/>
          </p:nvSpPr>
          <p:spPr bwMode="auto">
            <a:xfrm>
              <a:off x="2759075" y="3505200"/>
              <a:ext cx="1255713" cy="701675"/>
            </a:xfrm>
            <a:prstGeom prst="rect">
              <a:avLst/>
            </a:prstGeom>
            <a:noFill/>
            <a:ln w="9525">
              <a:noFill/>
              <a:miter lim="800000"/>
              <a:headEnd/>
              <a:tailEnd/>
            </a:ln>
            <a:effectLst/>
          </p:spPr>
          <p:txBody>
            <a:bodyPr wrap="none">
              <a:spAutoFit/>
            </a:bodyPr>
            <a:lstStyle/>
            <a:p>
              <a:pPr eaLnBrk="1" hangingPunct="1"/>
              <a:r>
                <a:rPr lang="en-US" sz="2000" b="1">
                  <a:latin typeface="Arial" charset="0"/>
                </a:rPr>
                <a:t>  Father</a:t>
              </a:r>
            </a:p>
            <a:p>
              <a:pPr eaLnBrk="1" hangingPunct="1"/>
              <a:r>
                <a:rPr lang="en-US" sz="2000" b="1">
                  <a:latin typeface="Arial" charset="0"/>
                </a:rPr>
                <a:t>(haploid)</a:t>
              </a:r>
            </a:p>
          </p:txBody>
        </p:sp>
        <p:sp>
          <p:nvSpPr>
            <p:cNvPr id="31786" name="Text Box 42"/>
            <p:cNvSpPr txBox="1">
              <a:spLocks noChangeArrowheads="1"/>
            </p:cNvSpPr>
            <p:nvPr/>
          </p:nvSpPr>
          <p:spPr bwMode="auto">
            <a:xfrm>
              <a:off x="1066800" y="5741988"/>
              <a:ext cx="1271588" cy="396875"/>
            </a:xfrm>
            <a:prstGeom prst="rect">
              <a:avLst/>
            </a:prstGeom>
            <a:noFill/>
            <a:ln w="9525">
              <a:noFill/>
              <a:miter lim="800000"/>
              <a:headEnd/>
              <a:tailEnd/>
            </a:ln>
            <a:effectLst/>
          </p:spPr>
          <p:txBody>
            <a:bodyPr wrap="none">
              <a:spAutoFit/>
            </a:bodyPr>
            <a:lstStyle/>
            <a:p>
              <a:pPr eaLnBrk="1" hangingPunct="1"/>
              <a:r>
                <a:rPr lang="en-US" sz="2000" b="1">
                  <a:latin typeface="Arial" charset="0"/>
                </a:rPr>
                <a:t>daughter</a:t>
              </a:r>
            </a:p>
          </p:txBody>
        </p:sp>
        <p:sp>
          <p:nvSpPr>
            <p:cNvPr id="31787" name="Text Box 43"/>
            <p:cNvSpPr txBox="1">
              <a:spLocks noChangeArrowheads="1"/>
            </p:cNvSpPr>
            <p:nvPr/>
          </p:nvSpPr>
          <p:spPr bwMode="auto">
            <a:xfrm>
              <a:off x="2859088" y="5730875"/>
              <a:ext cx="1271587" cy="396875"/>
            </a:xfrm>
            <a:prstGeom prst="rect">
              <a:avLst/>
            </a:prstGeom>
            <a:noFill/>
            <a:ln w="9525">
              <a:noFill/>
              <a:miter lim="800000"/>
              <a:headEnd/>
              <a:tailEnd/>
            </a:ln>
            <a:effectLst/>
          </p:spPr>
          <p:txBody>
            <a:bodyPr wrap="none">
              <a:spAutoFit/>
            </a:bodyPr>
            <a:lstStyle/>
            <a:p>
              <a:pPr eaLnBrk="1" hangingPunct="1"/>
              <a:r>
                <a:rPr lang="en-US" sz="2000" b="1">
                  <a:latin typeface="Arial" charset="0"/>
                </a:rPr>
                <a:t>daughter</a:t>
              </a:r>
            </a:p>
          </p:txBody>
        </p:sp>
        <p:sp>
          <p:nvSpPr>
            <p:cNvPr id="31788" name="Text Box 44"/>
            <p:cNvSpPr txBox="1">
              <a:spLocks noChangeArrowheads="1"/>
            </p:cNvSpPr>
            <p:nvPr/>
          </p:nvSpPr>
          <p:spPr bwMode="auto">
            <a:xfrm>
              <a:off x="1997075" y="6046788"/>
              <a:ext cx="1001713" cy="396875"/>
            </a:xfrm>
            <a:prstGeom prst="rect">
              <a:avLst/>
            </a:prstGeom>
            <a:noFill/>
            <a:ln w="9525">
              <a:noFill/>
              <a:miter lim="800000"/>
              <a:headEnd/>
              <a:tailEnd/>
            </a:ln>
            <a:effectLst/>
          </p:spPr>
          <p:txBody>
            <a:bodyPr wrap="none">
              <a:spAutoFit/>
            </a:bodyPr>
            <a:lstStyle/>
            <a:p>
              <a:pPr eaLnBrk="1" hangingPunct="1"/>
              <a:r>
                <a:rPr lang="en-US" sz="2000" b="1">
                  <a:latin typeface="Arial" charset="0"/>
                </a:rPr>
                <a:t>sisters</a:t>
              </a:r>
            </a:p>
          </p:txBody>
        </p:sp>
        <p:sp>
          <p:nvSpPr>
            <p:cNvPr id="31789" name="Text Box 45"/>
            <p:cNvSpPr txBox="1">
              <a:spLocks noChangeArrowheads="1"/>
            </p:cNvSpPr>
            <p:nvPr/>
          </p:nvSpPr>
          <p:spPr bwMode="auto">
            <a:xfrm>
              <a:off x="1158875" y="4800600"/>
              <a:ext cx="466725" cy="336550"/>
            </a:xfrm>
            <a:prstGeom prst="rect">
              <a:avLst/>
            </a:prstGeom>
            <a:noFill/>
            <a:ln w="9525">
              <a:noFill/>
              <a:miter lim="800000"/>
              <a:headEnd/>
              <a:tailEnd/>
            </a:ln>
            <a:effectLst/>
          </p:spPr>
          <p:txBody>
            <a:bodyPr wrap="none">
              <a:spAutoFit/>
            </a:bodyPr>
            <a:lstStyle/>
            <a:p>
              <a:pPr eaLnBrk="1" hangingPunct="1"/>
              <a:r>
                <a:rPr lang="en-US" sz="1600" b="1">
                  <a:latin typeface="Arial" charset="0"/>
                </a:rPr>
                <a:t>1/2</a:t>
              </a:r>
            </a:p>
          </p:txBody>
        </p:sp>
        <p:sp>
          <p:nvSpPr>
            <p:cNvPr id="31790" name="Text Box 46"/>
            <p:cNvSpPr txBox="1">
              <a:spLocks noChangeArrowheads="1"/>
            </p:cNvSpPr>
            <p:nvPr/>
          </p:nvSpPr>
          <p:spPr bwMode="auto">
            <a:xfrm>
              <a:off x="1920875" y="4495800"/>
              <a:ext cx="466725" cy="336550"/>
            </a:xfrm>
            <a:prstGeom prst="rect">
              <a:avLst/>
            </a:prstGeom>
            <a:noFill/>
            <a:ln w="9525">
              <a:noFill/>
              <a:miter lim="800000"/>
              <a:headEnd/>
              <a:tailEnd/>
            </a:ln>
            <a:effectLst/>
          </p:spPr>
          <p:txBody>
            <a:bodyPr wrap="none">
              <a:spAutoFit/>
            </a:bodyPr>
            <a:lstStyle/>
            <a:p>
              <a:pPr eaLnBrk="1" hangingPunct="1"/>
              <a:r>
                <a:rPr lang="en-US" sz="1600" b="1" dirty="0">
                  <a:latin typeface="Arial" charset="0"/>
                </a:rPr>
                <a:t>1/2</a:t>
              </a:r>
            </a:p>
          </p:txBody>
        </p:sp>
        <p:sp>
          <p:nvSpPr>
            <p:cNvPr id="31791" name="Text Box 47"/>
            <p:cNvSpPr txBox="1">
              <a:spLocks noChangeArrowheads="1"/>
            </p:cNvSpPr>
            <p:nvPr/>
          </p:nvSpPr>
          <p:spPr bwMode="auto">
            <a:xfrm>
              <a:off x="2657475" y="4495800"/>
              <a:ext cx="466725" cy="336550"/>
            </a:xfrm>
            <a:prstGeom prst="rect">
              <a:avLst/>
            </a:prstGeom>
            <a:noFill/>
            <a:ln w="9525">
              <a:noFill/>
              <a:miter lim="800000"/>
              <a:headEnd/>
              <a:tailEnd/>
            </a:ln>
            <a:effectLst/>
          </p:spPr>
          <p:txBody>
            <a:bodyPr wrap="none">
              <a:spAutoFit/>
            </a:bodyPr>
            <a:lstStyle/>
            <a:p>
              <a:pPr eaLnBrk="1" hangingPunct="1"/>
              <a:r>
                <a:rPr lang="en-US" sz="1600" b="1">
                  <a:latin typeface="Arial" charset="0"/>
                </a:rPr>
                <a:t>1/2</a:t>
              </a:r>
            </a:p>
          </p:txBody>
        </p:sp>
        <p:sp>
          <p:nvSpPr>
            <p:cNvPr id="31793" name="Text Box 49"/>
            <p:cNvSpPr txBox="1">
              <a:spLocks noChangeArrowheads="1"/>
            </p:cNvSpPr>
            <p:nvPr/>
          </p:nvSpPr>
          <p:spPr bwMode="auto">
            <a:xfrm>
              <a:off x="3444875" y="4784725"/>
              <a:ext cx="296863" cy="336550"/>
            </a:xfrm>
            <a:prstGeom prst="rect">
              <a:avLst/>
            </a:prstGeom>
            <a:noFill/>
            <a:ln w="9525">
              <a:noFill/>
              <a:miter lim="800000"/>
              <a:headEnd/>
              <a:tailEnd/>
            </a:ln>
            <a:effectLst/>
          </p:spPr>
          <p:txBody>
            <a:bodyPr wrap="none">
              <a:spAutoFit/>
            </a:bodyPr>
            <a:lstStyle/>
            <a:p>
              <a:pPr eaLnBrk="1" hangingPunct="1"/>
              <a:r>
                <a:rPr lang="en-US" sz="1600" b="1">
                  <a:latin typeface="Arial" charset="0"/>
                </a:rPr>
                <a:t>1</a:t>
              </a:r>
            </a:p>
          </p:txBody>
        </p:sp>
        <p:sp>
          <p:nvSpPr>
            <p:cNvPr id="31797" name="Line 53"/>
            <p:cNvSpPr>
              <a:spLocks noChangeShapeType="1"/>
            </p:cNvSpPr>
            <p:nvPr/>
          </p:nvSpPr>
          <p:spPr bwMode="auto">
            <a:xfrm flipV="1">
              <a:off x="1600200" y="4572000"/>
              <a:ext cx="0" cy="914400"/>
            </a:xfrm>
            <a:prstGeom prst="line">
              <a:avLst/>
            </a:prstGeom>
            <a:noFill/>
            <a:ln w="28575">
              <a:solidFill>
                <a:schemeClr val="tx1"/>
              </a:solidFill>
              <a:round/>
              <a:headEnd/>
              <a:tailEnd type="triangle" w="med" len="med"/>
            </a:ln>
            <a:effectLst/>
          </p:spPr>
          <p:txBody>
            <a:bodyPr/>
            <a:lstStyle/>
            <a:p>
              <a:endParaRPr lang="en-US"/>
            </a:p>
          </p:txBody>
        </p:sp>
        <p:sp>
          <p:nvSpPr>
            <p:cNvPr id="31798" name="Line 54"/>
            <p:cNvSpPr>
              <a:spLocks noChangeShapeType="1"/>
            </p:cNvSpPr>
            <p:nvPr/>
          </p:nvSpPr>
          <p:spPr bwMode="auto">
            <a:xfrm flipV="1">
              <a:off x="1752600" y="4572000"/>
              <a:ext cx="1600200" cy="990600"/>
            </a:xfrm>
            <a:prstGeom prst="line">
              <a:avLst/>
            </a:prstGeom>
            <a:noFill/>
            <a:ln w="2857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76200" y="228600"/>
            <a:ext cx="8991600" cy="4154984"/>
          </a:xfrm>
          <a:prstGeom prst="rect">
            <a:avLst/>
          </a:prstGeom>
          <a:noFill/>
          <a:ln w="9525">
            <a:noFill/>
            <a:miter lim="800000"/>
            <a:headEnd/>
            <a:tailEnd/>
          </a:ln>
          <a:effectLst/>
        </p:spPr>
        <p:txBody>
          <a:bodyPr wrap="square">
            <a:spAutoFit/>
          </a:bodyPr>
          <a:lstStyle/>
          <a:p>
            <a:pPr eaLnBrk="1" hangingPunct="1">
              <a:tabLst>
                <a:tab pos="225425" algn="l"/>
                <a:tab pos="463550" algn="l"/>
                <a:tab pos="687388" algn="l"/>
                <a:tab pos="917575" algn="l"/>
                <a:tab pos="2738438" algn="l"/>
              </a:tabLst>
            </a:pPr>
            <a:r>
              <a:rPr lang="en-US" sz="2400" b="1" u="sng" dirty="0">
                <a:latin typeface="Arial" charset="0"/>
                <a:cs typeface="Times New Roman" pitchFamily="18" charset="0"/>
              </a:rPr>
              <a:t>The Kin Selection Hypothesis </a:t>
            </a:r>
            <a:r>
              <a:rPr lang="en-US" sz="2400" b="1" u="sng" dirty="0" smtClean="0">
                <a:latin typeface="Arial" charset="0"/>
                <a:cs typeface="Times New Roman" pitchFamily="18" charset="0"/>
              </a:rPr>
              <a:t>for </a:t>
            </a:r>
            <a:r>
              <a:rPr lang="en-US" sz="2400" b="1" u="sng" dirty="0" err="1" smtClean="0">
                <a:latin typeface="Arial" charset="0"/>
                <a:cs typeface="Times New Roman" pitchFamily="18" charset="0"/>
              </a:rPr>
              <a:t>Hymenopteran</a:t>
            </a:r>
            <a:r>
              <a:rPr lang="en-US" sz="2400" b="1" u="sng" dirty="0" smtClean="0">
                <a:latin typeface="Arial" charset="0"/>
                <a:cs typeface="Times New Roman" pitchFamily="18" charset="0"/>
              </a:rPr>
              <a:t> </a:t>
            </a:r>
            <a:r>
              <a:rPr lang="en-US" sz="2400" b="1" u="sng" dirty="0" err="1">
                <a:latin typeface="Arial" charset="0"/>
                <a:cs typeface="Times New Roman" pitchFamily="18" charset="0"/>
              </a:rPr>
              <a:t>Eusociality</a:t>
            </a:r>
            <a:r>
              <a:rPr lang="en-US" sz="2400" b="1" dirty="0">
                <a:latin typeface="Arial" charset="0"/>
                <a:cs typeface="Times New Roman" pitchFamily="18" charset="0"/>
              </a:rPr>
              <a:t> </a:t>
            </a:r>
          </a:p>
          <a:p>
            <a:pPr eaLnBrk="1" hangingPunct="1">
              <a:tabLst>
                <a:tab pos="225425" algn="l"/>
                <a:tab pos="463550" algn="l"/>
                <a:tab pos="687388" algn="l"/>
                <a:tab pos="917575" algn="l"/>
                <a:tab pos="2738438" algn="l"/>
              </a:tabLst>
            </a:pPr>
            <a:r>
              <a:rPr lang="en-US" sz="2400" b="1" dirty="0">
                <a:latin typeface="Arial" charset="0"/>
                <a:cs typeface="Times New Roman" pitchFamily="18" charset="0"/>
              </a:rPr>
              <a:t> </a:t>
            </a:r>
          </a:p>
          <a:p>
            <a:pPr eaLnBrk="1" hangingPunct="1">
              <a:tabLst>
                <a:tab pos="225425" algn="l"/>
                <a:tab pos="463550" algn="l"/>
                <a:tab pos="687388" algn="l"/>
                <a:tab pos="917575" algn="l"/>
                <a:tab pos="2738438" algn="l"/>
              </a:tabLst>
            </a:pPr>
            <a:r>
              <a:rPr lang="en-US" sz="2400" b="1" dirty="0">
                <a:latin typeface="Arial" charset="0"/>
                <a:cs typeface="Times New Roman" pitchFamily="18" charset="0"/>
              </a:rPr>
              <a:t> </a:t>
            </a:r>
            <a:r>
              <a:rPr lang="en-US" sz="2400" b="1" dirty="0" smtClean="0">
                <a:latin typeface="Arial" charset="0"/>
                <a:cs typeface="Times New Roman" pitchFamily="18" charset="0"/>
              </a:rPr>
              <a:t>In the </a:t>
            </a:r>
            <a:r>
              <a:rPr lang="en-US" sz="2400" b="1" dirty="0" err="1">
                <a:latin typeface="Arial" charset="0"/>
                <a:cs typeface="Times New Roman" pitchFamily="18" charset="0"/>
              </a:rPr>
              <a:t>haplodiploid</a:t>
            </a:r>
            <a:r>
              <a:rPr lang="en-US" sz="2400" b="1" dirty="0">
                <a:latin typeface="Arial" charset="0"/>
                <a:cs typeface="Times New Roman" pitchFamily="18" charset="0"/>
              </a:rPr>
              <a:t> genetic system:</a:t>
            </a:r>
          </a:p>
          <a:p>
            <a:pPr eaLnBrk="1" hangingPunct="1">
              <a:tabLst>
                <a:tab pos="225425" algn="l"/>
                <a:tab pos="463550" algn="l"/>
                <a:tab pos="687388" algn="l"/>
                <a:tab pos="917575" algn="l"/>
                <a:tab pos="2738438" algn="l"/>
              </a:tabLst>
            </a:pPr>
            <a:r>
              <a:rPr lang="en-US" sz="2400" b="1" dirty="0">
                <a:latin typeface="Arial" charset="0"/>
                <a:cs typeface="Times New Roman" pitchFamily="18" charset="0"/>
              </a:rPr>
              <a:t>	</a:t>
            </a:r>
          </a:p>
          <a:p>
            <a:pPr eaLnBrk="1" hangingPunct="1">
              <a:tabLst>
                <a:tab pos="225425" algn="l"/>
                <a:tab pos="463550" algn="l"/>
                <a:tab pos="687388" algn="l"/>
                <a:tab pos="917575" algn="l"/>
                <a:tab pos="2738438" algn="l"/>
              </a:tabLst>
            </a:pPr>
            <a:r>
              <a:rPr lang="en-US" sz="2400" b="1" dirty="0">
                <a:latin typeface="Arial" charset="0"/>
                <a:cs typeface="Times New Roman" pitchFamily="18" charset="0"/>
              </a:rPr>
              <a:t>			Fertile females are sisters of workers</a:t>
            </a:r>
          </a:p>
          <a:p>
            <a:pPr eaLnBrk="1" hangingPunct="1">
              <a:tabLst>
                <a:tab pos="225425" algn="l"/>
                <a:tab pos="463550" algn="l"/>
                <a:tab pos="687388" algn="l"/>
                <a:tab pos="917575" algn="l"/>
                <a:tab pos="2738438" algn="l"/>
              </a:tabLst>
            </a:pPr>
            <a:r>
              <a:rPr lang="en-US" sz="2400" b="1" dirty="0">
                <a:latin typeface="Arial" charset="0"/>
                <a:cs typeface="Times New Roman" pitchFamily="18" charset="0"/>
              </a:rPr>
              <a:t>			Workers (female) and soldiers (male) are sterile</a:t>
            </a:r>
          </a:p>
          <a:p>
            <a:pPr eaLnBrk="1" hangingPunct="1">
              <a:tabLst>
                <a:tab pos="225425" algn="l"/>
                <a:tab pos="463550" algn="l"/>
                <a:tab pos="687388" algn="l"/>
                <a:tab pos="917575" algn="l"/>
                <a:tab pos="2738438" algn="l"/>
              </a:tabLst>
            </a:pPr>
            <a:endParaRPr lang="en-US" sz="2400" b="1" dirty="0">
              <a:latin typeface="Arial" charset="0"/>
              <a:cs typeface="Times New Roman" pitchFamily="18" charset="0"/>
            </a:endParaRPr>
          </a:p>
          <a:p>
            <a:pPr eaLnBrk="1" hangingPunct="1">
              <a:tabLst>
                <a:tab pos="225425" algn="l"/>
                <a:tab pos="463550" algn="l"/>
                <a:tab pos="687388" algn="l"/>
                <a:tab pos="917575" algn="l"/>
                <a:tab pos="2738438" algn="l"/>
              </a:tabLst>
            </a:pPr>
            <a:r>
              <a:rPr lang="en-US" sz="2400" b="1" dirty="0">
                <a:latin typeface="Arial" charset="0"/>
              </a:rPr>
              <a:t>Kin selection favors females (workers) contributing to the 		fitness of their fertile sisters (</a:t>
            </a:r>
            <a:r>
              <a:rPr lang="en-US" sz="2400" b="1" i="1" dirty="0">
                <a:latin typeface="Arial" charset="0"/>
              </a:rPr>
              <a:t>r</a:t>
            </a:r>
            <a:r>
              <a:rPr lang="en-US" sz="2400" b="1" dirty="0">
                <a:latin typeface="Arial" charset="0"/>
              </a:rPr>
              <a:t>  = 0.75) over reproducing 		(daughters and sons, </a:t>
            </a:r>
            <a:r>
              <a:rPr lang="en-US" sz="2400" b="1" i="1" dirty="0">
                <a:latin typeface="Arial" charset="0"/>
              </a:rPr>
              <a:t>r</a:t>
            </a:r>
            <a:r>
              <a:rPr lang="en-US" sz="2400" b="1" dirty="0">
                <a:latin typeface="Arial" charset="0"/>
              </a:rPr>
              <a:t> = 0.5)</a:t>
            </a:r>
          </a:p>
          <a:p>
            <a:pPr eaLnBrk="1" hangingPunct="1">
              <a:tabLst>
                <a:tab pos="225425" algn="l"/>
                <a:tab pos="463550" algn="l"/>
                <a:tab pos="687388" algn="l"/>
                <a:tab pos="917575" algn="l"/>
                <a:tab pos="2738438" algn="l"/>
              </a:tabLst>
            </a:pPr>
            <a:endParaRPr lang="en-US" sz="2400" b="1" dirty="0">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371600" y="512763"/>
            <a:ext cx="7772400" cy="914400"/>
          </a:xfrm>
        </p:spPr>
        <p:txBody>
          <a:bodyPr/>
          <a:lstStyle/>
          <a:p>
            <a:r>
              <a:rPr lang="en-US" dirty="0" smtClean="0"/>
              <a:t>Genetics</a:t>
            </a:r>
            <a:endParaRPr lang="en-US" dirty="0"/>
          </a:p>
        </p:txBody>
      </p:sp>
      <p:sp>
        <p:nvSpPr>
          <p:cNvPr id="5" name="Content Placeholder 4"/>
          <p:cNvSpPr>
            <a:spLocks noGrp="1"/>
          </p:cNvSpPr>
          <p:nvPr>
            <p:ph idx="4294967295"/>
          </p:nvPr>
        </p:nvSpPr>
        <p:spPr>
          <a:xfrm>
            <a:off x="1371600" y="1784350"/>
            <a:ext cx="7772400" cy="4572000"/>
          </a:xfrm>
        </p:spPr>
        <p:txBody>
          <a:bodyPr/>
          <a:lstStyle/>
          <a:p>
            <a:r>
              <a:rPr lang="en-US" dirty="0" smtClean="0"/>
              <a:t>The study of hereditary material</a:t>
            </a:r>
          </a:p>
          <a:p>
            <a:r>
              <a:rPr lang="en-US" b="1" dirty="0" smtClean="0">
                <a:solidFill>
                  <a:schemeClr val="tx2">
                    <a:lumMod val="75000"/>
                  </a:schemeClr>
                </a:solidFill>
              </a:rPr>
              <a:t>Genes</a:t>
            </a:r>
            <a:r>
              <a:rPr lang="en-US" dirty="0" smtClean="0"/>
              <a:t> = elements passed down from generation to generation</a:t>
            </a:r>
          </a:p>
          <a:p>
            <a:r>
              <a:rPr lang="en-US" b="1" dirty="0" smtClean="0">
                <a:solidFill>
                  <a:schemeClr val="tx2">
                    <a:lumMod val="75000"/>
                  </a:schemeClr>
                </a:solidFill>
              </a:rPr>
              <a:t>Alleles</a:t>
            </a:r>
            <a:r>
              <a:rPr lang="en-US" dirty="0" smtClean="0"/>
              <a:t> = different forms of genes</a:t>
            </a:r>
          </a:p>
          <a:p>
            <a:endParaRPr lang="en-US" dirty="0"/>
          </a:p>
        </p:txBody>
      </p:sp>
      <p:pic>
        <p:nvPicPr>
          <p:cNvPr id="6" name="Picture 2" descr="http://www.toadhaven.com/images/Geneti6.jpg"/>
          <p:cNvPicPr>
            <a:picLocks noChangeAspect="1" noChangeArrowheads="1"/>
          </p:cNvPicPr>
          <p:nvPr/>
        </p:nvPicPr>
        <p:blipFill>
          <a:blip r:embed="rId3" cstate="print"/>
          <a:srcRect l="9589" r="24658" b="31420"/>
          <a:stretch>
            <a:fillRect/>
          </a:stretch>
        </p:blipFill>
        <p:spPr bwMode="auto">
          <a:xfrm>
            <a:off x="2743200" y="4267200"/>
            <a:ext cx="3657600" cy="2162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28600" y="228600"/>
            <a:ext cx="8763000" cy="4154984"/>
          </a:xfrm>
          <a:prstGeom prst="rect">
            <a:avLst/>
          </a:prstGeom>
          <a:noFill/>
          <a:ln w="9525">
            <a:noFill/>
            <a:miter lim="800000"/>
            <a:headEnd/>
            <a:tailEnd/>
          </a:ln>
          <a:effectLst/>
        </p:spPr>
        <p:txBody>
          <a:bodyPr>
            <a:spAutoFit/>
          </a:bodyPr>
          <a:lstStyle/>
          <a:p>
            <a:pPr eaLnBrk="1" hangingPunct="1">
              <a:tabLst>
                <a:tab pos="225425" algn="l"/>
                <a:tab pos="463550" algn="l"/>
                <a:tab pos="687388" algn="l"/>
                <a:tab pos="917575" algn="l"/>
                <a:tab pos="1149350" algn="l"/>
                <a:tab pos="2738438" algn="l"/>
              </a:tabLst>
            </a:pPr>
            <a:r>
              <a:rPr lang="en-US" sz="2400" b="1" u="sng" dirty="0">
                <a:latin typeface="Arial" charset="0"/>
                <a:cs typeface="Times New Roman" pitchFamily="18" charset="0"/>
              </a:rPr>
              <a:t>The Kin Selection Hypothesis </a:t>
            </a:r>
            <a:r>
              <a:rPr lang="en-US" sz="2400" b="1" u="sng" dirty="0" err="1">
                <a:latin typeface="Arial" charset="0"/>
                <a:cs typeface="Times New Roman" pitchFamily="18" charset="0"/>
              </a:rPr>
              <a:t>Hymenopteran</a:t>
            </a:r>
            <a:r>
              <a:rPr lang="en-US" sz="2400" b="1" u="sng" dirty="0">
                <a:latin typeface="Arial" charset="0"/>
                <a:cs typeface="Times New Roman" pitchFamily="18" charset="0"/>
              </a:rPr>
              <a:t> </a:t>
            </a:r>
            <a:r>
              <a:rPr lang="en-US" sz="2400" b="1" u="sng" dirty="0" err="1">
                <a:latin typeface="Arial" charset="0"/>
                <a:cs typeface="Times New Roman" pitchFamily="18" charset="0"/>
              </a:rPr>
              <a:t>Eusociality</a:t>
            </a:r>
            <a:r>
              <a:rPr lang="en-US" sz="2400" b="1" dirty="0">
                <a:latin typeface="Arial" charset="0"/>
                <a:cs typeface="Times New Roman" pitchFamily="18" charset="0"/>
              </a:rPr>
              <a:t> </a:t>
            </a:r>
          </a:p>
          <a:p>
            <a:pPr eaLnBrk="1" hangingPunct="1">
              <a:tabLst>
                <a:tab pos="225425" algn="l"/>
                <a:tab pos="463550" algn="l"/>
                <a:tab pos="687388" algn="l"/>
                <a:tab pos="917575" algn="l"/>
                <a:tab pos="1149350" algn="l"/>
                <a:tab pos="2738438" algn="l"/>
              </a:tabLst>
            </a:pPr>
            <a:r>
              <a:rPr lang="en-US" sz="2400" b="1" dirty="0">
                <a:latin typeface="Arial" charset="0"/>
                <a:cs typeface="Times New Roman" pitchFamily="18" charset="0"/>
              </a:rPr>
              <a:t> </a:t>
            </a:r>
          </a:p>
          <a:p>
            <a:pPr eaLnBrk="1" hangingPunct="1">
              <a:tabLst>
                <a:tab pos="225425" algn="l"/>
                <a:tab pos="463550" algn="l"/>
                <a:tab pos="687388" algn="l"/>
                <a:tab pos="917575" algn="l"/>
                <a:tab pos="1149350" algn="l"/>
                <a:tab pos="2738438" algn="l"/>
              </a:tabLst>
            </a:pPr>
            <a:r>
              <a:rPr lang="en-US" sz="2400" b="1" dirty="0">
                <a:latin typeface="Arial" charset="0"/>
                <a:cs typeface="Times New Roman" pitchFamily="18" charset="0"/>
              </a:rPr>
              <a:t> </a:t>
            </a:r>
            <a:r>
              <a:rPr lang="en-US" sz="2400" b="1" dirty="0" smtClean="0">
                <a:latin typeface="Arial" charset="0"/>
                <a:cs typeface="Times New Roman" pitchFamily="18" charset="0"/>
              </a:rPr>
              <a:t>In the </a:t>
            </a:r>
            <a:r>
              <a:rPr lang="en-US" sz="2400" b="1" dirty="0" err="1">
                <a:latin typeface="Arial" charset="0"/>
                <a:cs typeface="Times New Roman" pitchFamily="18" charset="0"/>
              </a:rPr>
              <a:t>haplodiploid</a:t>
            </a:r>
            <a:r>
              <a:rPr lang="en-US" sz="2400" b="1" dirty="0">
                <a:latin typeface="Arial" charset="0"/>
                <a:cs typeface="Times New Roman" pitchFamily="18" charset="0"/>
              </a:rPr>
              <a:t> genetic system:</a:t>
            </a:r>
          </a:p>
          <a:p>
            <a:pPr eaLnBrk="1" hangingPunct="1">
              <a:tabLst>
                <a:tab pos="225425" algn="l"/>
                <a:tab pos="463550" algn="l"/>
                <a:tab pos="687388" algn="l"/>
                <a:tab pos="917575" algn="l"/>
                <a:tab pos="1149350" algn="l"/>
                <a:tab pos="2738438" algn="l"/>
              </a:tabLst>
            </a:pPr>
            <a:endParaRPr lang="en-US" sz="2400" b="1" dirty="0" smtClean="0">
              <a:latin typeface="Arial" charset="0"/>
              <a:cs typeface="Times New Roman" pitchFamily="18" charset="0"/>
            </a:endParaRPr>
          </a:p>
          <a:p>
            <a:pPr eaLnBrk="1" hangingPunct="1">
              <a:tabLst>
                <a:tab pos="225425" algn="l"/>
                <a:tab pos="463550" algn="l"/>
                <a:tab pos="687388" algn="l"/>
                <a:tab pos="917575" algn="l"/>
                <a:tab pos="1149350" algn="l"/>
                <a:tab pos="2738438" algn="l"/>
              </a:tabLst>
            </a:pPr>
            <a:r>
              <a:rPr lang="en-US" sz="2400" b="1" dirty="0">
                <a:latin typeface="Arial" charset="0"/>
                <a:cs typeface="Times New Roman" pitchFamily="18" charset="0"/>
              </a:rPr>
              <a:t>	The inclusive fitness of a female can be greater if she 			is a worker (assists in raising her fertile sisters)</a:t>
            </a:r>
          </a:p>
          <a:p>
            <a:pPr eaLnBrk="1" hangingPunct="1">
              <a:tabLst>
                <a:tab pos="225425" algn="l"/>
                <a:tab pos="463550" algn="l"/>
                <a:tab pos="687388" algn="l"/>
                <a:tab pos="917575" algn="l"/>
                <a:tab pos="1149350" algn="l"/>
                <a:tab pos="2738438" algn="l"/>
              </a:tabLst>
            </a:pPr>
            <a:r>
              <a:rPr lang="en-US" sz="2400" b="1" dirty="0">
                <a:latin typeface="Arial" charset="0"/>
                <a:cs typeface="Times New Roman" pitchFamily="18" charset="0"/>
              </a:rPr>
              <a:t>			From Hamilton’s Rule </a:t>
            </a:r>
            <a:r>
              <a:rPr lang="en-US" sz="2400" b="1" i="1" dirty="0">
                <a:latin typeface="Arial" charset="0"/>
                <a:cs typeface="Times New Roman" pitchFamily="18" charset="0"/>
              </a:rPr>
              <a:t>Br – C &gt; </a:t>
            </a:r>
            <a:r>
              <a:rPr lang="en-US" sz="2400" b="1" dirty="0">
                <a:latin typeface="Arial" charset="0"/>
                <a:cs typeface="Times New Roman" pitchFamily="18" charset="0"/>
              </a:rPr>
              <a:t>0</a:t>
            </a:r>
          </a:p>
          <a:p>
            <a:pPr eaLnBrk="1" hangingPunct="1">
              <a:tabLst>
                <a:tab pos="225425" algn="l"/>
                <a:tab pos="463550" algn="l"/>
                <a:tab pos="687388" algn="l"/>
                <a:tab pos="917575" algn="l"/>
                <a:tab pos="1149350" algn="l"/>
                <a:tab pos="2738438" algn="l"/>
              </a:tabLst>
            </a:pPr>
            <a:r>
              <a:rPr lang="en-US" sz="2400" b="1" dirty="0">
                <a:latin typeface="Arial" charset="0"/>
                <a:cs typeface="Times New Roman" pitchFamily="18" charset="0"/>
              </a:rPr>
              <a:t>			Assuming the extreme* </a:t>
            </a:r>
            <a:r>
              <a:rPr lang="en-US" sz="2400" b="1" i="1" dirty="0">
                <a:latin typeface="Arial" charset="0"/>
                <a:cs typeface="Times New Roman" pitchFamily="18" charset="0"/>
              </a:rPr>
              <a:t>C </a:t>
            </a:r>
            <a:r>
              <a:rPr lang="en-US" sz="2400" b="1" dirty="0">
                <a:latin typeface="Arial" charset="0"/>
                <a:cs typeface="Times New Roman" pitchFamily="18" charset="0"/>
              </a:rPr>
              <a:t>= 1; rearing sisters instead 				of daughters will be favored if </a:t>
            </a:r>
            <a:r>
              <a:rPr lang="en-US" sz="2400" b="1" i="1" dirty="0">
                <a:latin typeface="Arial" charset="0"/>
                <a:cs typeface="Times New Roman" pitchFamily="18" charset="0"/>
              </a:rPr>
              <a:t>B</a:t>
            </a:r>
            <a:r>
              <a:rPr lang="en-US" sz="2400" b="1" dirty="0">
                <a:latin typeface="Arial" charset="0"/>
                <a:cs typeface="Times New Roman" pitchFamily="18" charset="0"/>
              </a:rPr>
              <a:t> &gt; 1/</a:t>
            </a:r>
            <a:r>
              <a:rPr lang="en-US" sz="2400" b="1" i="1" dirty="0">
                <a:latin typeface="Arial" charset="0"/>
                <a:cs typeface="Times New Roman" pitchFamily="18" charset="0"/>
              </a:rPr>
              <a:t>r</a:t>
            </a:r>
            <a:r>
              <a:rPr lang="en-US" sz="2400" b="1" dirty="0">
                <a:latin typeface="Arial" charset="0"/>
                <a:cs typeface="Times New Roman" pitchFamily="18" charset="0"/>
              </a:rPr>
              <a:t>  </a:t>
            </a:r>
          </a:p>
          <a:p>
            <a:pPr eaLnBrk="1" hangingPunct="1">
              <a:tabLst>
                <a:tab pos="225425" algn="l"/>
                <a:tab pos="463550" algn="l"/>
                <a:tab pos="687388" algn="l"/>
                <a:tab pos="917575" algn="l"/>
                <a:tab pos="1149350" algn="l"/>
                <a:tab pos="2738438" algn="l"/>
              </a:tabLst>
            </a:pPr>
            <a:r>
              <a:rPr lang="en-US" sz="2400" b="1" dirty="0">
                <a:latin typeface="Arial" charset="0"/>
                <a:cs typeface="Times New Roman" pitchFamily="18" charset="0"/>
              </a:rPr>
              <a:t>			- for diploids this would be </a:t>
            </a:r>
            <a:r>
              <a:rPr lang="en-US" sz="2400" b="1" i="1" dirty="0">
                <a:latin typeface="Arial" charset="0"/>
                <a:cs typeface="Times New Roman" pitchFamily="18" charset="0"/>
              </a:rPr>
              <a:t>B</a:t>
            </a:r>
            <a:r>
              <a:rPr lang="en-US" sz="2400" b="1" dirty="0">
                <a:latin typeface="Arial" charset="0"/>
                <a:cs typeface="Times New Roman" pitchFamily="18" charset="0"/>
              </a:rPr>
              <a:t> &gt; 1/0.5 = 2.0 </a:t>
            </a:r>
          </a:p>
          <a:p>
            <a:pPr eaLnBrk="1" hangingPunct="1">
              <a:tabLst>
                <a:tab pos="225425" algn="l"/>
                <a:tab pos="463550" algn="l"/>
                <a:tab pos="687388" algn="l"/>
                <a:tab pos="917575" algn="l"/>
                <a:tab pos="1149350" algn="l"/>
                <a:tab pos="2738438" algn="l"/>
              </a:tabLst>
            </a:pPr>
            <a:r>
              <a:rPr lang="en-US" sz="2400" b="1" dirty="0">
                <a:latin typeface="Arial" charset="0"/>
                <a:cs typeface="Times New Roman" pitchFamily="18" charset="0"/>
              </a:rPr>
              <a:t>			- for </a:t>
            </a:r>
            <a:r>
              <a:rPr lang="en-US" sz="2400" b="1" dirty="0" err="1">
                <a:latin typeface="Arial" charset="0"/>
                <a:cs typeface="Times New Roman" pitchFamily="18" charset="0"/>
              </a:rPr>
              <a:t>haplodiploids</a:t>
            </a:r>
            <a:r>
              <a:rPr lang="en-US" sz="2400" b="1" dirty="0">
                <a:latin typeface="Arial" charset="0"/>
                <a:cs typeface="Times New Roman" pitchFamily="18" charset="0"/>
              </a:rPr>
              <a:t> this would be </a:t>
            </a:r>
            <a:r>
              <a:rPr lang="en-US" sz="2400" b="1" i="1" dirty="0">
                <a:latin typeface="Arial" charset="0"/>
                <a:cs typeface="Times New Roman" pitchFamily="18" charset="0"/>
              </a:rPr>
              <a:t>B </a:t>
            </a:r>
            <a:r>
              <a:rPr lang="en-US" sz="2400" b="1" dirty="0">
                <a:latin typeface="Arial" charset="0"/>
                <a:cs typeface="Times New Roman" pitchFamily="18" charset="0"/>
              </a:rPr>
              <a:t>&gt; 1/0.75 = 1.33</a:t>
            </a:r>
          </a:p>
        </p:txBody>
      </p:sp>
      <p:sp>
        <p:nvSpPr>
          <p:cNvPr id="62467" name="Text Box 3"/>
          <p:cNvSpPr txBox="1">
            <a:spLocks noChangeArrowheads="1"/>
          </p:cNvSpPr>
          <p:nvPr/>
        </p:nvSpPr>
        <p:spPr bwMode="auto">
          <a:xfrm>
            <a:off x="685800" y="5943600"/>
            <a:ext cx="2486025" cy="396875"/>
          </a:xfrm>
          <a:prstGeom prst="rect">
            <a:avLst/>
          </a:prstGeom>
          <a:noFill/>
          <a:ln w="9525">
            <a:noFill/>
            <a:miter lim="800000"/>
            <a:headEnd/>
            <a:tailEnd/>
          </a:ln>
          <a:effectLst/>
        </p:spPr>
        <p:txBody>
          <a:bodyPr wrap="none">
            <a:spAutoFit/>
          </a:bodyPr>
          <a:lstStyle/>
          <a:p>
            <a:pPr eaLnBrk="1" hangingPunct="1"/>
            <a:r>
              <a:rPr lang="en-US" sz="2000" b="1">
                <a:latin typeface="Arial" charset="0"/>
              </a:rPr>
              <a:t>*C is likely to be &lt;1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28600" y="228600"/>
            <a:ext cx="8763000" cy="4838700"/>
          </a:xfrm>
          <a:prstGeom prst="rect">
            <a:avLst/>
          </a:prstGeom>
          <a:noFill/>
          <a:ln w="9525">
            <a:noFill/>
            <a:miter lim="800000"/>
            <a:headEnd/>
            <a:tailEnd/>
          </a:ln>
          <a:effectLst/>
        </p:spPr>
        <p:txBody>
          <a:bodyPr>
            <a:spAutoFit/>
          </a:bodyPr>
          <a:lstStyle/>
          <a:p>
            <a:pPr eaLnBrk="1" hangingPunct="1">
              <a:tabLst>
                <a:tab pos="225425" algn="l"/>
                <a:tab pos="463550" algn="l"/>
                <a:tab pos="687388" algn="l"/>
                <a:tab pos="917575" algn="l"/>
                <a:tab pos="2738438" algn="l"/>
              </a:tabLst>
            </a:pPr>
            <a:r>
              <a:rPr lang="en-US" sz="2400" b="1" u="sng">
                <a:latin typeface="Arial" charset="0"/>
                <a:cs typeface="Times New Roman" pitchFamily="18" charset="0"/>
              </a:rPr>
              <a:t>The Kin Selection Hypothesis Hymenopteran Eusociality</a:t>
            </a:r>
            <a:r>
              <a:rPr lang="en-US" sz="2400" b="1">
                <a:latin typeface="Arial" charset="0"/>
                <a:cs typeface="Times New Roman" pitchFamily="18" charset="0"/>
              </a:rPr>
              <a:t> </a:t>
            </a:r>
          </a:p>
          <a:p>
            <a:pPr eaLnBrk="1" hangingPunct="1">
              <a:tabLst>
                <a:tab pos="225425" algn="l"/>
                <a:tab pos="463550" algn="l"/>
                <a:tab pos="687388" algn="l"/>
                <a:tab pos="917575" algn="l"/>
                <a:tab pos="2738438" algn="l"/>
              </a:tabLst>
            </a:pPr>
            <a:r>
              <a:rPr lang="en-US" sz="2400" b="1">
                <a:latin typeface="Arial" charset="0"/>
                <a:cs typeface="Times New Roman" pitchFamily="18" charset="0"/>
              </a:rPr>
              <a:t> In a colony with one singly-mated queen:</a:t>
            </a:r>
          </a:p>
          <a:p>
            <a:pPr eaLnBrk="1" hangingPunct="1">
              <a:tabLst>
                <a:tab pos="225425" algn="l"/>
                <a:tab pos="463550" algn="l"/>
                <a:tab pos="687388" algn="l"/>
                <a:tab pos="917575" algn="l"/>
                <a:tab pos="2738438" algn="l"/>
              </a:tabLst>
            </a:pPr>
            <a:r>
              <a:rPr lang="en-US" sz="2400" b="1">
                <a:latin typeface="Arial" charset="0"/>
                <a:cs typeface="Times New Roman" pitchFamily="18" charset="0"/>
              </a:rPr>
              <a:t> </a:t>
            </a:r>
            <a:r>
              <a:rPr lang="en-US" sz="2400" b="1">
                <a:solidFill>
                  <a:schemeClr val="bg2"/>
                </a:solidFill>
                <a:latin typeface="Arial" charset="0"/>
                <a:cs typeface="Times New Roman" pitchFamily="18" charset="0"/>
              </a:rPr>
              <a:t>The haplodiploid genetic system:</a:t>
            </a:r>
          </a:p>
          <a:p>
            <a:pPr eaLnBrk="1" hangingPunct="1">
              <a:tabLst>
                <a:tab pos="225425" algn="l"/>
                <a:tab pos="463550" algn="l"/>
                <a:tab pos="687388" algn="l"/>
                <a:tab pos="917575" algn="l"/>
                <a:tab pos="2738438" algn="l"/>
              </a:tabLst>
            </a:pPr>
            <a:r>
              <a:rPr lang="en-US" sz="2400" b="1">
                <a:latin typeface="Arial" charset="0"/>
                <a:cs typeface="Times New Roman" pitchFamily="18" charset="0"/>
              </a:rPr>
              <a:t>	</a:t>
            </a:r>
            <a:r>
              <a:rPr lang="en-US" sz="2400" b="1">
                <a:solidFill>
                  <a:schemeClr val="bg2"/>
                </a:solidFill>
                <a:latin typeface="Arial" charset="0"/>
                <a:cs typeface="Times New Roman" pitchFamily="18" charset="0"/>
              </a:rPr>
              <a:t>Favors the production of fertile sisters (</a:t>
            </a:r>
            <a:r>
              <a:rPr lang="en-US" sz="2400" b="1">
                <a:solidFill>
                  <a:schemeClr val="bg2"/>
                </a:solidFill>
                <a:latin typeface="Arial" charset="0"/>
                <a:cs typeface="Arial" charset="0"/>
              </a:rPr>
              <a:t>"</a:t>
            </a:r>
            <a:r>
              <a:rPr lang="en-US" sz="2400" b="1">
                <a:solidFill>
                  <a:schemeClr val="bg2"/>
                </a:solidFill>
                <a:latin typeface="Arial" charset="0"/>
                <a:cs typeface="Times New Roman" pitchFamily="18" charset="0"/>
              </a:rPr>
              <a:t>potential future		queens</a:t>
            </a:r>
            <a:r>
              <a:rPr lang="en-US" sz="2400" b="1">
                <a:solidFill>
                  <a:schemeClr val="bg2"/>
                </a:solidFill>
                <a:latin typeface="Arial" charset="0"/>
                <a:cs typeface="Arial" charset="0"/>
              </a:rPr>
              <a:t>")</a:t>
            </a:r>
            <a:r>
              <a:rPr lang="en-US" sz="2400" b="1">
                <a:solidFill>
                  <a:schemeClr val="bg2"/>
                </a:solidFill>
                <a:latin typeface="Arial" charset="0"/>
                <a:cs typeface="Times New Roman" pitchFamily="18" charset="0"/>
              </a:rPr>
              <a:t> over daughters, sons or brothers</a:t>
            </a:r>
          </a:p>
          <a:p>
            <a:pPr eaLnBrk="1" hangingPunct="1">
              <a:tabLst>
                <a:tab pos="225425" algn="l"/>
                <a:tab pos="463550" algn="l"/>
                <a:tab pos="687388" algn="l"/>
                <a:tab pos="917575" algn="l"/>
                <a:tab pos="2738438" algn="l"/>
              </a:tabLst>
            </a:pPr>
            <a:r>
              <a:rPr lang="en-US" sz="2400" b="1">
                <a:latin typeface="Arial" charset="0"/>
                <a:cs typeface="Times New Roman" pitchFamily="18" charset="0"/>
              </a:rPr>
              <a:t>	</a:t>
            </a:r>
            <a:r>
              <a:rPr lang="en-US" sz="2400" b="1">
                <a:solidFill>
                  <a:schemeClr val="bg2"/>
                </a:solidFill>
                <a:latin typeface="Arial" charset="0"/>
                <a:cs typeface="Times New Roman" pitchFamily="18" charset="0"/>
              </a:rPr>
              <a:t>Kin selection favors females contributing to the fitness 		of their fertile sisters (</a:t>
            </a:r>
            <a:r>
              <a:rPr lang="en-US" sz="2400" b="1" i="1">
                <a:solidFill>
                  <a:schemeClr val="bg2"/>
                </a:solidFill>
                <a:latin typeface="Arial" charset="0"/>
                <a:cs typeface="Times New Roman" pitchFamily="18" charset="0"/>
              </a:rPr>
              <a:t>r</a:t>
            </a:r>
            <a:r>
              <a:rPr lang="en-US" sz="2400" b="1">
                <a:solidFill>
                  <a:schemeClr val="bg2"/>
                </a:solidFill>
                <a:latin typeface="Arial" charset="0"/>
                <a:cs typeface="Times New Roman" pitchFamily="18" charset="0"/>
              </a:rPr>
              <a:t>  = 0.75) over reproducing 			(daughters and sons, </a:t>
            </a:r>
            <a:r>
              <a:rPr lang="en-US" sz="2400" b="1" i="1">
                <a:solidFill>
                  <a:schemeClr val="bg2"/>
                </a:solidFill>
                <a:latin typeface="Arial" charset="0"/>
                <a:cs typeface="Times New Roman" pitchFamily="18" charset="0"/>
              </a:rPr>
              <a:t>r</a:t>
            </a:r>
            <a:r>
              <a:rPr lang="en-US" sz="2400" b="1">
                <a:solidFill>
                  <a:schemeClr val="bg2"/>
                </a:solidFill>
                <a:latin typeface="Arial" charset="0"/>
                <a:cs typeface="Times New Roman" pitchFamily="18" charset="0"/>
              </a:rPr>
              <a:t> = 0.5)</a:t>
            </a:r>
          </a:p>
          <a:p>
            <a:pPr eaLnBrk="1" hangingPunct="1">
              <a:tabLst>
                <a:tab pos="225425" algn="l"/>
                <a:tab pos="463550" algn="l"/>
                <a:tab pos="687388" algn="l"/>
                <a:tab pos="917575" algn="l"/>
                <a:tab pos="2738438" algn="l"/>
              </a:tabLst>
            </a:pPr>
            <a:r>
              <a:rPr lang="en-US" sz="2400" b="1">
                <a:latin typeface="Arial" charset="0"/>
                <a:cs typeface="Times New Roman" pitchFamily="18" charset="0"/>
              </a:rPr>
              <a:t>	</a:t>
            </a:r>
            <a:r>
              <a:rPr lang="en-US" sz="2400" b="1">
                <a:solidFill>
                  <a:schemeClr val="bg2"/>
                </a:solidFill>
                <a:latin typeface="Arial" charset="0"/>
                <a:cs typeface="Times New Roman" pitchFamily="18" charset="0"/>
              </a:rPr>
              <a:t>The inclusive fitness of a female can be greater if she 			is a worker (assists in raising her fertile sisters)</a:t>
            </a:r>
          </a:p>
          <a:p>
            <a:pPr eaLnBrk="1" hangingPunct="1">
              <a:tabLst>
                <a:tab pos="225425" algn="l"/>
                <a:tab pos="463550" algn="l"/>
                <a:tab pos="687388" algn="l"/>
                <a:tab pos="917575" algn="l"/>
                <a:tab pos="2738438" algn="l"/>
              </a:tabLst>
            </a:pPr>
            <a:endParaRPr lang="en-US" sz="2400" b="1">
              <a:solidFill>
                <a:srgbClr val="FF3300"/>
              </a:solidFill>
              <a:effectLst>
                <a:outerShdw blurRad="38100" dist="38100" dir="2700000" algn="tl">
                  <a:srgbClr val="000000"/>
                </a:outerShdw>
              </a:effectLst>
              <a:latin typeface="Arial" charset="0"/>
              <a:cs typeface="Times New Roman" pitchFamily="18" charset="0"/>
            </a:endParaRPr>
          </a:p>
          <a:p>
            <a:pPr eaLnBrk="1" hangingPunct="1">
              <a:tabLst>
                <a:tab pos="225425" algn="l"/>
                <a:tab pos="463550" algn="l"/>
                <a:tab pos="687388" algn="l"/>
                <a:tab pos="917575" algn="l"/>
                <a:tab pos="2738438" algn="l"/>
              </a:tabLst>
            </a:pPr>
            <a:r>
              <a:rPr lang="en-US" sz="2400" b="1">
                <a:solidFill>
                  <a:srgbClr val="FFFF00"/>
                </a:solidFill>
                <a:effectLst>
                  <a:outerShdw blurRad="38100" dist="38100" dir="2700000" algn="tl">
                    <a:srgbClr val="000000"/>
                  </a:outerShdw>
                </a:effectLst>
                <a:latin typeface="Arial" charset="0"/>
                <a:cs typeface="Times New Roman" pitchFamily="18" charset="0"/>
              </a:rPr>
              <a:t>The conditions for eusociality (reproductive </a:t>
            </a:r>
            <a:r>
              <a:rPr lang="en-US" sz="2400" b="1">
                <a:solidFill>
                  <a:srgbClr val="FFFF00"/>
                </a:solidFill>
                <a:effectLst>
                  <a:outerShdw blurRad="38100" dist="38100" dir="2700000" algn="tl">
                    <a:srgbClr val="000000"/>
                  </a:outerShdw>
                </a:effectLst>
                <a:latin typeface="Arial" charset="0"/>
                <a:cs typeface="Arial" charset="0"/>
              </a:rPr>
              <a:t>"</a:t>
            </a:r>
            <a:r>
              <a:rPr lang="en-US" sz="2400" b="1">
                <a:solidFill>
                  <a:srgbClr val="FFFF00"/>
                </a:solidFill>
                <a:effectLst>
                  <a:outerShdw blurRad="38100" dist="38100" dir="2700000" algn="tl">
                    <a:srgbClr val="000000"/>
                  </a:outerShdw>
                </a:effectLst>
                <a:latin typeface="Arial" charset="0"/>
                <a:cs typeface="Times New Roman" pitchFamily="18" charset="0"/>
              </a:rPr>
              <a:t>altruism</a:t>
            </a:r>
            <a:r>
              <a:rPr lang="en-US" sz="2400" b="1">
                <a:solidFill>
                  <a:srgbClr val="FFFF00"/>
                </a:solidFill>
                <a:effectLst>
                  <a:outerShdw blurRad="38100" dist="38100" dir="2700000" algn="tl">
                    <a:srgbClr val="000000"/>
                  </a:outerShdw>
                </a:effectLst>
                <a:latin typeface="Arial" charset="0"/>
                <a:cs typeface="Arial" charset="0"/>
              </a:rPr>
              <a:t>"</a:t>
            </a:r>
            <a:r>
              <a:rPr lang="en-US" sz="2400" b="1">
                <a:solidFill>
                  <a:srgbClr val="FFFF00"/>
                </a:solidFill>
                <a:effectLst>
                  <a:outerShdw blurRad="38100" dist="38100" dir="2700000" algn="tl">
                    <a:srgbClr val="000000"/>
                  </a:outerShdw>
                </a:effectLst>
                <a:latin typeface="Arial" charset="0"/>
                <a:cs typeface="Times New Roman" pitchFamily="18" charset="0"/>
              </a:rPr>
              <a:t>) are 	more easily satisfied with kin selection in haplodiploids.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p:cNvPicPr>
            <a:picLocks noGrp="1" noChangeAspect="1" noChangeArrowheads="1"/>
          </p:cNvPicPr>
          <p:nvPr>
            <p:ph type="body" idx="4294967295"/>
          </p:nvPr>
        </p:nvPicPr>
        <p:blipFill>
          <a:blip r:embed="rId3" cstate="print"/>
          <a:srcRect t="28489" b="32796"/>
          <a:stretch>
            <a:fillRect/>
          </a:stretch>
        </p:blipFill>
        <p:spPr>
          <a:xfrm>
            <a:off x="1676400" y="1371600"/>
            <a:ext cx="57404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28600" y="997803"/>
            <a:ext cx="8763000" cy="830997"/>
          </a:xfrm>
          <a:prstGeom prst="rect">
            <a:avLst/>
          </a:prstGeom>
          <a:noFill/>
          <a:ln w="9525">
            <a:noFill/>
            <a:miter lim="800000"/>
            <a:headEnd/>
            <a:tailEnd/>
          </a:ln>
          <a:effectLst/>
        </p:spPr>
        <p:txBody>
          <a:bodyPr>
            <a:spAutoFit/>
          </a:bodyPr>
          <a:lstStyle/>
          <a:p>
            <a:pPr eaLnBrk="1" hangingPunct="1">
              <a:tabLst>
                <a:tab pos="225425" algn="l"/>
                <a:tab pos="463550" algn="l"/>
                <a:tab pos="687388" algn="l"/>
                <a:tab pos="2738438" algn="l"/>
              </a:tabLst>
            </a:pPr>
            <a:r>
              <a:rPr lang="en-US" sz="2400" b="1" dirty="0" smtClean="0">
                <a:latin typeface="Arial" charset="0"/>
                <a:cs typeface="Times New Roman" pitchFamily="18" charset="0"/>
              </a:rPr>
              <a:t>High </a:t>
            </a:r>
            <a:r>
              <a:rPr lang="en-US" sz="2400" b="1" dirty="0">
                <a:latin typeface="Arial" charset="0"/>
                <a:cs typeface="Times New Roman" pitchFamily="18" charset="0"/>
              </a:rPr>
              <a:t>levels of inbreeding yield high overall </a:t>
            </a:r>
            <a:r>
              <a:rPr lang="en-US" sz="2400" b="1" i="1" dirty="0" err="1" smtClean="0">
                <a:latin typeface="Arial" charset="0"/>
                <a:cs typeface="Times New Roman" pitchFamily="18" charset="0"/>
              </a:rPr>
              <a:t>r</a:t>
            </a:r>
            <a:r>
              <a:rPr lang="en-US" sz="2400" b="1" dirty="0" err="1" smtClean="0">
                <a:latin typeface="Arial" charset="0"/>
                <a:cs typeface="Times New Roman" pitchFamily="18" charset="0"/>
              </a:rPr>
              <a:t>’s</a:t>
            </a:r>
            <a:r>
              <a:rPr lang="en-US" sz="2400" b="1" dirty="0" smtClean="0">
                <a:latin typeface="Arial" charset="0"/>
                <a:cs typeface="Times New Roman" pitchFamily="18" charset="0"/>
              </a:rPr>
              <a:t> among 	members </a:t>
            </a:r>
            <a:r>
              <a:rPr lang="en-US" sz="2400" b="1" dirty="0">
                <a:latin typeface="Arial" charset="0"/>
                <a:cs typeface="Times New Roman" pitchFamily="18" charset="0"/>
              </a:rPr>
              <a:t>of the </a:t>
            </a:r>
            <a:r>
              <a:rPr lang="en-US" sz="2400" b="1" dirty="0" smtClean="0">
                <a:latin typeface="Arial" charset="0"/>
                <a:cs typeface="Times New Roman" pitchFamily="18" charset="0"/>
              </a:rPr>
              <a:t>colony.</a:t>
            </a:r>
            <a:endParaRPr lang="en-US" sz="2400" b="1" dirty="0">
              <a:latin typeface="Arial" charset="0"/>
              <a:cs typeface="Times New Roman" pitchFamily="18" charset="0"/>
            </a:endParaRPr>
          </a:p>
        </p:txBody>
      </p:sp>
      <p:sp>
        <p:nvSpPr>
          <p:cNvPr id="41987" name="Text Box 3"/>
          <p:cNvSpPr txBox="1">
            <a:spLocks noChangeArrowheads="1"/>
          </p:cNvSpPr>
          <p:nvPr/>
        </p:nvSpPr>
        <p:spPr bwMode="auto">
          <a:xfrm>
            <a:off x="4572000" y="2057400"/>
            <a:ext cx="4495800" cy="4054475"/>
          </a:xfrm>
          <a:prstGeom prst="rect">
            <a:avLst/>
          </a:prstGeom>
          <a:noFill/>
          <a:ln w="9525">
            <a:noFill/>
            <a:miter lim="800000"/>
            <a:headEnd/>
            <a:tailEnd/>
          </a:ln>
          <a:effectLst/>
        </p:spPr>
        <p:txBody>
          <a:bodyPr>
            <a:spAutoFit/>
          </a:bodyPr>
          <a:lstStyle/>
          <a:p>
            <a:pPr eaLnBrk="1" hangingPunct="1">
              <a:tabLst>
                <a:tab pos="225425" algn="l"/>
                <a:tab pos="463550" algn="l"/>
              </a:tabLst>
            </a:pPr>
            <a:r>
              <a:rPr lang="en-US" sz="2000" b="1" dirty="0">
                <a:latin typeface="Arial" charset="0"/>
                <a:cs typeface="Times New Roman" pitchFamily="18" charset="0"/>
              </a:rPr>
              <a:t>Diploid, XX/XY</a:t>
            </a:r>
          </a:p>
          <a:p>
            <a:pPr eaLnBrk="1" hangingPunct="1">
              <a:tabLst>
                <a:tab pos="225425" algn="l"/>
                <a:tab pos="463550" algn="l"/>
              </a:tabLst>
            </a:pPr>
            <a:r>
              <a:rPr lang="en-US" sz="2000" b="1" dirty="0">
                <a:latin typeface="Arial" charset="0"/>
                <a:cs typeface="Times New Roman" pitchFamily="18" charset="0"/>
              </a:rPr>
              <a:t>Live in </a:t>
            </a:r>
            <a:r>
              <a:rPr lang="en-US" sz="2000" b="1" dirty="0" err="1">
                <a:latin typeface="Arial" charset="0"/>
                <a:cs typeface="Times New Roman" pitchFamily="18" charset="0"/>
              </a:rPr>
              <a:t>fossorial</a:t>
            </a:r>
            <a:r>
              <a:rPr lang="en-US" sz="2000" b="1" dirty="0">
                <a:latin typeface="Arial" charset="0"/>
                <a:cs typeface="Times New Roman" pitchFamily="18" charset="0"/>
              </a:rPr>
              <a:t> colonies </a:t>
            </a:r>
          </a:p>
          <a:p>
            <a:pPr eaLnBrk="1" hangingPunct="1">
              <a:tabLst>
                <a:tab pos="225425" algn="l"/>
                <a:tab pos="463550" algn="l"/>
              </a:tabLst>
            </a:pPr>
            <a:r>
              <a:rPr lang="en-US" sz="2000" b="1" dirty="0">
                <a:latin typeface="Arial" charset="0"/>
                <a:cs typeface="Times New Roman" pitchFamily="18" charset="0"/>
              </a:rPr>
              <a:t>Each colony has:</a:t>
            </a:r>
          </a:p>
          <a:p>
            <a:pPr eaLnBrk="1" hangingPunct="1">
              <a:tabLst>
                <a:tab pos="225425" algn="l"/>
                <a:tab pos="463550" algn="l"/>
              </a:tabLst>
            </a:pPr>
            <a:r>
              <a:rPr lang="en-US" sz="2000" b="1" dirty="0">
                <a:latin typeface="Arial" charset="0"/>
                <a:cs typeface="Times New Roman" pitchFamily="18" charset="0"/>
              </a:rPr>
              <a:t> 	- single queen</a:t>
            </a:r>
          </a:p>
          <a:p>
            <a:pPr eaLnBrk="1" hangingPunct="1">
              <a:tabLst>
                <a:tab pos="225425" algn="l"/>
                <a:tab pos="463550" algn="l"/>
              </a:tabLst>
            </a:pPr>
            <a:r>
              <a:rPr lang="en-US" sz="2000" b="1" dirty="0">
                <a:latin typeface="Arial" charset="0"/>
                <a:cs typeface="Times New Roman" pitchFamily="18" charset="0"/>
              </a:rPr>
              <a:t>	- 2-3 reproductive males </a:t>
            </a:r>
          </a:p>
          <a:p>
            <a:pPr eaLnBrk="1" hangingPunct="1">
              <a:tabLst>
                <a:tab pos="225425" algn="l"/>
                <a:tab pos="463550" algn="l"/>
              </a:tabLst>
            </a:pPr>
            <a:r>
              <a:rPr lang="en-US" sz="2000" b="1" dirty="0">
                <a:latin typeface="Arial" charset="0"/>
                <a:cs typeface="Times New Roman" pitchFamily="18" charset="0"/>
              </a:rPr>
              <a:t>	- up to several hundred 			</a:t>
            </a:r>
            <a:r>
              <a:rPr lang="en-US" sz="2000" b="1" dirty="0" err="1">
                <a:latin typeface="Arial" charset="0"/>
                <a:cs typeface="Times New Roman" pitchFamily="18" charset="0"/>
              </a:rPr>
              <a:t>nonreproductive</a:t>
            </a:r>
            <a:r>
              <a:rPr lang="en-US" sz="2000" b="1" dirty="0">
                <a:latin typeface="Arial" charset="0"/>
                <a:cs typeface="Times New Roman" pitchFamily="18" charset="0"/>
              </a:rPr>
              <a:t> workers 			(male and female) </a:t>
            </a:r>
          </a:p>
          <a:p>
            <a:pPr eaLnBrk="1" hangingPunct="1">
              <a:tabLst>
                <a:tab pos="225425" algn="l"/>
                <a:tab pos="463550" algn="l"/>
              </a:tabLst>
            </a:pPr>
            <a:r>
              <a:rPr lang="en-US" sz="2000" b="1" dirty="0">
                <a:latin typeface="Arial" charset="0"/>
                <a:cs typeface="Times New Roman" pitchFamily="18" charset="0"/>
              </a:rPr>
              <a:t>Colony is highly inbred: </a:t>
            </a:r>
          </a:p>
          <a:p>
            <a:pPr eaLnBrk="1" hangingPunct="1">
              <a:tabLst>
                <a:tab pos="225425" algn="l"/>
                <a:tab pos="463550" algn="l"/>
              </a:tabLst>
            </a:pPr>
            <a:r>
              <a:rPr lang="en-US" sz="2000" b="1" dirty="0">
                <a:latin typeface="Arial" charset="0"/>
                <a:cs typeface="Times New Roman" pitchFamily="18" charset="0"/>
              </a:rPr>
              <a:t>	- mean </a:t>
            </a:r>
            <a:r>
              <a:rPr lang="en-US" sz="2000" b="1" i="1" dirty="0">
                <a:latin typeface="Arial" charset="0"/>
                <a:cs typeface="Times New Roman" pitchFamily="18" charset="0"/>
              </a:rPr>
              <a:t>r</a:t>
            </a:r>
            <a:r>
              <a:rPr lang="en-US" sz="2000" b="1" dirty="0">
                <a:latin typeface="Arial" charset="0"/>
                <a:cs typeface="Times New Roman" pitchFamily="18" charset="0"/>
              </a:rPr>
              <a:t> ~ 0.8 (almost all </a:t>
            </a:r>
            <a:r>
              <a:rPr lang="en-US" sz="2000" b="1" dirty="0" err="1">
                <a:latin typeface="Arial" charset="0"/>
                <a:cs typeface="Times New Roman" pitchFamily="18" charset="0"/>
              </a:rPr>
              <a:t>matings</a:t>
            </a:r>
            <a:r>
              <a:rPr lang="en-US" sz="2000" b="1" dirty="0">
                <a:latin typeface="Arial" charset="0"/>
                <a:cs typeface="Times New Roman" pitchFamily="18" charset="0"/>
              </a:rPr>
              <a:t> 		are mother/son or sibling)</a:t>
            </a:r>
          </a:p>
          <a:p>
            <a:pPr eaLnBrk="1" hangingPunct="1">
              <a:tabLst>
                <a:tab pos="225425" algn="l"/>
                <a:tab pos="463550" algn="l"/>
              </a:tabLst>
            </a:pPr>
            <a:r>
              <a:rPr lang="en-US" sz="2000" b="1" dirty="0">
                <a:latin typeface="Arial" charset="0"/>
                <a:cs typeface="Times New Roman" pitchFamily="18" charset="0"/>
              </a:rPr>
              <a:t>Queen aggressively enforces role 	and activity of </a:t>
            </a:r>
            <a:r>
              <a:rPr lang="en-US" sz="2000" b="1" dirty="0" err="1">
                <a:latin typeface="Arial" charset="0"/>
                <a:cs typeface="Times New Roman" pitchFamily="18" charset="0"/>
              </a:rPr>
              <a:t>nonrepro</a:t>
            </a:r>
            <a:r>
              <a:rPr lang="en-US" sz="2000" b="1" dirty="0">
                <a:latin typeface="Arial" charset="0"/>
                <a:cs typeface="Times New Roman" pitchFamily="18" charset="0"/>
              </a:rPr>
              <a:t>. </a:t>
            </a:r>
            <a:r>
              <a:rPr lang="en-US" sz="2000" b="1" dirty="0" smtClean="0">
                <a:latin typeface="Arial" charset="0"/>
                <a:cs typeface="Times New Roman" pitchFamily="18" charset="0"/>
              </a:rPr>
              <a:t>workers.</a:t>
            </a:r>
            <a:endParaRPr lang="en-US" sz="2000" b="1" dirty="0">
              <a:latin typeface="Arial" charset="0"/>
              <a:cs typeface="Times New Roman" pitchFamily="18" charset="0"/>
            </a:endParaRPr>
          </a:p>
        </p:txBody>
      </p:sp>
      <p:pic>
        <p:nvPicPr>
          <p:cNvPr id="41988" name="Picture 4" descr="Fig10-11"/>
          <p:cNvPicPr>
            <a:picLocks noChangeAspect="1" noChangeArrowheads="1"/>
          </p:cNvPicPr>
          <p:nvPr/>
        </p:nvPicPr>
        <p:blipFill>
          <a:blip r:embed="rId3" cstate="print"/>
          <a:srcRect/>
          <a:stretch>
            <a:fillRect/>
          </a:stretch>
        </p:blipFill>
        <p:spPr bwMode="auto">
          <a:xfrm>
            <a:off x="304800" y="2398713"/>
            <a:ext cx="4114800" cy="3270250"/>
          </a:xfrm>
          <a:prstGeom prst="rect">
            <a:avLst/>
          </a:prstGeom>
          <a:noFill/>
        </p:spPr>
      </p:pic>
      <p:sp>
        <p:nvSpPr>
          <p:cNvPr id="41989" name="Text Box 5"/>
          <p:cNvSpPr txBox="1">
            <a:spLocks noChangeArrowheads="1"/>
          </p:cNvSpPr>
          <p:nvPr/>
        </p:nvSpPr>
        <p:spPr bwMode="auto">
          <a:xfrm>
            <a:off x="857250" y="2667000"/>
            <a:ext cx="2647950" cy="366713"/>
          </a:xfrm>
          <a:prstGeom prst="rect">
            <a:avLst/>
          </a:prstGeom>
          <a:noFill/>
          <a:ln w="9525">
            <a:noFill/>
            <a:miter lim="800000"/>
            <a:headEnd/>
            <a:tailEnd/>
          </a:ln>
          <a:effectLst/>
        </p:spPr>
        <p:txBody>
          <a:bodyPr wrap="none">
            <a:spAutoFit/>
          </a:bodyPr>
          <a:lstStyle/>
          <a:p>
            <a:pPr eaLnBrk="1" hangingPunct="1"/>
            <a:r>
              <a:rPr lang="en-US" b="1" i="1">
                <a:solidFill>
                  <a:srgbClr val="FFFF00"/>
                </a:solidFill>
                <a:latin typeface="Arial" charset="0"/>
              </a:rPr>
              <a:t>Heterocephalus glaber</a:t>
            </a:r>
          </a:p>
        </p:txBody>
      </p:sp>
      <p:sp>
        <p:nvSpPr>
          <p:cNvPr id="41992" name="Text Box 8"/>
          <p:cNvSpPr txBox="1">
            <a:spLocks noChangeArrowheads="1"/>
          </p:cNvSpPr>
          <p:nvPr/>
        </p:nvSpPr>
        <p:spPr bwMode="auto">
          <a:xfrm>
            <a:off x="228600" y="228600"/>
            <a:ext cx="4603750" cy="457200"/>
          </a:xfrm>
          <a:prstGeom prst="rect">
            <a:avLst/>
          </a:prstGeom>
          <a:noFill/>
          <a:ln w="9525">
            <a:noFill/>
            <a:miter lim="800000"/>
            <a:headEnd/>
            <a:tailEnd/>
          </a:ln>
          <a:effectLst/>
        </p:spPr>
        <p:txBody>
          <a:bodyPr wrap="none">
            <a:spAutoFit/>
          </a:bodyPr>
          <a:lstStyle/>
          <a:p>
            <a:pPr eaLnBrk="1" hangingPunct="1"/>
            <a:r>
              <a:rPr lang="en-US" sz="2400" b="1" u="sng" dirty="0" err="1">
                <a:latin typeface="Arial" charset="0"/>
                <a:cs typeface="Times New Roman" pitchFamily="18" charset="0"/>
              </a:rPr>
              <a:t>Eusociality</a:t>
            </a:r>
            <a:r>
              <a:rPr lang="en-US" sz="2400" b="1" u="sng" dirty="0">
                <a:latin typeface="Arial" charset="0"/>
                <a:cs typeface="Times New Roman" pitchFamily="18" charset="0"/>
              </a:rPr>
              <a:t> in Naked mole-rats</a:t>
            </a:r>
          </a:p>
        </p:txBody>
      </p:sp>
      <p:sp>
        <p:nvSpPr>
          <p:cNvPr id="41994" name="Rectangle 10"/>
          <p:cNvSpPr>
            <a:spLocks noChangeArrowheads="1"/>
          </p:cNvSpPr>
          <p:nvPr/>
        </p:nvSpPr>
        <p:spPr bwMode="auto">
          <a:xfrm>
            <a:off x="0" y="6324600"/>
            <a:ext cx="5311775" cy="641350"/>
          </a:xfrm>
          <a:prstGeom prst="rect">
            <a:avLst/>
          </a:prstGeom>
          <a:noFill/>
          <a:ln w="9525">
            <a:noFill/>
            <a:miter lim="800000"/>
            <a:headEnd/>
            <a:tailEnd/>
          </a:ln>
          <a:effectLst/>
        </p:spPr>
        <p:txBody>
          <a:bodyPr wrap="none">
            <a:spAutoFit/>
          </a:bodyPr>
          <a:lstStyle/>
          <a:p>
            <a:r>
              <a:rPr lang="en-US">
                <a:hlinkClick r:id="rId4"/>
              </a:rPr>
              <a:t>http://www.youtube.com/watch?v=_C6a4ZTWDXk</a:t>
            </a:r>
            <a:endParaRPr lang="en-US"/>
          </a:p>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cartoonstock.com/newscartoons/cartoonists/bve/lowres/bven265l.jpg"/>
          <p:cNvPicPr>
            <a:picLocks noChangeAspect="1" noChangeArrowheads="1"/>
          </p:cNvPicPr>
          <p:nvPr/>
        </p:nvPicPr>
        <p:blipFill>
          <a:blip r:embed="rId3" cstate="print"/>
          <a:srcRect/>
          <a:stretch>
            <a:fillRect/>
          </a:stretch>
        </p:blipFill>
        <p:spPr bwMode="auto">
          <a:xfrm>
            <a:off x="4343400" y="3599155"/>
            <a:ext cx="2517458" cy="3258845"/>
          </a:xfrm>
          <a:prstGeom prst="rect">
            <a:avLst/>
          </a:prstGeom>
          <a:noFill/>
        </p:spPr>
      </p:pic>
      <p:sp>
        <p:nvSpPr>
          <p:cNvPr id="4" name="Title 3"/>
          <p:cNvSpPr>
            <a:spLocks noGrp="1"/>
          </p:cNvSpPr>
          <p:nvPr>
            <p:ph type="title" idx="4294967295"/>
          </p:nvPr>
        </p:nvSpPr>
        <p:spPr>
          <a:xfrm>
            <a:off x="990600" y="76200"/>
            <a:ext cx="7772400" cy="914400"/>
          </a:xfrm>
        </p:spPr>
        <p:txBody>
          <a:bodyPr/>
          <a:lstStyle/>
          <a:p>
            <a:r>
              <a:rPr lang="en-US" sz="3600" dirty="0" smtClean="0"/>
              <a:t>Can cooperative behavior evolve among non-kin?</a:t>
            </a:r>
            <a:endParaRPr lang="en-US" sz="3600" dirty="0"/>
          </a:p>
        </p:txBody>
      </p:sp>
      <p:sp>
        <p:nvSpPr>
          <p:cNvPr id="5" name="Content Placeholder 4"/>
          <p:cNvSpPr>
            <a:spLocks noGrp="1"/>
          </p:cNvSpPr>
          <p:nvPr>
            <p:ph idx="4294967295"/>
          </p:nvPr>
        </p:nvSpPr>
        <p:spPr>
          <a:xfrm>
            <a:off x="914400" y="1524000"/>
            <a:ext cx="7772400" cy="4572000"/>
          </a:xfrm>
        </p:spPr>
        <p:txBody>
          <a:bodyPr>
            <a:normAutofit/>
          </a:bodyPr>
          <a:lstStyle/>
          <a:p>
            <a:pPr>
              <a:tabLst>
                <a:tab pos="225425" algn="l"/>
                <a:tab pos="463550" algn="l"/>
                <a:tab pos="687388" algn="l"/>
                <a:tab pos="2738438" algn="l"/>
              </a:tabLst>
            </a:pPr>
            <a:r>
              <a:rPr lang="en-US" sz="2400" b="1" u="sng" dirty="0" smtClean="0">
                <a:solidFill>
                  <a:srgbClr val="FFFF00"/>
                </a:solidFill>
                <a:latin typeface="Arial" charset="0"/>
                <a:cs typeface="Times New Roman" pitchFamily="18" charset="0"/>
              </a:rPr>
              <a:t>Reciprocal Altruism</a:t>
            </a:r>
            <a:r>
              <a:rPr lang="en-US" sz="2400" b="1" dirty="0" smtClean="0">
                <a:solidFill>
                  <a:srgbClr val="FFFF00"/>
                </a:solidFill>
                <a:latin typeface="Arial" charset="0"/>
                <a:cs typeface="Times New Roman" pitchFamily="18" charset="0"/>
              </a:rPr>
              <a:t> </a:t>
            </a:r>
            <a:r>
              <a:rPr lang="en-US" sz="2400" b="1" dirty="0" smtClean="0">
                <a:latin typeface="Arial" charset="0"/>
                <a:cs typeface="Times New Roman" pitchFamily="18" charset="0"/>
              </a:rPr>
              <a:t>(Robert </a:t>
            </a:r>
            <a:r>
              <a:rPr lang="en-US" sz="2400" b="1" dirty="0" err="1" smtClean="0">
                <a:latin typeface="Arial" charset="0"/>
                <a:cs typeface="Times New Roman" pitchFamily="18" charset="0"/>
              </a:rPr>
              <a:t>Trivers</a:t>
            </a:r>
            <a:r>
              <a:rPr lang="en-US" sz="2400" b="1" dirty="0" smtClean="0">
                <a:latin typeface="Arial" charset="0"/>
                <a:cs typeface="Times New Roman" pitchFamily="18" charset="0"/>
              </a:rPr>
              <a:t>, 1971) </a:t>
            </a:r>
          </a:p>
          <a:p>
            <a:pPr>
              <a:buNone/>
              <a:tabLst>
                <a:tab pos="225425" algn="l"/>
                <a:tab pos="463550" algn="l"/>
                <a:tab pos="687388" algn="l"/>
                <a:tab pos="2738438" algn="l"/>
              </a:tabLst>
            </a:pPr>
            <a:r>
              <a:rPr lang="en-US" sz="2400" b="1" dirty="0" smtClean="0">
                <a:latin typeface="Arial" charset="0"/>
                <a:cs typeface="Times New Roman" pitchFamily="18" charset="0"/>
              </a:rPr>
              <a:t>  - Natural selection can favor "altruistic" 	     behavior if the recipient reciprocates</a:t>
            </a:r>
          </a:p>
          <a:p>
            <a:pPr>
              <a:buNone/>
              <a:tabLst>
                <a:tab pos="225425" algn="l"/>
                <a:tab pos="463550" algn="l"/>
                <a:tab pos="687388" algn="l"/>
                <a:tab pos="2738438" algn="l"/>
              </a:tabLst>
            </a:pPr>
            <a:r>
              <a:rPr lang="en-US" sz="2400" b="1" dirty="0" smtClean="0">
                <a:latin typeface="Arial" charset="0"/>
                <a:cs typeface="Times New Roman" pitchFamily="18" charset="0"/>
              </a:rPr>
              <a:t>	- an actor can be selected to exhibit "altruistic" behavior if equally beneficial behavior is returned by the recipient</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90600" y="512763"/>
            <a:ext cx="7772400" cy="914400"/>
          </a:xfrm>
        </p:spPr>
        <p:txBody>
          <a:bodyPr/>
          <a:lstStyle/>
          <a:p>
            <a:r>
              <a:rPr lang="en-US" sz="3600" dirty="0" smtClean="0"/>
              <a:t>Conditions for the evolution of Reciprocal Altruism</a:t>
            </a:r>
            <a:endParaRPr lang="en-US" sz="3600" dirty="0"/>
          </a:p>
        </p:txBody>
      </p:sp>
      <p:sp>
        <p:nvSpPr>
          <p:cNvPr id="4" name="Content Placeholder 3"/>
          <p:cNvSpPr>
            <a:spLocks noGrp="1"/>
          </p:cNvSpPr>
          <p:nvPr>
            <p:ph idx="4294967295"/>
          </p:nvPr>
        </p:nvSpPr>
        <p:spPr>
          <a:xfrm>
            <a:off x="990600" y="1905000"/>
            <a:ext cx="7772400" cy="4572000"/>
          </a:xfrm>
        </p:spPr>
        <p:txBody>
          <a:bodyPr>
            <a:normAutofit fontScale="77500" lnSpcReduction="20000"/>
          </a:bodyPr>
          <a:lstStyle/>
          <a:p>
            <a:pPr>
              <a:tabLst>
                <a:tab pos="225425" algn="l"/>
                <a:tab pos="463550" algn="l"/>
                <a:tab pos="687388" algn="l"/>
                <a:tab pos="2738438" algn="l"/>
              </a:tabLst>
            </a:pPr>
            <a:r>
              <a:rPr lang="en-US" sz="2800" b="1" dirty="0" smtClean="0">
                <a:latin typeface="Arial" charset="0"/>
                <a:cs typeface="Times New Roman" pitchFamily="18" charset="0"/>
              </a:rPr>
              <a:t>The cost to the actor must be &lt; or = the benefit to the recipient</a:t>
            </a:r>
          </a:p>
          <a:p>
            <a:pPr>
              <a:tabLst>
                <a:tab pos="225425" algn="l"/>
                <a:tab pos="463550" algn="l"/>
                <a:tab pos="687388" algn="l"/>
                <a:tab pos="2738438" algn="l"/>
              </a:tabLst>
            </a:pPr>
            <a:r>
              <a:rPr lang="en-US" sz="2800" b="1" dirty="0" smtClean="0">
                <a:latin typeface="Arial" charset="0"/>
                <a:cs typeface="Times New Roman" pitchFamily="18" charset="0"/>
              </a:rPr>
              <a:t>Alleles for high-cost, low benefit behaviors cannot increase in the population even if this action is reciprocated </a:t>
            </a:r>
          </a:p>
          <a:p>
            <a:pPr>
              <a:buNone/>
              <a:tabLst>
                <a:tab pos="225425" algn="l"/>
                <a:tab pos="463550" algn="l"/>
                <a:tab pos="687388" algn="l"/>
                <a:tab pos="2738438" algn="l"/>
              </a:tabLst>
            </a:pPr>
            <a:r>
              <a:rPr lang="en-US" sz="2800" b="1" dirty="0" smtClean="0">
                <a:latin typeface="Arial" charset="0"/>
                <a:cs typeface="Times New Roman" pitchFamily="18" charset="0"/>
              </a:rPr>
              <a:t>	- both </a:t>
            </a:r>
            <a:r>
              <a:rPr lang="en-US" sz="2800" b="1" dirty="0" err="1" smtClean="0">
                <a:latin typeface="Arial" charset="0"/>
                <a:cs typeface="Times New Roman" pitchFamily="18" charset="0"/>
              </a:rPr>
              <a:t>interactors</a:t>
            </a:r>
            <a:r>
              <a:rPr lang="en-US" sz="2800" b="1" dirty="0" smtClean="0">
                <a:latin typeface="Arial" charset="0"/>
                <a:cs typeface="Times New Roman" pitchFamily="18" charset="0"/>
              </a:rPr>
              <a:t> suffer reduced fitness</a:t>
            </a:r>
          </a:p>
          <a:p>
            <a:pPr>
              <a:tabLst>
                <a:tab pos="225425" algn="l"/>
                <a:tab pos="463550" algn="l"/>
                <a:tab pos="687388" algn="l"/>
                <a:tab pos="2738438" algn="l"/>
              </a:tabLst>
            </a:pPr>
            <a:r>
              <a:rPr lang="en-US" sz="2800" b="1" dirty="0" smtClean="0">
                <a:latin typeface="Arial" charset="0"/>
                <a:cs typeface="Times New Roman" pitchFamily="18" charset="0"/>
              </a:rPr>
              <a:t>Reciprocation must be enforced</a:t>
            </a:r>
          </a:p>
          <a:p>
            <a:pPr>
              <a:buNone/>
              <a:tabLst>
                <a:tab pos="225425" algn="l"/>
                <a:tab pos="463550" algn="l"/>
                <a:tab pos="687388" algn="l"/>
                <a:tab pos="2738438" algn="l"/>
              </a:tabLst>
            </a:pPr>
            <a:r>
              <a:rPr lang="en-US" sz="2800" b="1" dirty="0" smtClean="0">
                <a:latin typeface="Arial" charset="0"/>
                <a:cs typeface="Times New Roman" pitchFamily="18" charset="0"/>
              </a:rPr>
              <a:t>	- individuals that fail to reciprocate must be "punished” in some way </a:t>
            </a:r>
          </a:p>
          <a:p>
            <a:pPr>
              <a:buNone/>
              <a:tabLst>
                <a:tab pos="225425" algn="l"/>
                <a:tab pos="463550" algn="l"/>
                <a:tab pos="687388" algn="l"/>
                <a:tab pos="2738438" algn="l"/>
              </a:tabLst>
            </a:pPr>
            <a:r>
              <a:rPr lang="en-US" sz="2800" b="1" dirty="0" smtClean="0">
                <a:latin typeface="Arial" charset="0"/>
                <a:cs typeface="Times New Roman" pitchFamily="18" charset="0"/>
              </a:rPr>
              <a:t>	- in the absence of reciprocation, the actor suffers an actual reduced fitness</a:t>
            </a:r>
          </a:p>
          <a:p>
            <a:pPr>
              <a:buNone/>
              <a:tabLst>
                <a:tab pos="225425" algn="l"/>
                <a:tab pos="463550" algn="l"/>
                <a:tab pos="687388" algn="l"/>
                <a:tab pos="2738438" algn="l"/>
              </a:tabLst>
            </a:pPr>
            <a:r>
              <a:rPr lang="en-US" sz="2800" b="1" dirty="0" smtClean="0">
                <a:latin typeface="Arial" charset="0"/>
                <a:cs typeface="Times New Roman" pitchFamily="18" charset="0"/>
              </a:rPr>
              <a:t>	- unchecked, alleles that lead to "cheating" would be directionally selected and reciprocal altruism would be quickly eliminated</a:t>
            </a:r>
          </a:p>
          <a:p>
            <a:pPr>
              <a:buNone/>
              <a:tabLst>
                <a:tab pos="225425" algn="l"/>
                <a:tab pos="463550" algn="l"/>
                <a:tab pos="687388" algn="l"/>
                <a:tab pos="2738438" algn="l"/>
              </a:tabLst>
            </a:pPr>
            <a:endParaRPr lang="en-US" sz="2800" b="1" dirty="0" smtClean="0">
              <a:latin typeface="Arial"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87425" y="1128713"/>
            <a:ext cx="8156575" cy="776287"/>
          </a:xfrm>
        </p:spPr>
        <p:txBody>
          <a:bodyPr/>
          <a:lstStyle/>
          <a:p>
            <a:pPr>
              <a:tabLst>
                <a:tab pos="225425" algn="l"/>
                <a:tab pos="463550" algn="l"/>
                <a:tab pos="687388" algn="l"/>
                <a:tab pos="2738438" algn="l"/>
              </a:tabLst>
            </a:pPr>
            <a:r>
              <a:rPr lang="en-US" sz="4000" b="1" dirty="0" smtClean="0">
                <a:latin typeface="Arial" charset="0"/>
                <a:cs typeface="Times New Roman" pitchFamily="18" charset="0"/>
              </a:rPr>
              <a:t>The Prisoner’s Dilemma</a:t>
            </a:r>
            <a:br>
              <a:rPr lang="en-US" sz="4000" b="1" dirty="0" smtClean="0">
                <a:latin typeface="Arial" charset="0"/>
                <a:cs typeface="Times New Roman" pitchFamily="18" charset="0"/>
              </a:rPr>
            </a:br>
            <a:r>
              <a:rPr lang="en-US" sz="4000" b="1" dirty="0" smtClean="0">
                <a:latin typeface="Arial" charset="0"/>
                <a:cs typeface="Times New Roman" pitchFamily="18" charset="0"/>
              </a:rPr>
              <a:t/>
            </a:r>
            <a:br>
              <a:rPr lang="en-US" sz="4000" b="1" dirty="0" smtClean="0">
                <a:latin typeface="Arial" charset="0"/>
                <a:cs typeface="Times New Roman" pitchFamily="18" charset="0"/>
              </a:rPr>
            </a:br>
            <a:endParaRPr lang="en-US" dirty="0"/>
          </a:p>
        </p:txBody>
      </p:sp>
      <p:sp>
        <p:nvSpPr>
          <p:cNvPr id="4" name="Text Placeholder 3"/>
          <p:cNvSpPr>
            <a:spLocks noGrp="1"/>
          </p:cNvSpPr>
          <p:nvPr>
            <p:ph type="body" idx="4294967295"/>
          </p:nvPr>
        </p:nvSpPr>
        <p:spPr>
          <a:xfrm>
            <a:off x="987425" y="2298700"/>
            <a:ext cx="5718175" cy="977900"/>
          </a:xfrm>
        </p:spPr>
        <p:txBody>
          <a:bodyPr>
            <a:normAutofit fontScale="77500" lnSpcReduction="20000"/>
          </a:bodyPr>
          <a:lstStyle/>
          <a:p>
            <a:r>
              <a:rPr lang="en-US" b="1" dirty="0" smtClean="0">
                <a:latin typeface="Arial" charset="0"/>
                <a:cs typeface="Times New Roman" pitchFamily="18" charset="0"/>
              </a:rPr>
              <a:t>a classic game theory simulation of the problems of reciprocal altruism</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41325" y="228600"/>
            <a:ext cx="8397875" cy="6001643"/>
          </a:xfrm>
          <a:prstGeom prst="rect">
            <a:avLst/>
          </a:prstGeom>
          <a:noFill/>
          <a:ln w="9525">
            <a:noFill/>
            <a:miter lim="800000"/>
            <a:headEnd/>
            <a:tailEnd/>
          </a:ln>
          <a:effectLst/>
        </p:spPr>
        <p:txBody>
          <a:bodyPr>
            <a:spAutoFit/>
          </a:bodyPr>
          <a:lstStyle/>
          <a:p>
            <a:pPr eaLnBrk="1" hangingPunct="1">
              <a:tabLst>
                <a:tab pos="225425" algn="l"/>
                <a:tab pos="515938" algn="l"/>
              </a:tabLst>
            </a:pPr>
            <a:endParaRPr lang="en-US" sz="2400" b="1" dirty="0" smtClean="0">
              <a:latin typeface="Arial" charset="0"/>
            </a:endParaRPr>
          </a:p>
          <a:p>
            <a:pPr eaLnBrk="1" hangingPunct="1">
              <a:tabLst>
                <a:tab pos="225425" algn="l"/>
                <a:tab pos="515938" algn="l"/>
              </a:tabLst>
            </a:pPr>
            <a:r>
              <a:rPr lang="en-US" sz="2400" b="1" dirty="0" smtClean="0">
                <a:latin typeface="Arial" charset="0"/>
              </a:rPr>
              <a:t>You and your co-conspirator </a:t>
            </a:r>
            <a:r>
              <a:rPr lang="en-US" sz="2400" b="1" dirty="0">
                <a:latin typeface="Arial" charset="0"/>
              </a:rPr>
              <a:t>are arrested for a </a:t>
            </a:r>
            <a:r>
              <a:rPr lang="en-US" sz="2400" b="1" dirty="0" smtClean="0">
                <a:latin typeface="Arial" charset="0"/>
              </a:rPr>
              <a:t>crime.</a:t>
            </a:r>
            <a:endParaRPr lang="en-US" sz="2400" b="1" dirty="0">
              <a:latin typeface="Arial" charset="0"/>
            </a:endParaRPr>
          </a:p>
          <a:p>
            <a:pPr eaLnBrk="1" hangingPunct="1">
              <a:tabLst>
                <a:tab pos="225425" algn="l"/>
                <a:tab pos="515938" algn="l"/>
              </a:tabLst>
            </a:pPr>
            <a:r>
              <a:rPr lang="en-US" sz="2400" b="1" dirty="0" smtClean="0">
                <a:latin typeface="Arial" charset="0"/>
              </a:rPr>
              <a:t>You are interrogated separately, and each offered </a:t>
            </a:r>
            <a:r>
              <a:rPr lang="en-US" sz="2400" b="1" dirty="0">
                <a:latin typeface="Arial" charset="0"/>
              </a:rPr>
              <a:t>the same </a:t>
            </a:r>
            <a:r>
              <a:rPr lang="en-US" sz="2400" b="1" dirty="0" smtClean="0">
                <a:latin typeface="Arial" charset="0"/>
              </a:rPr>
              <a:t>deal:</a:t>
            </a:r>
            <a:endParaRPr lang="en-US" sz="2400" b="1" dirty="0">
              <a:latin typeface="Arial" charset="0"/>
            </a:endParaRPr>
          </a:p>
          <a:p>
            <a:pPr eaLnBrk="1" hangingPunct="1">
              <a:tabLst>
                <a:tab pos="225425" algn="l"/>
                <a:tab pos="515938" algn="l"/>
              </a:tabLst>
            </a:pPr>
            <a:r>
              <a:rPr lang="en-US" sz="2400" b="1" dirty="0">
                <a:latin typeface="Arial" charset="0"/>
              </a:rPr>
              <a:t>	- if neither confesses or implicates the other 			(cooperation), both receive a short sentence (the 		</a:t>
            </a:r>
            <a:r>
              <a:rPr lang="en-US" sz="2400" b="1" dirty="0" smtClean="0">
                <a:latin typeface="Arial" charset="0"/>
              </a:rPr>
              <a:t>state’s </a:t>
            </a:r>
            <a:r>
              <a:rPr lang="en-US" sz="2400" b="1" dirty="0">
                <a:latin typeface="Arial" charset="0"/>
              </a:rPr>
              <a:t>evidence is weak)</a:t>
            </a:r>
          </a:p>
          <a:p>
            <a:pPr eaLnBrk="1" hangingPunct="1">
              <a:tabLst>
                <a:tab pos="225425" algn="l"/>
                <a:tab pos="515938" algn="l"/>
              </a:tabLst>
            </a:pPr>
            <a:r>
              <a:rPr lang="en-US" sz="2400" b="1" dirty="0">
                <a:latin typeface="Arial" charset="0"/>
              </a:rPr>
              <a:t>	- if both defect (implicate the other), both get a medium 		sentence</a:t>
            </a:r>
          </a:p>
          <a:p>
            <a:pPr eaLnBrk="1" hangingPunct="1">
              <a:tabLst>
                <a:tab pos="225425" algn="l"/>
                <a:tab pos="515938" algn="l"/>
              </a:tabLst>
            </a:pPr>
            <a:r>
              <a:rPr lang="en-US" sz="2400" b="1" dirty="0">
                <a:latin typeface="Arial" charset="0"/>
              </a:rPr>
              <a:t>	- if you defect (testify against the other prisoner) and 		</a:t>
            </a:r>
            <a:r>
              <a:rPr lang="en-US" sz="2400" b="1" dirty="0" smtClean="0">
                <a:latin typeface="Arial" charset="0"/>
              </a:rPr>
              <a:t>he/she </a:t>
            </a:r>
            <a:r>
              <a:rPr lang="en-US" sz="2400" b="1" dirty="0">
                <a:latin typeface="Arial" charset="0"/>
              </a:rPr>
              <a:t>does not defect, you go free and he/she gets 		</a:t>
            </a:r>
            <a:r>
              <a:rPr lang="en-US" sz="2400" b="1" dirty="0" smtClean="0">
                <a:latin typeface="Arial" charset="0"/>
              </a:rPr>
              <a:t>a </a:t>
            </a:r>
            <a:r>
              <a:rPr lang="en-US" sz="2400" b="1" dirty="0">
                <a:latin typeface="Arial" charset="0"/>
              </a:rPr>
              <a:t>life sentence</a:t>
            </a:r>
          </a:p>
          <a:p>
            <a:pPr eaLnBrk="1" hangingPunct="1">
              <a:tabLst>
                <a:tab pos="225425" algn="l"/>
                <a:tab pos="515938" algn="l"/>
              </a:tabLst>
            </a:pPr>
            <a:r>
              <a:rPr lang="en-US" sz="2400" b="1" dirty="0">
                <a:latin typeface="Arial" charset="0"/>
              </a:rPr>
              <a:t>	- if he/she defects (testifies against you), but you do 		</a:t>
            </a:r>
            <a:r>
              <a:rPr lang="en-US" sz="2400" b="1" dirty="0" smtClean="0">
                <a:latin typeface="Arial" charset="0"/>
              </a:rPr>
              <a:t>not </a:t>
            </a:r>
            <a:r>
              <a:rPr lang="en-US" sz="2400" b="1" dirty="0">
                <a:latin typeface="Arial" charset="0"/>
              </a:rPr>
              <a:t>defect, he/she goes free and you get life</a:t>
            </a:r>
          </a:p>
          <a:p>
            <a:pPr eaLnBrk="1" hangingPunct="1">
              <a:tabLst>
                <a:tab pos="225425" algn="l"/>
                <a:tab pos="515938" algn="l"/>
              </a:tabLst>
            </a:pPr>
            <a:endParaRPr lang="en-US" sz="2400" b="1" dirty="0">
              <a:latin typeface="Arial" charset="0"/>
            </a:endParaRPr>
          </a:p>
          <a:p>
            <a:pPr eaLnBrk="1" hangingPunct="1">
              <a:tabLst>
                <a:tab pos="225425" algn="l"/>
                <a:tab pos="515938" algn="l"/>
              </a:tabLst>
            </a:pPr>
            <a:r>
              <a:rPr lang="en-US" sz="2400" b="1" dirty="0">
                <a:latin typeface="Arial" charset="0"/>
              </a:rPr>
              <a:t>What should you do?</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rackerjackfinance.com/wp-content/uploads/2012/05/prisoners_dilemma.gif"/>
          <p:cNvPicPr>
            <a:picLocks noChangeAspect="1" noChangeArrowheads="1"/>
          </p:cNvPicPr>
          <p:nvPr/>
        </p:nvPicPr>
        <p:blipFill>
          <a:blip r:embed="rId2" cstate="print"/>
          <a:srcRect/>
          <a:stretch>
            <a:fillRect/>
          </a:stretch>
        </p:blipFill>
        <p:spPr bwMode="auto">
          <a:xfrm>
            <a:off x="1600200" y="533400"/>
            <a:ext cx="5867400" cy="604136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41325" y="344488"/>
            <a:ext cx="8397875" cy="3785652"/>
          </a:xfrm>
          <a:prstGeom prst="rect">
            <a:avLst/>
          </a:prstGeom>
          <a:noFill/>
          <a:ln w="9525">
            <a:noFill/>
            <a:miter lim="800000"/>
            <a:headEnd/>
            <a:tailEnd/>
          </a:ln>
          <a:effectLst/>
        </p:spPr>
        <p:txBody>
          <a:bodyPr>
            <a:spAutoFit/>
          </a:bodyPr>
          <a:lstStyle/>
          <a:p>
            <a:pPr eaLnBrk="1" hangingPunct="1">
              <a:tabLst>
                <a:tab pos="225425" algn="l"/>
                <a:tab pos="458788" algn="l"/>
                <a:tab pos="692150" algn="l"/>
              </a:tabLst>
            </a:pPr>
            <a:r>
              <a:rPr lang="en-US" sz="2400" b="1" dirty="0" smtClean="0">
                <a:latin typeface="Arial" charset="0"/>
              </a:rPr>
              <a:t>What </a:t>
            </a:r>
            <a:r>
              <a:rPr lang="en-US" sz="2400" b="1" dirty="0">
                <a:latin typeface="Arial" charset="0"/>
              </a:rPr>
              <a:t>should you do</a:t>
            </a:r>
            <a:r>
              <a:rPr lang="en-US" sz="2400" b="1" dirty="0" smtClean="0">
                <a:latin typeface="Arial" charset="0"/>
              </a:rPr>
              <a:t>?</a:t>
            </a:r>
          </a:p>
          <a:p>
            <a:pPr eaLnBrk="1" hangingPunct="1">
              <a:tabLst>
                <a:tab pos="225425" algn="l"/>
                <a:tab pos="458788" algn="l"/>
                <a:tab pos="692150" algn="l"/>
              </a:tabLst>
            </a:pPr>
            <a:endParaRPr lang="en-US" sz="2400" b="1" dirty="0">
              <a:latin typeface="Arial" charset="0"/>
            </a:endParaRPr>
          </a:p>
          <a:p>
            <a:pPr eaLnBrk="1" hangingPunct="1">
              <a:tabLst>
                <a:tab pos="225425" algn="l"/>
                <a:tab pos="458788" algn="l"/>
                <a:tab pos="692150" algn="l"/>
              </a:tabLst>
            </a:pPr>
            <a:r>
              <a:rPr lang="en-US" sz="2400" b="1" dirty="0" smtClean="0">
                <a:latin typeface="Arial" charset="0"/>
              </a:rPr>
              <a:t>This is </a:t>
            </a:r>
            <a:r>
              <a:rPr lang="en-US" sz="2400" b="1" dirty="0">
                <a:latin typeface="Arial" charset="0"/>
              </a:rPr>
              <a:t>an Analog of Reciprocal </a:t>
            </a:r>
            <a:r>
              <a:rPr lang="en-US" sz="2400" b="1" dirty="0" smtClean="0">
                <a:latin typeface="Arial" charset="0"/>
              </a:rPr>
              <a:t>Altruism.</a:t>
            </a:r>
            <a:endParaRPr lang="en-US" sz="2400" b="1" dirty="0">
              <a:latin typeface="Arial" charset="0"/>
            </a:endParaRPr>
          </a:p>
          <a:p>
            <a:pPr eaLnBrk="1" hangingPunct="1">
              <a:tabLst>
                <a:tab pos="225425" algn="l"/>
                <a:tab pos="458788" algn="l"/>
                <a:tab pos="692150" algn="l"/>
              </a:tabLst>
            </a:pPr>
            <a:r>
              <a:rPr lang="en-US" sz="2400" b="1" dirty="0">
                <a:latin typeface="Arial" charset="0"/>
              </a:rPr>
              <a:t>	The best solution is </a:t>
            </a:r>
            <a:r>
              <a:rPr lang="en-US" sz="2400" b="1" i="1" dirty="0">
                <a:latin typeface="Arial" charset="0"/>
              </a:rPr>
              <a:t>cooperation</a:t>
            </a:r>
            <a:r>
              <a:rPr lang="en-US" sz="2400" b="1" dirty="0">
                <a:latin typeface="Arial" charset="0"/>
              </a:rPr>
              <a:t>.</a:t>
            </a:r>
          </a:p>
          <a:p>
            <a:pPr eaLnBrk="1" hangingPunct="1">
              <a:tabLst>
                <a:tab pos="225425" algn="l"/>
                <a:tab pos="458788" algn="l"/>
                <a:tab pos="692150" algn="l"/>
              </a:tabLst>
            </a:pPr>
            <a:r>
              <a:rPr lang="en-US" sz="2400" b="1" dirty="0">
                <a:latin typeface="Arial" charset="0"/>
              </a:rPr>
              <a:t>		- neither prisoner defects and both receive a short 				</a:t>
            </a:r>
            <a:r>
              <a:rPr lang="en-US" sz="2400" b="1" dirty="0" smtClean="0">
                <a:latin typeface="Arial" charset="0"/>
              </a:rPr>
              <a:t>sentence.</a:t>
            </a:r>
            <a:endParaRPr lang="en-US" sz="2400" b="1" dirty="0">
              <a:latin typeface="Arial" charset="0"/>
            </a:endParaRPr>
          </a:p>
          <a:p>
            <a:pPr eaLnBrk="1" hangingPunct="1">
              <a:tabLst>
                <a:tab pos="225425" algn="l"/>
                <a:tab pos="458788" algn="l"/>
                <a:tab pos="692150" algn="l"/>
              </a:tabLst>
            </a:pPr>
            <a:endParaRPr lang="en-US" sz="2400" b="1" dirty="0">
              <a:latin typeface="Arial" charset="0"/>
            </a:endParaRPr>
          </a:p>
          <a:p>
            <a:pPr eaLnBrk="1" hangingPunct="1">
              <a:tabLst>
                <a:tab pos="225425" algn="l"/>
                <a:tab pos="458788" algn="l"/>
                <a:tab pos="692150" algn="l"/>
              </a:tabLst>
            </a:pPr>
            <a:r>
              <a:rPr lang="en-US" sz="2400" b="1" dirty="0">
                <a:latin typeface="Arial" charset="0"/>
              </a:rPr>
              <a:t>Can you count on your buddy </a:t>
            </a:r>
            <a:r>
              <a:rPr lang="en-US" sz="2400" b="1" dirty="0" smtClean="0">
                <a:latin typeface="Arial" charset="0"/>
              </a:rPr>
              <a:t>not to defect</a:t>
            </a:r>
            <a:r>
              <a:rPr lang="en-US" sz="2400" b="1" dirty="0">
                <a:latin typeface="Arial" charset="0"/>
              </a:rPr>
              <a:t>? </a:t>
            </a:r>
          </a:p>
          <a:p>
            <a:pPr eaLnBrk="1" hangingPunct="1">
              <a:tabLst>
                <a:tab pos="225425" algn="l"/>
                <a:tab pos="458788" algn="l"/>
                <a:tab pos="692150" algn="l"/>
              </a:tabLst>
            </a:pPr>
            <a:r>
              <a:rPr lang="en-US" sz="2400" b="1" dirty="0">
                <a:latin typeface="Arial" charset="0"/>
              </a:rPr>
              <a:t>	- There will always be the temptation to implicate your 			buddy (defect) and get off free.</a:t>
            </a:r>
          </a:p>
        </p:txBody>
      </p:sp>
      <p:pic>
        <p:nvPicPr>
          <p:cNvPr id="17410" name="Picture 2" descr="http://i104.photobucket.com/albums/m181/paularm/n875295423_2582466_7116.jpg"/>
          <p:cNvPicPr>
            <a:picLocks noChangeAspect="1" noChangeArrowheads="1"/>
          </p:cNvPicPr>
          <p:nvPr/>
        </p:nvPicPr>
        <p:blipFill>
          <a:blip r:embed="rId3" cstate="print"/>
          <a:srcRect/>
          <a:stretch>
            <a:fillRect/>
          </a:stretch>
        </p:blipFill>
        <p:spPr bwMode="auto">
          <a:xfrm>
            <a:off x="6248400" y="3809999"/>
            <a:ext cx="2038350" cy="3048001"/>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371600" y="512763"/>
            <a:ext cx="7772400" cy="914400"/>
          </a:xfrm>
        </p:spPr>
        <p:txBody>
          <a:bodyPr/>
          <a:lstStyle/>
          <a:p>
            <a:r>
              <a:rPr lang="en-US" dirty="0" smtClean="0"/>
              <a:t>Evolution</a:t>
            </a:r>
            <a:endParaRPr lang="en-US" dirty="0"/>
          </a:p>
        </p:txBody>
      </p:sp>
      <p:sp>
        <p:nvSpPr>
          <p:cNvPr id="7" name="Content Placeholder 6"/>
          <p:cNvSpPr>
            <a:spLocks noGrp="1"/>
          </p:cNvSpPr>
          <p:nvPr>
            <p:ph idx="4294967295"/>
          </p:nvPr>
        </p:nvSpPr>
        <p:spPr>
          <a:xfrm>
            <a:off x="1371600" y="1784350"/>
            <a:ext cx="7772400" cy="4572000"/>
          </a:xfrm>
        </p:spPr>
        <p:txBody>
          <a:bodyPr/>
          <a:lstStyle/>
          <a:p>
            <a:r>
              <a:rPr lang="en-US" dirty="0" smtClean="0"/>
              <a:t>Change over time</a:t>
            </a:r>
          </a:p>
          <a:p>
            <a:r>
              <a:rPr lang="en-US" dirty="0" smtClean="0"/>
              <a:t>Change(s in </a:t>
            </a:r>
            <a:r>
              <a:rPr lang="en-US" b="1" dirty="0" smtClean="0">
                <a:solidFill>
                  <a:schemeClr val="tx2">
                    <a:lumMod val="75000"/>
                  </a:schemeClr>
                </a:solidFill>
              </a:rPr>
              <a:t>allele frequencies </a:t>
            </a:r>
            <a:r>
              <a:rPr lang="en-US" dirty="0" smtClean="0"/>
              <a:t>in a population) over time</a:t>
            </a:r>
          </a:p>
          <a:p>
            <a:r>
              <a:rPr lang="en-US" dirty="0" smtClean="0"/>
              <a:t>This can take a long, long time (think 3.5 </a:t>
            </a:r>
            <a:r>
              <a:rPr lang="en-US" i="1" dirty="0" smtClean="0"/>
              <a:t>billion</a:t>
            </a:r>
            <a:r>
              <a:rPr lang="en-US" dirty="0" smtClean="0"/>
              <a:t> years)</a:t>
            </a:r>
          </a:p>
          <a:p>
            <a:endParaRPr lang="en-US" dirty="0" smtClean="0"/>
          </a:p>
        </p:txBody>
      </p:sp>
      <p:pic>
        <p:nvPicPr>
          <p:cNvPr id="5" name="Picture 4" descr="photo.JPG"/>
          <p:cNvPicPr>
            <a:picLocks noChangeAspect="1"/>
          </p:cNvPicPr>
          <p:nvPr/>
        </p:nvPicPr>
        <p:blipFill>
          <a:blip r:embed="rId2" cstate="print"/>
          <a:stretch>
            <a:fillRect/>
          </a:stretch>
        </p:blipFill>
        <p:spPr>
          <a:xfrm>
            <a:off x="4724400" y="3886200"/>
            <a:ext cx="2667000" cy="263046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441325" y="344488"/>
            <a:ext cx="8397875" cy="4893647"/>
          </a:xfrm>
          <a:prstGeom prst="rect">
            <a:avLst/>
          </a:prstGeom>
          <a:noFill/>
          <a:ln w="9525">
            <a:noFill/>
            <a:miter lim="800000"/>
            <a:headEnd/>
            <a:tailEnd/>
          </a:ln>
          <a:effectLst/>
        </p:spPr>
        <p:txBody>
          <a:bodyPr>
            <a:spAutoFit/>
          </a:bodyPr>
          <a:lstStyle/>
          <a:p>
            <a:pPr eaLnBrk="1" hangingPunct="1">
              <a:tabLst>
                <a:tab pos="225425" algn="l"/>
                <a:tab pos="458788" algn="l"/>
              </a:tabLst>
            </a:pPr>
            <a:endParaRPr lang="en-US" sz="2400" b="1" dirty="0" smtClean="0">
              <a:latin typeface="Arial" charset="0"/>
            </a:endParaRPr>
          </a:p>
          <a:p>
            <a:pPr eaLnBrk="1" hangingPunct="1">
              <a:tabLst>
                <a:tab pos="225425" algn="l"/>
                <a:tab pos="458788" algn="l"/>
              </a:tabLst>
            </a:pPr>
            <a:r>
              <a:rPr lang="en-US" sz="2400" b="1" dirty="0" smtClean="0">
                <a:latin typeface="Arial" charset="0"/>
              </a:rPr>
              <a:t>What </a:t>
            </a:r>
            <a:r>
              <a:rPr lang="en-US" sz="2400" b="1" dirty="0">
                <a:latin typeface="Arial" charset="0"/>
              </a:rPr>
              <a:t>if the players interact continually?</a:t>
            </a:r>
          </a:p>
          <a:p>
            <a:pPr eaLnBrk="1" hangingPunct="1">
              <a:tabLst>
                <a:tab pos="225425" algn="l"/>
                <a:tab pos="458788" algn="l"/>
              </a:tabLst>
            </a:pPr>
            <a:endParaRPr lang="en-US" sz="2400" b="1" dirty="0">
              <a:latin typeface="Arial" charset="0"/>
            </a:endParaRPr>
          </a:p>
          <a:p>
            <a:pPr eaLnBrk="1" hangingPunct="1">
              <a:tabLst>
                <a:tab pos="225425" algn="l"/>
                <a:tab pos="458788" algn="l"/>
              </a:tabLst>
            </a:pPr>
            <a:r>
              <a:rPr lang="en-US" sz="2400" b="1" dirty="0">
                <a:latin typeface="Arial" charset="0"/>
              </a:rPr>
              <a:t>This problem has been extensively </a:t>
            </a:r>
            <a:r>
              <a:rPr lang="en-US" sz="2400" b="1" dirty="0" smtClean="0">
                <a:latin typeface="Arial" charset="0"/>
              </a:rPr>
              <a:t>modeled.</a:t>
            </a:r>
            <a:endParaRPr lang="en-US" sz="2400" b="1" dirty="0">
              <a:latin typeface="Arial" charset="0"/>
            </a:endParaRPr>
          </a:p>
          <a:p>
            <a:pPr eaLnBrk="1" hangingPunct="1">
              <a:tabLst>
                <a:tab pos="225425" algn="l"/>
                <a:tab pos="458788" algn="l"/>
              </a:tabLst>
            </a:pPr>
            <a:endParaRPr lang="en-US" sz="2400" b="1" dirty="0">
              <a:latin typeface="Arial" charset="0"/>
            </a:endParaRPr>
          </a:p>
          <a:p>
            <a:pPr eaLnBrk="1" hangingPunct="1">
              <a:tabLst>
                <a:tab pos="225425" algn="l"/>
                <a:tab pos="458788" algn="l"/>
              </a:tabLst>
            </a:pPr>
            <a:r>
              <a:rPr lang="en-US" sz="2400" b="1" u="sng" dirty="0">
                <a:latin typeface="Arial" charset="0"/>
              </a:rPr>
              <a:t>The Tit for Tat Strategy</a:t>
            </a:r>
          </a:p>
          <a:p>
            <a:pPr eaLnBrk="1" hangingPunct="1">
              <a:tabLst>
                <a:tab pos="225425" algn="l"/>
                <a:tab pos="458788" algn="l"/>
              </a:tabLst>
            </a:pPr>
            <a:r>
              <a:rPr lang="en-US" sz="2400" b="1" dirty="0">
                <a:latin typeface="Arial" charset="0"/>
              </a:rPr>
              <a:t>	In first encounter always cooperate; subsequently,</a:t>
            </a:r>
          </a:p>
          <a:p>
            <a:pPr eaLnBrk="1" hangingPunct="1">
              <a:tabLst>
                <a:tab pos="225425" algn="l"/>
                <a:tab pos="458788" algn="l"/>
              </a:tabLst>
            </a:pPr>
            <a:r>
              <a:rPr lang="en-US" sz="2400" b="1" dirty="0">
                <a:latin typeface="Arial" charset="0"/>
              </a:rPr>
              <a:t>	</a:t>
            </a:r>
            <a:r>
              <a:rPr lang="en-US" sz="2400" b="1" dirty="0" smtClean="0">
                <a:latin typeface="Arial" charset="0"/>
              </a:rPr>
              <a:t>always </a:t>
            </a:r>
            <a:r>
              <a:rPr lang="en-US" sz="2400" b="1" dirty="0">
                <a:latin typeface="Arial" charset="0"/>
              </a:rPr>
              <a:t>copy the opponent’s previous move</a:t>
            </a:r>
          </a:p>
          <a:p>
            <a:pPr eaLnBrk="1" hangingPunct="1">
              <a:tabLst>
                <a:tab pos="225425" algn="l"/>
                <a:tab pos="458788" algn="l"/>
              </a:tabLst>
            </a:pPr>
            <a:r>
              <a:rPr lang="en-US" sz="2400" b="1" dirty="0">
                <a:latin typeface="Arial" charset="0"/>
              </a:rPr>
              <a:t>		- cooperate in reward for past cooperation</a:t>
            </a:r>
          </a:p>
          <a:p>
            <a:pPr eaLnBrk="1" hangingPunct="1">
              <a:tabLst>
                <a:tab pos="225425" algn="l"/>
                <a:tab pos="458788" algn="l"/>
              </a:tabLst>
            </a:pPr>
            <a:r>
              <a:rPr lang="en-US" sz="2400" b="1" dirty="0">
                <a:latin typeface="Arial" charset="0"/>
              </a:rPr>
              <a:t>		- defect in retaliation to past defection</a:t>
            </a:r>
          </a:p>
          <a:p>
            <a:pPr eaLnBrk="1" hangingPunct="1">
              <a:tabLst>
                <a:tab pos="225425" algn="l"/>
                <a:tab pos="458788" algn="l"/>
              </a:tabLst>
            </a:pPr>
            <a:r>
              <a:rPr lang="en-US" sz="2400" b="1" dirty="0">
                <a:latin typeface="Arial" charset="0"/>
              </a:rPr>
              <a:t>	Is the best of all possible </a:t>
            </a:r>
            <a:r>
              <a:rPr lang="en-US" sz="2400" b="1" dirty="0" smtClean="0">
                <a:latin typeface="Arial" charset="0"/>
              </a:rPr>
              <a:t>strategies.</a:t>
            </a:r>
          </a:p>
          <a:p>
            <a:pPr eaLnBrk="1" hangingPunct="1">
              <a:tabLst>
                <a:tab pos="225425" algn="l"/>
                <a:tab pos="458788" algn="l"/>
              </a:tabLst>
            </a:pPr>
            <a:endParaRPr lang="en-US" sz="2400" b="1" dirty="0" smtClean="0">
              <a:latin typeface="Arial" charset="0"/>
            </a:endParaRPr>
          </a:p>
          <a:p>
            <a:pPr eaLnBrk="1" hangingPunct="1">
              <a:tabLst>
                <a:tab pos="225425" algn="l"/>
                <a:tab pos="458788" algn="l"/>
              </a:tabLst>
            </a:pPr>
            <a:r>
              <a:rPr lang="en-US" sz="2400" b="1" dirty="0" smtClean="0">
                <a:latin typeface="Arial" charset="0"/>
              </a:rPr>
              <a:t>In fact, is an ESS.</a:t>
            </a:r>
            <a:endParaRPr lang="en-US" sz="2400" b="1" dirty="0">
              <a:latin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52400" y="415925"/>
            <a:ext cx="8763000" cy="5632311"/>
          </a:xfrm>
          <a:prstGeom prst="rect">
            <a:avLst/>
          </a:prstGeom>
          <a:noFill/>
          <a:ln w="9525">
            <a:noFill/>
            <a:miter lim="800000"/>
            <a:headEnd/>
            <a:tailEnd/>
          </a:ln>
          <a:effectLst/>
        </p:spPr>
        <p:txBody>
          <a:bodyPr>
            <a:spAutoFit/>
          </a:bodyPr>
          <a:lstStyle/>
          <a:p>
            <a:pPr eaLnBrk="1" hangingPunct="1">
              <a:tabLst>
                <a:tab pos="225425" algn="l"/>
                <a:tab pos="463550" algn="l"/>
                <a:tab pos="687388" algn="l"/>
                <a:tab pos="2738438" algn="l"/>
              </a:tabLst>
            </a:pPr>
            <a:r>
              <a:rPr lang="en-US" sz="2400" b="1" u="sng" dirty="0">
                <a:latin typeface="Arial" charset="0"/>
                <a:cs typeface="Times New Roman" pitchFamily="18" charset="0"/>
              </a:rPr>
              <a:t>Species Characteristics Favoring Reciprocal Altruism</a:t>
            </a:r>
          </a:p>
          <a:p>
            <a:pPr eaLnBrk="1" hangingPunct="1">
              <a:tabLst>
                <a:tab pos="225425" algn="l"/>
                <a:tab pos="463550" algn="l"/>
                <a:tab pos="687388" algn="l"/>
                <a:tab pos="2738438" algn="l"/>
              </a:tabLst>
            </a:pPr>
            <a:r>
              <a:rPr lang="en-US" sz="2400" b="1" dirty="0">
                <a:latin typeface="Arial" charset="0"/>
                <a:cs typeface="Times New Roman" pitchFamily="18" charset="0"/>
              </a:rPr>
              <a:t>	- long-lived</a:t>
            </a:r>
          </a:p>
          <a:p>
            <a:pPr eaLnBrk="1" hangingPunct="1">
              <a:tabLst>
                <a:tab pos="225425" algn="l"/>
                <a:tab pos="463550" algn="l"/>
                <a:tab pos="687388" algn="l"/>
                <a:tab pos="2738438" algn="l"/>
              </a:tabLst>
            </a:pPr>
            <a:r>
              <a:rPr lang="en-US" sz="2400" b="1" dirty="0">
                <a:latin typeface="Arial" charset="0"/>
                <a:cs typeface="Times New Roman" pitchFamily="18" charset="0"/>
              </a:rPr>
              <a:t>	- small, highly social and stable groups</a:t>
            </a:r>
          </a:p>
          <a:p>
            <a:pPr eaLnBrk="1" hangingPunct="1">
              <a:tabLst>
                <a:tab pos="225425" algn="l"/>
                <a:tab pos="463550" algn="l"/>
                <a:tab pos="687388" algn="l"/>
                <a:tab pos="2738438" algn="l"/>
              </a:tabLst>
            </a:pPr>
            <a:r>
              <a:rPr lang="en-US" sz="2400" b="1" dirty="0">
                <a:latin typeface="Arial" charset="0"/>
                <a:cs typeface="Times New Roman" pitchFamily="18" charset="0"/>
              </a:rPr>
              <a:t>	- "intelligent" (highly developed central nervous system)</a:t>
            </a:r>
          </a:p>
          <a:p>
            <a:pPr eaLnBrk="1" hangingPunct="1">
              <a:tabLst>
                <a:tab pos="225425" algn="l"/>
                <a:tab pos="463550" algn="l"/>
                <a:tab pos="687388" algn="l"/>
                <a:tab pos="2738438" algn="l"/>
              </a:tabLst>
            </a:pPr>
            <a:r>
              <a:rPr lang="en-US" sz="2400" b="1" dirty="0">
                <a:latin typeface="Arial" charset="0"/>
                <a:cs typeface="Times New Roman" pitchFamily="18" charset="0"/>
              </a:rPr>
              <a:t>	- low rates of dispersal from the group</a:t>
            </a:r>
          </a:p>
          <a:p>
            <a:pPr eaLnBrk="1" hangingPunct="1">
              <a:tabLst>
                <a:tab pos="225425" algn="l"/>
                <a:tab pos="463550" algn="l"/>
                <a:tab pos="687388" algn="l"/>
                <a:tab pos="2738438" algn="l"/>
              </a:tabLst>
            </a:pPr>
            <a:r>
              <a:rPr lang="en-US" sz="2400" b="1" dirty="0">
                <a:latin typeface="Arial" charset="0"/>
                <a:cs typeface="Times New Roman" pitchFamily="18" charset="0"/>
              </a:rPr>
              <a:t>	- mutual dependence on group behavior: defense, 				foraging, etc.</a:t>
            </a:r>
          </a:p>
          <a:p>
            <a:pPr eaLnBrk="1" hangingPunct="1">
              <a:tabLst>
                <a:tab pos="225425" algn="l"/>
                <a:tab pos="463550" algn="l"/>
                <a:tab pos="687388" algn="l"/>
                <a:tab pos="2738438" algn="l"/>
              </a:tabLst>
            </a:pPr>
            <a:endParaRPr lang="en-US" sz="2400" b="1" dirty="0">
              <a:latin typeface="Arial" charset="0"/>
              <a:cs typeface="Times New Roman" pitchFamily="18" charset="0"/>
            </a:endParaRPr>
          </a:p>
          <a:p>
            <a:pPr eaLnBrk="1" hangingPunct="1">
              <a:tabLst>
                <a:tab pos="225425" algn="l"/>
                <a:tab pos="463550" algn="l"/>
                <a:tab pos="687388" algn="l"/>
                <a:tab pos="2738438" algn="l"/>
              </a:tabLst>
            </a:pPr>
            <a:r>
              <a:rPr lang="en-US" sz="2400" b="1" dirty="0">
                <a:latin typeface="Arial" charset="0"/>
                <a:cs typeface="Times New Roman" pitchFamily="18" charset="0"/>
              </a:rPr>
              <a:t>Reciprocal Altruism is unlikely to occur in species with 			strong social dominance (social hierarchy)</a:t>
            </a:r>
          </a:p>
          <a:p>
            <a:pPr eaLnBrk="1" hangingPunct="1">
              <a:tabLst>
                <a:tab pos="225425" algn="l"/>
                <a:tab pos="463550" algn="l"/>
                <a:tab pos="687388" algn="l"/>
                <a:tab pos="2738438" algn="l"/>
              </a:tabLst>
            </a:pPr>
            <a:r>
              <a:rPr lang="en-US" sz="2400" b="1" dirty="0">
                <a:latin typeface="Arial" charset="0"/>
                <a:cs typeface="Times New Roman" pitchFamily="18" charset="0"/>
              </a:rPr>
              <a:t>	- social subordinates are rarely able to sufficiently 			reciprocate </a:t>
            </a:r>
            <a:endParaRPr lang="en-US" sz="2400" b="1" dirty="0" smtClean="0">
              <a:latin typeface="Arial" charset="0"/>
              <a:cs typeface="Times New Roman" pitchFamily="18" charset="0"/>
            </a:endParaRPr>
          </a:p>
          <a:p>
            <a:pPr eaLnBrk="1" hangingPunct="1">
              <a:tabLst>
                <a:tab pos="225425" algn="l"/>
                <a:tab pos="463550" algn="l"/>
                <a:tab pos="687388" algn="l"/>
                <a:tab pos="2738438" algn="l"/>
              </a:tabLst>
            </a:pPr>
            <a:endParaRPr lang="en-US" sz="2400" b="1" dirty="0" smtClean="0">
              <a:latin typeface="Arial" charset="0"/>
              <a:cs typeface="Times New Roman" pitchFamily="18" charset="0"/>
            </a:endParaRPr>
          </a:p>
          <a:p>
            <a:pPr eaLnBrk="1" hangingPunct="1">
              <a:tabLst>
                <a:tab pos="225425" algn="l"/>
                <a:tab pos="463550" algn="l"/>
                <a:tab pos="687388" algn="l"/>
                <a:tab pos="2738438" algn="l"/>
              </a:tabLst>
            </a:pPr>
            <a:endParaRPr lang="en-US" sz="2400" b="1" dirty="0" smtClean="0">
              <a:latin typeface="Arial" charset="0"/>
              <a:cs typeface="Times New Roman" pitchFamily="18" charset="0"/>
            </a:endParaRPr>
          </a:p>
          <a:p>
            <a:pPr eaLnBrk="1" hangingPunct="1">
              <a:tabLst>
                <a:tab pos="225425" algn="l"/>
                <a:tab pos="463550" algn="l"/>
                <a:tab pos="687388" algn="l"/>
                <a:tab pos="2738438" algn="l"/>
              </a:tabLst>
            </a:pPr>
            <a:r>
              <a:rPr lang="en-US" sz="2400" b="1" dirty="0" smtClean="0">
                <a:latin typeface="Arial" charset="0"/>
                <a:cs typeface="Times New Roman" pitchFamily="18" charset="0"/>
              </a:rPr>
              <a:t>What about primates?</a:t>
            </a:r>
            <a:endParaRPr lang="en-US" sz="2400" b="1" dirty="0">
              <a:latin typeface="Arial" charset="0"/>
              <a:cs typeface="Times New Roman" pitchFamily="18" charset="0"/>
            </a:endParaRPr>
          </a:p>
        </p:txBody>
      </p:sp>
      <p:pic>
        <p:nvPicPr>
          <p:cNvPr id="49156" name="Picture 4" descr="vampire2"/>
          <p:cNvPicPr>
            <a:picLocks noChangeAspect="1" noChangeArrowheads="1"/>
          </p:cNvPicPr>
          <p:nvPr/>
        </p:nvPicPr>
        <p:blipFill>
          <a:blip r:embed="rId3" cstate="print"/>
          <a:srcRect/>
          <a:stretch>
            <a:fillRect/>
          </a:stretch>
        </p:blipFill>
        <p:spPr bwMode="auto">
          <a:xfrm>
            <a:off x="5562600" y="4486275"/>
            <a:ext cx="2428875" cy="23717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90600" y="512763"/>
            <a:ext cx="7924800" cy="914400"/>
          </a:xfrm>
        </p:spPr>
        <p:txBody>
          <a:bodyPr/>
          <a:lstStyle/>
          <a:p>
            <a:r>
              <a:rPr lang="en-US" sz="3600" dirty="0" smtClean="0"/>
              <a:t>“Altruism” in Non-Human Primates</a:t>
            </a:r>
            <a:endParaRPr lang="en-US" sz="3600" dirty="0"/>
          </a:p>
        </p:txBody>
      </p:sp>
      <p:sp>
        <p:nvSpPr>
          <p:cNvPr id="4" name="Content Placeholder 3"/>
          <p:cNvSpPr>
            <a:spLocks noGrp="1"/>
          </p:cNvSpPr>
          <p:nvPr>
            <p:ph idx="4294967295"/>
          </p:nvPr>
        </p:nvSpPr>
        <p:spPr>
          <a:xfrm>
            <a:off x="990600" y="1784350"/>
            <a:ext cx="7772400" cy="4572000"/>
          </a:xfrm>
        </p:spPr>
        <p:txBody>
          <a:bodyPr>
            <a:normAutofit lnSpcReduction="10000"/>
          </a:bodyPr>
          <a:lstStyle/>
          <a:p>
            <a:r>
              <a:rPr lang="en-US" dirty="0" err="1" smtClean="0"/>
              <a:t>Langergraber</a:t>
            </a:r>
            <a:r>
              <a:rPr lang="en-US" dirty="0" smtClean="0"/>
              <a:t> et al., </a:t>
            </a:r>
            <a:r>
              <a:rPr lang="en-US" i="1" dirty="0" smtClean="0"/>
              <a:t>PNAS</a:t>
            </a:r>
            <a:r>
              <a:rPr lang="en-US" dirty="0" smtClean="0"/>
              <a:t> 2007</a:t>
            </a:r>
          </a:p>
          <a:p>
            <a:r>
              <a:rPr lang="en-US" dirty="0" smtClean="0"/>
              <a:t>Males are </a:t>
            </a:r>
            <a:r>
              <a:rPr lang="en-US" dirty="0" err="1" smtClean="0"/>
              <a:t>philopatric</a:t>
            </a:r>
            <a:r>
              <a:rPr lang="en-US" dirty="0" smtClean="0"/>
              <a:t>  	cooperate most often with maternal brothers</a:t>
            </a:r>
          </a:p>
          <a:p>
            <a:pPr lvl="1"/>
            <a:r>
              <a:rPr lang="en-US" dirty="0" smtClean="0"/>
              <a:t>Indirect fitness</a:t>
            </a:r>
          </a:p>
          <a:p>
            <a:r>
              <a:rPr lang="en-US" dirty="0" smtClean="0"/>
              <a:t>Many </a:t>
            </a:r>
            <a:r>
              <a:rPr lang="en-US" dirty="0" err="1" smtClean="0"/>
              <a:t>cooperations</a:t>
            </a:r>
            <a:endParaRPr lang="en-US" dirty="0" smtClean="0"/>
          </a:p>
          <a:p>
            <a:pPr>
              <a:buNone/>
            </a:pPr>
            <a:r>
              <a:rPr lang="en-US" dirty="0" smtClean="0"/>
              <a:t>	between non-kin</a:t>
            </a:r>
          </a:p>
          <a:p>
            <a:pPr lvl="1"/>
            <a:r>
              <a:rPr lang="en-US" dirty="0" smtClean="0"/>
              <a:t>Direct fitness</a:t>
            </a:r>
          </a:p>
          <a:p>
            <a:pPr>
              <a:buNone/>
            </a:pPr>
            <a:endParaRPr lang="en-US" dirty="0" smtClean="0"/>
          </a:p>
          <a:p>
            <a:pPr>
              <a:buNone/>
            </a:pPr>
            <a:r>
              <a:rPr lang="en-US" dirty="0" smtClean="0"/>
              <a:t>What about us?</a:t>
            </a:r>
          </a:p>
        </p:txBody>
      </p:sp>
      <p:pic>
        <p:nvPicPr>
          <p:cNvPr id="9218" name="Picture 2" descr="http://4.bp.blogspot.com/-s92srVt3nTc/TzE9IUi26FI/AAAAAAAAAWU/tUxgoMo7toM/s1600/chimpanzees.jpg"/>
          <p:cNvPicPr>
            <a:picLocks noChangeAspect="1" noChangeArrowheads="1"/>
          </p:cNvPicPr>
          <p:nvPr/>
        </p:nvPicPr>
        <p:blipFill>
          <a:blip r:embed="rId2" cstate="print"/>
          <a:srcRect/>
          <a:stretch>
            <a:fillRect/>
          </a:stretch>
        </p:blipFill>
        <p:spPr bwMode="auto">
          <a:xfrm>
            <a:off x="4648200" y="3486150"/>
            <a:ext cx="4495800" cy="3371850"/>
          </a:xfrm>
          <a:prstGeom prst="rect">
            <a:avLst/>
          </a:prstGeom>
          <a:noFill/>
        </p:spPr>
      </p:pic>
      <p:cxnSp>
        <p:nvCxnSpPr>
          <p:cNvPr id="6" name="Straight Arrow Connector 5"/>
          <p:cNvCxnSpPr/>
          <p:nvPr/>
        </p:nvCxnSpPr>
        <p:spPr>
          <a:xfrm>
            <a:off x="4876800" y="25908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Reciprocal altruism.jpg"/>
          <p:cNvPicPr>
            <a:picLocks noChangeAspect="1" noChangeArrowheads="1"/>
          </p:cNvPicPr>
          <p:nvPr/>
        </p:nvPicPr>
        <p:blipFill>
          <a:blip r:embed="rId2" cstate="print"/>
          <a:srcRect/>
          <a:stretch>
            <a:fillRect/>
          </a:stretch>
        </p:blipFill>
        <p:spPr bwMode="auto">
          <a:xfrm>
            <a:off x="2362200" y="685800"/>
            <a:ext cx="5191125" cy="570547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14400" y="512763"/>
            <a:ext cx="7772400" cy="914400"/>
          </a:xfrm>
        </p:spPr>
        <p:txBody>
          <a:bodyPr/>
          <a:lstStyle/>
          <a:p>
            <a:r>
              <a:rPr lang="en-US" dirty="0" err="1" smtClean="0"/>
              <a:t>Trivers</a:t>
            </a:r>
            <a:r>
              <a:rPr lang="en-US" dirty="0" smtClean="0"/>
              <a:t> – regulation of altruism</a:t>
            </a:r>
            <a:endParaRPr lang="en-US" dirty="0"/>
          </a:p>
        </p:txBody>
      </p:sp>
      <p:sp>
        <p:nvSpPr>
          <p:cNvPr id="5" name="Content Placeholder 4"/>
          <p:cNvSpPr>
            <a:spLocks noGrp="1"/>
          </p:cNvSpPr>
          <p:nvPr>
            <p:ph idx="4294967295"/>
          </p:nvPr>
        </p:nvSpPr>
        <p:spPr>
          <a:xfrm>
            <a:off x="838200" y="1981200"/>
            <a:ext cx="7772400" cy="4572000"/>
          </a:xfrm>
        </p:spPr>
        <p:txBody>
          <a:bodyPr>
            <a:normAutofit fontScale="62500" lnSpcReduction="20000"/>
          </a:bodyPr>
          <a:lstStyle/>
          <a:p>
            <a:r>
              <a:rPr lang="en-US" dirty="0" smtClean="0">
                <a:solidFill>
                  <a:srgbClr val="FFFF00"/>
                </a:solidFill>
              </a:rPr>
              <a:t>Friendship</a:t>
            </a:r>
            <a:r>
              <a:rPr lang="en-US" dirty="0" smtClean="0"/>
              <a:t> and emotions of liking and disliking.</a:t>
            </a:r>
          </a:p>
          <a:p>
            <a:r>
              <a:rPr lang="en-US" dirty="0" smtClean="0">
                <a:solidFill>
                  <a:srgbClr val="FFFF00"/>
                </a:solidFill>
              </a:rPr>
              <a:t>Moralistic aggression</a:t>
            </a:r>
            <a:r>
              <a:rPr lang="en-US" dirty="0" smtClean="0"/>
              <a:t>. A protective mechanism from cheaters acts to regulate the advantage of cheaters in selection against the altruists. The moralistic altruist may want to educate or even punish a cheater.</a:t>
            </a:r>
          </a:p>
          <a:p>
            <a:r>
              <a:rPr lang="en-US" dirty="0" smtClean="0">
                <a:solidFill>
                  <a:srgbClr val="FFFF00"/>
                </a:solidFill>
              </a:rPr>
              <a:t>Gratitude and sympathy</a:t>
            </a:r>
            <a:r>
              <a:rPr lang="en-US" dirty="0" smtClean="0"/>
              <a:t>. A fine regulation of altruism can be associated with gratitude and sympathy in terms of cost/benefit and the level in which the beneficiary will reciprocate.</a:t>
            </a:r>
          </a:p>
          <a:p>
            <a:r>
              <a:rPr lang="en-US" dirty="0" smtClean="0">
                <a:solidFill>
                  <a:srgbClr val="FFFF00"/>
                </a:solidFill>
              </a:rPr>
              <a:t>Guilt and repetitive altruism</a:t>
            </a:r>
            <a:r>
              <a:rPr lang="en-US" dirty="0" smtClean="0"/>
              <a:t>. Prevents the cheater from cheating again. The cheater shows his regret in order to save him from paying too dearly for his acts.</a:t>
            </a:r>
          </a:p>
          <a:p>
            <a:r>
              <a:rPr lang="en-US" dirty="0" smtClean="0">
                <a:solidFill>
                  <a:srgbClr val="FFFF00"/>
                </a:solidFill>
              </a:rPr>
              <a:t>Subtle cheating</a:t>
            </a:r>
            <a:r>
              <a:rPr lang="en-US" dirty="0" smtClean="0"/>
              <a:t>. A stable evolutionary equilibrium could include a low percentage of mimics (in controversial support of adaptive </a:t>
            </a:r>
            <a:r>
              <a:rPr lang="en-US" dirty="0" err="1" smtClean="0"/>
              <a:t>sociopathy</a:t>
            </a:r>
            <a:r>
              <a:rPr lang="en-US" dirty="0" smtClean="0"/>
              <a:t>).</a:t>
            </a:r>
          </a:p>
          <a:p>
            <a:r>
              <a:rPr lang="en-US" dirty="0" smtClean="0">
                <a:solidFill>
                  <a:srgbClr val="FFFF00"/>
                </a:solidFill>
              </a:rPr>
              <a:t>Trust and suspicion</a:t>
            </a:r>
            <a:r>
              <a:rPr lang="en-US" dirty="0" smtClean="0"/>
              <a:t>. These are regulators for cheating and subtle cheating.</a:t>
            </a:r>
          </a:p>
          <a:p>
            <a:r>
              <a:rPr lang="en-US" dirty="0" smtClean="0">
                <a:solidFill>
                  <a:srgbClr val="FFFF00"/>
                </a:solidFill>
              </a:rPr>
              <a:t>Partnerships</a:t>
            </a:r>
            <a:r>
              <a:rPr lang="en-US" dirty="0" smtClean="0"/>
              <a:t>. Altruism with the purpose of creating friendships.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512763"/>
            <a:ext cx="7772400" cy="914400"/>
          </a:xfrm>
        </p:spPr>
        <p:txBody>
          <a:bodyPr/>
          <a:lstStyle/>
          <a:p>
            <a:r>
              <a:rPr lang="en-US" dirty="0" smtClean="0"/>
              <a:t>Greg </a:t>
            </a:r>
            <a:r>
              <a:rPr lang="en-US" dirty="0" err="1" smtClean="0"/>
              <a:t>Berns</a:t>
            </a:r>
            <a:r>
              <a:rPr lang="en-US" dirty="0" smtClean="0"/>
              <a:t> and James </a:t>
            </a:r>
            <a:r>
              <a:rPr lang="en-US" dirty="0" err="1" smtClean="0"/>
              <a:t>Rilling</a:t>
            </a:r>
            <a:endParaRPr lang="en-US" dirty="0"/>
          </a:p>
        </p:txBody>
      </p:sp>
      <p:sp>
        <p:nvSpPr>
          <p:cNvPr id="3" name="Content Placeholder 2"/>
          <p:cNvSpPr>
            <a:spLocks noGrp="1"/>
          </p:cNvSpPr>
          <p:nvPr>
            <p:ph idx="4294967295"/>
          </p:nvPr>
        </p:nvSpPr>
        <p:spPr>
          <a:xfrm>
            <a:off x="990600" y="1600200"/>
            <a:ext cx="7772400" cy="4572000"/>
          </a:xfrm>
        </p:spPr>
        <p:txBody>
          <a:bodyPr/>
          <a:lstStyle/>
          <a:p>
            <a:r>
              <a:rPr lang="en-US" dirty="0" smtClean="0"/>
              <a:t>found that the act of helping another person triggers activity in the caudate nucleus and anterior </a:t>
            </a:r>
            <a:r>
              <a:rPr lang="en-US" dirty="0" err="1" smtClean="0"/>
              <a:t>cingulate</a:t>
            </a:r>
            <a:r>
              <a:rPr lang="en-US" dirty="0" smtClean="0"/>
              <a:t> cortex regions of the brain, the parts involved in pleasure and reward. </a:t>
            </a:r>
          </a:p>
          <a:p>
            <a:r>
              <a:rPr lang="en-US" dirty="0" smtClean="0"/>
              <a:t>serving others may produce the same sort of pleasure as gratifying a personal desire</a:t>
            </a:r>
            <a:endParaRPr lang="en-US" dirty="0"/>
          </a:p>
        </p:txBody>
      </p:sp>
      <p:pic>
        <p:nvPicPr>
          <p:cNvPr id="86022" name="Picture 6" descr="1"/>
          <p:cNvPicPr>
            <a:picLocks noChangeAspect="1" noChangeArrowheads="1"/>
          </p:cNvPicPr>
          <p:nvPr/>
        </p:nvPicPr>
        <p:blipFill>
          <a:blip r:embed="rId3" cstate="print"/>
          <a:srcRect/>
          <a:stretch>
            <a:fillRect/>
          </a:stretch>
        </p:blipFill>
        <p:spPr bwMode="auto">
          <a:xfrm>
            <a:off x="3048000" y="4648200"/>
            <a:ext cx="3227551" cy="25527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9144000" cy="6629400"/>
          </a:xfrm>
        </p:spPr>
        <p:txBody>
          <a:bodyPr>
            <a:normAutofit fontScale="70000" lnSpcReduction="20000"/>
          </a:bodyPr>
          <a:lstStyle/>
          <a:p>
            <a:r>
              <a:rPr lang="en-US" dirty="0" smtClean="0"/>
              <a:t>used </a:t>
            </a:r>
            <a:r>
              <a:rPr lang="en-US" dirty="0" err="1" smtClean="0"/>
              <a:t>fMRI</a:t>
            </a:r>
            <a:r>
              <a:rPr lang="en-US" dirty="0" smtClean="0"/>
              <a:t> to scan the brains of 36 women while they played the "Prisoner's Dilemma;“ each was awarded a sum of money that depended upon the interaction of both players' choices in that round. </a:t>
            </a:r>
            <a:br>
              <a:rPr lang="en-US" dirty="0" smtClean="0"/>
            </a:br>
            <a:r>
              <a:rPr lang="en-US" dirty="0" smtClean="0"/>
              <a:t/>
            </a:r>
            <a:br>
              <a:rPr lang="en-US" dirty="0" smtClean="0"/>
            </a:br>
            <a:r>
              <a:rPr lang="en-US" dirty="0" smtClean="0"/>
              <a:t>Mutual cooperation was the most common outcome, even though a player was maximally rewarded for defecting when the other player cooperated. During the mutually cooperative social interactions, activation was noted in those areas of the brain that are linked to reward processing: the nucleus </a:t>
            </a:r>
            <a:r>
              <a:rPr lang="en-US" dirty="0" err="1" smtClean="0"/>
              <a:t>accumbens</a:t>
            </a:r>
            <a:r>
              <a:rPr lang="en-US" dirty="0" smtClean="0"/>
              <a:t>, the caudate nucleus, </a:t>
            </a:r>
            <a:r>
              <a:rPr lang="en-US" dirty="0" err="1" smtClean="0"/>
              <a:t>ventromedial</a:t>
            </a:r>
            <a:r>
              <a:rPr lang="en-US" dirty="0" smtClean="0"/>
              <a:t> frontal/</a:t>
            </a:r>
            <a:r>
              <a:rPr lang="en-US" dirty="0" err="1" smtClean="0"/>
              <a:t>orbitofrontal</a:t>
            </a:r>
            <a:r>
              <a:rPr lang="en-US" dirty="0" smtClean="0"/>
              <a:t> cortex and </a:t>
            </a:r>
            <a:r>
              <a:rPr lang="en-US" dirty="0" err="1" smtClean="0"/>
              <a:t>rostral</a:t>
            </a:r>
            <a:r>
              <a:rPr lang="en-US" dirty="0" smtClean="0"/>
              <a:t> anterior </a:t>
            </a:r>
            <a:r>
              <a:rPr lang="en-US" dirty="0" err="1" smtClean="0"/>
              <a:t>cingulate</a:t>
            </a:r>
            <a:r>
              <a:rPr lang="en-US" dirty="0" smtClean="0"/>
              <a:t> cortex. </a:t>
            </a:r>
            <a:br>
              <a:rPr lang="en-US" dirty="0" smtClean="0"/>
            </a:br>
            <a:r>
              <a:rPr lang="en-US" dirty="0" smtClean="0"/>
              <a:t/>
            </a:r>
            <a:br>
              <a:rPr lang="en-US" dirty="0" smtClean="0"/>
            </a:br>
            <a:r>
              <a:rPr lang="en-US" dirty="0" smtClean="0"/>
              <a:t>"Our study shows, for the first time, that social cooperation is intrinsically rewarding to the human brain, even in the face of pressures to the contrary, " said Gregory S. </a:t>
            </a:r>
            <a:r>
              <a:rPr lang="en-US" dirty="0" err="1" smtClean="0"/>
              <a:t>Berns</a:t>
            </a:r>
            <a:r>
              <a:rPr lang="en-US" dirty="0" smtClean="0"/>
              <a:t>, M.D., Ph.D. "It suggests that the altruistic drive to cooperate is biologically embedded-- either genetically programmed or acquired through socialization during childhood and adolescence." </a:t>
            </a:r>
            <a:br>
              <a:rPr lang="en-US" dirty="0" smtClean="0"/>
            </a:br>
            <a:r>
              <a:rPr lang="en-US" dirty="0" smtClean="0"/>
              <a:t/>
            </a:r>
            <a:br>
              <a:rPr lang="en-US" dirty="0" smtClean="0"/>
            </a:br>
            <a:r>
              <a:rPr lang="en-US" dirty="0" smtClean="0"/>
              <a:t>"Reciprocal altruism activates a reward circuit, and this activation may often be sufficiently reinforcing to override subsequent temptations to accept but not reciprocate altruism. This may be what motivates us to persist with cooperative social interactions and reap the benefits of sustained mutual cooperation," said Dr. </a:t>
            </a:r>
            <a:r>
              <a:rPr lang="en-US" dirty="0" err="1" smtClean="0"/>
              <a:t>Rilling</a:t>
            </a:r>
            <a:r>
              <a:rPr lang="en-US" dirty="0" smtClean="0"/>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512763"/>
            <a:ext cx="7772400" cy="914400"/>
          </a:xfrm>
        </p:spPr>
        <p:txBody>
          <a:bodyPr/>
          <a:lstStyle/>
          <a:p>
            <a:r>
              <a:rPr lang="en-US" dirty="0" smtClean="0"/>
              <a:t>Controversy </a:t>
            </a:r>
            <a:endParaRPr lang="en-US" dirty="0"/>
          </a:p>
        </p:txBody>
      </p:sp>
      <p:sp>
        <p:nvSpPr>
          <p:cNvPr id="3" name="Content Placeholder 2"/>
          <p:cNvSpPr>
            <a:spLocks noGrp="1"/>
          </p:cNvSpPr>
          <p:nvPr>
            <p:ph idx="4294967295"/>
          </p:nvPr>
        </p:nvSpPr>
        <p:spPr>
          <a:xfrm>
            <a:off x="990600" y="1784350"/>
            <a:ext cx="7772400" cy="4572000"/>
          </a:xfrm>
        </p:spPr>
        <p:txBody>
          <a:bodyPr/>
          <a:lstStyle/>
          <a:p>
            <a:r>
              <a:rPr lang="en-US" dirty="0" smtClean="0"/>
              <a:t>E.O. Wilson: </a:t>
            </a:r>
            <a:r>
              <a:rPr lang="en-US" i="1" dirty="0" smtClean="0"/>
              <a:t>The Social Conquest of Earth</a:t>
            </a:r>
            <a:r>
              <a:rPr lang="en-US" dirty="0" smtClean="0"/>
              <a:t> – 2012</a:t>
            </a:r>
          </a:p>
          <a:p>
            <a:pPr>
              <a:buNone/>
            </a:pPr>
            <a:r>
              <a:rPr lang="en-US" i="1" dirty="0" smtClean="0"/>
              <a:t>			vs.</a:t>
            </a:r>
          </a:p>
          <a:p>
            <a:r>
              <a:rPr lang="en-US" dirty="0" smtClean="0"/>
              <a:t>Richard Dawkins</a:t>
            </a:r>
            <a:endParaRPr lang="en-US" dirty="0"/>
          </a:p>
        </p:txBody>
      </p:sp>
      <p:pic>
        <p:nvPicPr>
          <p:cNvPr id="8193" name="Picture 1"/>
          <p:cNvPicPr>
            <a:picLocks noChangeAspect="1" noChangeArrowheads="1"/>
          </p:cNvPicPr>
          <p:nvPr/>
        </p:nvPicPr>
        <p:blipFill>
          <a:blip r:embed="rId2" cstate="print"/>
          <a:srcRect/>
          <a:stretch>
            <a:fillRect/>
          </a:stretch>
        </p:blipFill>
        <p:spPr bwMode="auto">
          <a:xfrm>
            <a:off x="3352800" y="3851982"/>
            <a:ext cx="3676650" cy="27678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512763"/>
            <a:ext cx="7772400" cy="914400"/>
          </a:xfrm>
        </p:spPr>
        <p:txBody>
          <a:bodyPr/>
          <a:lstStyle/>
          <a:p>
            <a:r>
              <a:rPr lang="en-US" sz="3600" dirty="0" smtClean="0"/>
              <a:t>Wilson (and others, like Chris Boehm)</a:t>
            </a:r>
            <a:endParaRPr lang="en-US" sz="3600" dirty="0"/>
          </a:p>
        </p:txBody>
      </p:sp>
      <p:sp>
        <p:nvSpPr>
          <p:cNvPr id="3" name="Content Placeholder 2"/>
          <p:cNvSpPr>
            <a:spLocks noGrp="1"/>
          </p:cNvSpPr>
          <p:nvPr>
            <p:ph idx="4294967295"/>
          </p:nvPr>
        </p:nvSpPr>
        <p:spPr>
          <a:xfrm>
            <a:off x="990600" y="1784350"/>
            <a:ext cx="7772400" cy="4572000"/>
          </a:xfrm>
        </p:spPr>
        <p:txBody>
          <a:bodyPr/>
          <a:lstStyle/>
          <a:p>
            <a:r>
              <a:rPr lang="en-US" dirty="0" smtClean="0"/>
              <a:t>Rejects kin selection and replaces it with a resurrected version of group selection.</a:t>
            </a:r>
          </a:p>
          <a:p>
            <a:r>
              <a:rPr lang="en-US" dirty="0" smtClean="0"/>
              <a:t>Evolution is driven by differential survival of entire </a:t>
            </a:r>
            <a:r>
              <a:rPr lang="en-US" i="1" dirty="0" smtClean="0"/>
              <a:t>groups</a:t>
            </a:r>
            <a:r>
              <a:rPr lang="en-US" dirty="0" smtClean="0"/>
              <a:t> of organisms.</a:t>
            </a:r>
          </a:p>
          <a:p>
            <a:r>
              <a:rPr lang="en-US" dirty="0" smtClean="0"/>
              <a:t>Calls this “multilevel selection.”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512763"/>
            <a:ext cx="7772400" cy="914400"/>
          </a:xfrm>
        </p:spPr>
        <p:txBody>
          <a:bodyPr/>
          <a:lstStyle/>
          <a:p>
            <a:r>
              <a:rPr lang="en-US" sz="3600" dirty="0" smtClean="0"/>
              <a:t>Dawkins (and the vast majority of Evolutionary biologists)</a:t>
            </a:r>
            <a:endParaRPr lang="en-US" sz="3600" dirty="0"/>
          </a:p>
        </p:txBody>
      </p:sp>
      <p:sp>
        <p:nvSpPr>
          <p:cNvPr id="3" name="Content Placeholder 2"/>
          <p:cNvSpPr>
            <a:spLocks noGrp="1"/>
          </p:cNvSpPr>
          <p:nvPr>
            <p:ph idx="4294967295"/>
          </p:nvPr>
        </p:nvSpPr>
        <p:spPr>
          <a:xfrm>
            <a:off x="990600" y="1784350"/>
            <a:ext cx="7772400" cy="4572000"/>
          </a:xfrm>
        </p:spPr>
        <p:txBody>
          <a:bodyPr/>
          <a:lstStyle/>
          <a:p>
            <a:r>
              <a:rPr lang="en-US" dirty="0" smtClean="0"/>
              <a:t>Evolution results from differential survival of genes in gene pools.</a:t>
            </a:r>
          </a:p>
          <a:p>
            <a:r>
              <a:rPr lang="en-US" dirty="0" smtClean="0"/>
              <a:t>Depends on the survival and reproduction of their “vehicles.”</a:t>
            </a:r>
          </a:p>
          <a:p>
            <a:r>
              <a:rPr lang="en-US" dirty="0" smtClean="0"/>
              <a:t>Individuals benefit from living in groups and cooperating; group welfare is incidental.</a:t>
            </a:r>
          </a:p>
          <a:p>
            <a:endParaRPr lang="en-US" dirty="0"/>
          </a:p>
        </p:txBody>
      </p:sp>
      <p:pic>
        <p:nvPicPr>
          <p:cNvPr id="92162" name="Picture 2"/>
          <p:cNvPicPr>
            <a:picLocks noChangeAspect="1" noChangeArrowheads="1"/>
          </p:cNvPicPr>
          <p:nvPr/>
        </p:nvPicPr>
        <p:blipFill>
          <a:blip r:embed="rId2" cstate="print"/>
          <a:srcRect/>
          <a:stretch>
            <a:fillRect/>
          </a:stretch>
        </p:blipFill>
        <p:spPr bwMode="auto">
          <a:xfrm>
            <a:off x="1143000" y="5105400"/>
            <a:ext cx="7312412"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normAutofit fontScale="90000"/>
          </a:bodyPr>
          <a:lstStyle/>
          <a:p>
            <a:r>
              <a:rPr lang="en-US" dirty="0" smtClean="0">
                <a:effectLst>
                  <a:outerShdw blurRad="38100" dist="38100" dir="2700000" algn="tl">
                    <a:srgbClr val="000000">
                      <a:alpha val="43137"/>
                    </a:srgbClr>
                  </a:outerShdw>
                </a:effectLst>
              </a:rPr>
              <a:t>Changes in allele frequencies in a population over a generation</a:t>
            </a:r>
            <a:endParaRPr lang="en-US" dirty="0">
              <a:effectLst>
                <a:outerShdw blurRad="38100" dist="38100" dir="2700000" algn="tl">
                  <a:srgbClr val="000000">
                    <a:alpha val="43137"/>
                  </a:srgbClr>
                </a:outerShdw>
              </a:effectLst>
            </a:endParaRPr>
          </a:p>
        </p:txBody>
      </p:sp>
      <p:pic>
        <p:nvPicPr>
          <p:cNvPr id="5" name="Content Placeholder 4" descr="gene freq.gif"/>
          <p:cNvPicPr>
            <a:picLocks noGrp="1" noChangeAspect="1"/>
          </p:cNvPicPr>
          <p:nvPr>
            <p:ph idx="4294967295"/>
          </p:nvPr>
        </p:nvPicPr>
        <p:blipFill>
          <a:blip r:embed="rId3" cstate="print"/>
          <a:stretch>
            <a:fillRect/>
          </a:stretch>
        </p:blipFill>
        <p:spPr>
          <a:xfrm>
            <a:off x="4572000" y="2743200"/>
            <a:ext cx="4391064" cy="3170714"/>
          </a:xfrm>
          <a:prstGeom prst="rect">
            <a:avLst/>
          </a:prstGeom>
          <a:ln>
            <a:noFill/>
          </a:ln>
          <a:effectLst>
            <a:softEdge rad="112500"/>
          </a:effectLst>
        </p:spPr>
      </p:pic>
      <p:pic>
        <p:nvPicPr>
          <p:cNvPr id="6" name="Picture 5" descr="gene freq 1.gif"/>
          <p:cNvPicPr>
            <a:picLocks noChangeAspect="1"/>
          </p:cNvPicPr>
          <p:nvPr/>
        </p:nvPicPr>
        <p:blipFill>
          <a:blip r:embed="rId4" cstate="print"/>
          <a:stretch>
            <a:fillRect/>
          </a:stretch>
        </p:blipFill>
        <p:spPr>
          <a:xfrm>
            <a:off x="152400" y="2743200"/>
            <a:ext cx="4241800" cy="31813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90600" y="1905000"/>
            <a:ext cx="7772400" cy="914400"/>
          </a:xfrm>
        </p:spPr>
        <p:txBody>
          <a:bodyPr/>
          <a:lstStyle/>
          <a:p>
            <a:r>
              <a:rPr lang="en-US" dirty="0" smtClean="0"/>
              <a:t>Implications</a:t>
            </a:r>
            <a:endParaRPr lang="en-US" dirty="0"/>
          </a:p>
        </p:txBody>
      </p:sp>
      <p:sp>
        <p:nvSpPr>
          <p:cNvPr id="4" name="Content Placeholder 3"/>
          <p:cNvSpPr>
            <a:spLocks noGrp="1"/>
          </p:cNvSpPr>
          <p:nvPr>
            <p:ph idx="4294967295"/>
          </p:nvPr>
        </p:nvSpPr>
        <p:spPr>
          <a:xfrm>
            <a:off x="990600" y="1828800"/>
            <a:ext cx="7772400" cy="4572000"/>
          </a:xfrm>
        </p:spPr>
        <p:txBody>
          <a:bodyPr>
            <a:normAutofit/>
          </a:bodyPr>
          <a:lstStyle/>
          <a:p>
            <a:endParaRPr lang="en-US" dirty="0" smtClean="0"/>
          </a:p>
          <a:p>
            <a:endParaRPr lang="en-US" dirty="0" smtClean="0"/>
          </a:p>
          <a:p>
            <a:r>
              <a:rPr lang="en-US" dirty="0" smtClean="0"/>
              <a:t>Dawkins’ review is more about his own hypotheses than Wilson’s book</a:t>
            </a:r>
          </a:p>
          <a:p>
            <a:r>
              <a:rPr lang="en-US" dirty="0" smtClean="0"/>
              <a:t>Divisive</a:t>
            </a:r>
          </a:p>
          <a:p>
            <a:r>
              <a:rPr lang="en-US" dirty="0" smtClean="0">
                <a:solidFill>
                  <a:srgbClr val="FFFF00"/>
                </a:solidFill>
              </a:rPr>
              <a:t>This row makes the very idea of evolution seem controversial to the lay public.</a:t>
            </a:r>
          </a:p>
          <a:p>
            <a:endParaRPr lang="en-US" dirty="0" smtClean="0"/>
          </a:p>
        </p:txBody>
      </p:sp>
      <p:grpSp>
        <p:nvGrpSpPr>
          <p:cNvPr id="8" name="Group 7"/>
          <p:cNvGrpSpPr/>
          <p:nvPr/>
        </p:nvGrpSpPr>
        <p:grpSpPr>
          <a:xfrm>
            <a:off x="914400" y="533400"/>
            <a:ext cx="7455992" cy="1023937"/>
            <a:chOff x="1066800" y="4572000"/>
            <a:chExt cx="7455992" cy="1023937"/>
          </a:xfrm>
        </p:grpSpPr>
        <p:pic>
          <p:nvPicPr>
            <p:cNvPr id="7170" name="Picture 2"/>
            <p:cNvPicPr>
              <a:picLocks noChangeAspect="1" noChangeArrowheads="1"/>
            </p:cNvPicPr>
            <p:nvPr/>
          </p:nvPicPr>
          <p:blipFill>
            <a:blip r:embed="rId3" cstate="print"/>
            <a:srcRect/>
            <a:stretch>
              <a:fillRect/>
            </a:stretch>
          </p:blipFill>
          <p:spPr bwMode="auto">
            <a:xfrm>
              <a:off x="1066800" y="4572000"/>
              <a:ext cx="7455992" cy="1023937"/>
            </a:xfrm>
            <a:prstGeom prst="rect">
              <a:avLst/>
            </a:prstGeom>
            <a:noFill/>
            <a:ln w="9525">
              <a:noFill/>
              <a:miter lim="800000"/>
              <a:headEnd/>
              <a:tailEnd/>
            </a:ln>
          </p:spPr>
        </p:pic>
        <p:sp>
          <p:nvSpPr>
            <p:cNvPr id="6" name="Rectangle 5"/>
            <p:cNvSpPr/>
            <p:nvPr/>
          </p:nvSpPr>
          <p:spPr>
            <a:xfrm>
              <a:off x="1066800" y="4572000"/>
              <a:ext cx="15240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52106" y="304800"/>
            <a:ext cx="6044094" cy="64670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4343400"/>
            <a:ext cx="7772400" cy="1974850"/>
          </a:xfrm>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14400" y="2667000"/>
            <a:ext cx="7772400" cy="914400"/>
          </a:xfrm>
        </p:spPr>
        <p:txBody>
          <a:bodyPr/>
          <a:lstStyle/>
          <a:p>
            <a:r>
              <a:rPr lang="en-US" dirty="0" smtClean="0"/>
              <a:t>The Evolution of “Altruism”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90600" y="512763"/>
            <a:ext cx="7772400" cy="914400"/>
          </a:xfrm>
        </p:spPr>
        <p:txBody>
          <a:bodyPr/>
          <a:lstStyle/>
          <a:p>
            <a:r>
              <a:rPr lang="en-US" sz="3600" dirty="0" smtClean="0">
                <a:cs typeface="Times New Roman" pitchFamily="18" charset="0"/>
              </a:rPr>
              <a:t>Social Behaviors and the Logic of Natural Selection</a:t>
            </a:r>
            <a:r>
              <a:rPr lang="en-US" b="1" u="sng" dirty="0" smtClean="0">
                <a:latin typeface="Arial" charset="0"/>
                <a:cs typeface="Times New Roman" pitchFamily="18" charset="0"/>
              </a:rPr>
              <a:t/>
            </a:r>
            <a:br>
              <a:rPr lang="en-US" b="1" u="sng" dirty="0" smtClean="0">
                <a:latin typeface="Arial" charset="0"/>
                <a:cs typeface="Times New Roman" pitchFamily="18" charset="0"/>
              </a:rPr>
            </a:br>
            <a:endParaRPr lang="en-US" dirty="0"/>
          </a:p>
        </p:txBody>
      </p:sp>
      <p:sp>
        <p:nvSpPr>
          <p:cNvPr id="4" name="Content Placeholder 3"/>
          <p:cNvSpPr>
            <a:spLocks noGrp="1"/>
          </p:cNvSpPr>
          <p:nvPr>
            <p:ph idx="4294967295"/>
          </p:nvPr>
        </p:nvSpPr>
        <p:spPr>
          <a:xfrm>
            <a:off x="990600" y="1981200"/>
            <a:ext cx="7772400" cy="4572000"/>
          </a:xfrm>
        </p:spPr>
        <p:txBody>
          <a:bodyPr>
            <a:normAutofit fontScale="92500" lnSpcReduction="10000"/>
          </a:bodyPr>
          <a:lstStyle/>
          <a:p>
            <a:pPr>
              <a:tabLst>
                <a:tab pos="225425" algn="l"/>
                <a:tab pos="463550" algn="l"/>
                <a:tab pos="687388" algn="l"/>
              </a:tabLst>
            </a:pPr>
            <a:r>
              <a:rPr lang="en-US" sz="3200" b="1" dirty="0" smtClean="0">
                <a:latin typeface="Arial" charset="0"/>
                <a:cs typeface="Times New Roman" pitchFamily="18" charset="0"/>
              </a:rPr>
              <a:t>Individuals are expected to behave in selfish ways</a:t>
            </a:r>
          </a:p>
          <a:p>
            <a:pPr>
              <a:buNone/>
              <a:tabLst>
                <a:tab pos="225425" algn="l"/>
                <a:tab pos="463550" algn="l"/>
                <a:tab pos="687388" algn="l"/>
              </a:tabLst>
            </a:pPr>
            <a:r>
              <a:rPr lang="en-US" sz="3200" b="1" dirty="0" smtClean="0">
                <a:latin typeface="Arial" charset="0"/>
                <a:cs typeface="Times New Roman" pitchFamily="18" charset="0"/>
              </a:rPr>
              <a:t>	- NS favors traits that maximize an individual’s fitness, even at the expense of the fitness of others </a:t>
            </a:r>
          </a:p>
          <a:p>
            <a:pPr>
              <a:tabLst>
                <a:tab pos="225425" algn="l"/>
                <a:tab pos="463550" algn="l"/>
                <a:tab pos="687388" algn="l"/>
              </a:tabLst>
            </a:pPr>
            <a:endParaRPr lang="en-US" sz="3200" b="1" dirty="0" smtClean="0">
              <a:latin typeface="Arial" charset="0"/>
              <a:cs typeface="Times New Roman" pitchFamily="18" charset="0"/>
            </a:endParaRPr>
          </a:p>
          <a:p>
            <a:pPr>
              <a:tabLst>
                <a:tab pos="225425" algn="l"/>
                <a:tab pos="463550" algn="l"/>
                <a:tab pos="687388" algn="l"/>
              </a:tabLst>
            </a:pPr>
            <a:r>
              <a:rPr lang="en-US" sz="3200" b="1" dirty="0" smtClean="0">
                <a:latin typeface="Arial" charset="0"/>
                <a:cs typeface="Times New Roman" pitchFamily="18" charset="0"/>
              </a:rPr>
              <a:t>However, social behaviors frequently involve interactions that appear to be contrary to individual fitness – 	examples?</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90600" y="512763"/>
            <a:ext cx="7772400" cy="914400"/>
          </a:xfrm>
        </p:spPr>
        <p:txBody>
          <a:bodyPr/>
          <a:lstStyle/>
          <a:p>
            <a:r>
              <a:rPr lang="en-US" dirty="0" smtClean="0"/>
              <a:t>An Expanded View of Fitness</a:t>
            </a:r>
            <a:endParaRPr lang="en-US" dirty="0"/>
          </a:p>
        </p:txBody>
      </p:sp>
      <p:sp>
        <p:nvSpPr>
          <p:cNvPr id="4" name="Content Placeholder 3"/>
          <p:cNvSpPr>
            <a:spLocks noGrp="1"/>
          </p:cNvSpPr>
          <p:nvPr>
            <p:ph idx="4294967295"/>
          </p:nvPr>
        </p:nvSpPr>
        <p:spPr>
          <a:xfrm>
            <a:off x="990600" y="1784350"/>
            <a:ext cx="7772400" cy="4572000"/>
          </a:xfrm>
        </p:spPr>
        <p:txBody>
          <a:bodyPr>
            <a:normAutofit fontScale="92500" lnSpcReduction="10000"/>
          </a:bodyPr>
          <a:lstStyle/>
          <a:p>
            <a:pPr>
              <a:tabLst>
                <a:tab pos="225425" algn="l"/>
                <a:tab pos="463550" algn="l"/>
                <a:tab pos="687388" algn="l"/>
              </a:tabLst>
            </a:pPr>
            <a:r>
              <a:rPr lang="en-US" sz="3200" b="1" dirty="0" smtClean="0">
                <a:solidFill>
                  <a:srgbClr val="FFFF00"/>
                </a:solidFill>
                <a:latin typeface="Arial" charset="0"/>
                <a:cs typeface="Times New Roman" pitchFamily="18" charset="0"/>
              </a:rPr>
              <a:t>Inclusive Fitness</a:t>
            </a:r>
            <a:r>
              <a:rPr lang="en-US" sz="3200" b="1" dirty="0" smtClean="0">
                <a:latin typeface="Arial" charset="0"/>
                <a:cs typeface="Times New Roman" pitchFamily="18" charset="0"/>
              </a:rPr>
              <a:t> (W.D. Hamilton, 1964) = the sum of an individual’s direct and indirect fitness</a:t>
            </a:r>
          </a:p>
          <a:p>
            <a:pPr>
              <a:buNone/>
              <a:tabLst>
                <a:tab pos="225425" algn="l"/>
                <a:tab pos="463550" algn="l"/>
                <a:tab pos="687388" algn="l"/>
              </a:tabLst>
            </a:pPr>
            <a:r>
              <a:rPr lang="en-US" sz="3200" b="1" dirty="0" smtClean="0">
                <a:latin typeface="Arial" charset="0"/>
                <a:cs typeface="Times New Roman" pitchFamily="18" charset="0"/>
              </a:rPr>
              <a:t>	- the sum of an individual's contribution to the gene pool of the next generation as a result of the reproductive success of that individual and that of its close relatives; so…</a:t>
            </a:r>
          </a:p>
          <a:p>
            <a:pPr>
              <a:buNone/>
              <a:tabLst>
                <a:tab pos="225425" algn="l"/>
                <a:tab pos="463550" algn="l"/>
                <a:tab pos="687388" algn="l"/>
              </a:tabLst>
            </a:pPr>
            <a:r>
              <a:rPr lang="en-US" sz="3200" b="1" dirty="0" smtClean="0">
                <a:latin typeface="Arial" charset="0"/>
              </a:rPr>
              <a:t>   - </a:t>
            </a:r>
            <a:r>
              <a:rPr lang="en-US" sz="3200" b="1" i="1" dirty="0" smtClean="0">
                <a:latin typeface="Arial" charset="0"/>
              </a:rPr>
              <a:t>relatedness</a:t>
            </a:r>
            <a:r>
              <a:rPr lang="en-US" sz="3200" b="1" dirty="0" smtClean="0">
                <a:latin typeface="Arial" charset="0"/>
              </a:rPr>
              <a:t> of the actors and recipients is the key parameter</a:t>
            </a:r>
          </a:p>
          <a:p>
            <a:endParaRPr lang="en-US"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1026" descr="haldane1"/>
          <p:cNvPicPr>
            <a:picLocks noChangeAspect="1" noChangeArrowheads="1"/>
          </p:cNvPicPr>
          <p:nvPr/>
        </p:nvPicPr>
        <p:blipFill>
          <a:blip r:embed="rId3" cstate="print"/>
          <a:srcRect l="10568"/>
          <a:stretch>
            <a:fillRect/>
          </a:stretch>
        </p:blipFill>
        <p:spPr bwMode="auto">
          <a:xfrm>
            <a:off x="76200" y="152400"/>
            <a:ext cx="4197350" cy="6553200"/>
          </a:xfrm>
          <a:prstGeom prst="ellipse">
            <a:avLst/>
          </a:prstGeom>
          <a:ln>
            <a:noFill/>
          </a:ln>
          <a:effectLst>
            <a:softEdge rad="112500"/>
          </a:effectLst>
        </p:spPr>
      </p:pic>
      <p:sp>
        <p:nvSpPr>
          <p:cNvPr id="52227" name="Text Box 1027"/>
          <p:cNvSpPr txBox="1">
            <a:spLocks noChangeArrowheads="1"/>
          </p:cNvSpPr>
          <p:nvPr/>
        </p:nvSpPr>
        <p:spPr bwMode="auto">
          <a:xfrm>
            <a:off x="4267200" y="2082800"/>
            <a:ext cx="4841875" cy="2227263"/>
          </a:xfrm>
          <a:prstGeom prst="rect">
            <a:avLst/>
          </a:prstGeom>
          <a:noFill/>
          <a:ln w="9525">
            <a:noFill/>
            <a:miter lim="800000"/>
            <a:headEnd/>
            <a:tailEnd/>
          </a:ln>
          <a:effectLst/>
        </p:spPr>
        <p:txBody>
          <a:bodyPr wrap="none">
            <a:spAutoFit/>
          </a:bodyPr>
          <a:lstStyle/>
          <a:p>
            <a:pPr eaLnBrk="1" hangingPunct="1"/>
            <a:r>
              <a:rPr lang="en-US" sz="2800" b="1">
                <a:latin typeface="Arial" charset="0"/>
              </a:rPr>
              <a:t>Would you lay down your</a:t>
            </a:r>
          </a:p>
          <a:p>
            <a:pPr eaLnBrk="1" hangingPunct="1"/>
            <a:r>
              <a:rPr lang="en-US" sz="2800" b="1">
                <a:latin typeface="Arial" charset="0"/>
              </a:rPr>
              <a:t> life for your brother?</a:t>
            </a:r>
          </a:p>
          <a:p>
            <a:pPr eaLnBrk="1" hangingPunct="1"/>
            <a:endParaRPr lang="en-US" sz="2800" b="1">
              <a:latin typeface="Arial" charset="0"/>
            </a:endParaRPr>
          </a:p>
          <a:p>
            <a:pPr eaLnBrk="1" hangingPunct="1"/>
            <a:r>
              <a:rPr lang="en-US" sz="2800" b="1">
                <a:latin typeface="Arial" charset="0"/>
              </a:rPr>
              <a:t>"No, but I would for two</a:t>
            </a:r>
          </a:p>
          <a:p>
            <a:pPr eaLnBrk="1" hangingPunct="1"/>
            <a:r>
              <a:rPr lang="en-US" sz="2800" b="1">
                <a:latin typeface="Arial" charset="0"/>
              </a:rPr>
              <a:t> brothers or eight cousins."</a:t>
            </a:r>
          </a:p>
        </p:txBody>
      </p:sp>
      <p:sp>
        <p:nvSpPr>
          <p:cNvPr id="52228" name="Text Box 1028"/>
          <p:cNvSpPr txBox="1">
            <a:spLocks noChangeArrowheads="1"/>
          </p:cNvSpPr>
          <p:nvPr/>
        </p:nvSpPr>
        <p:spPr bwMode="auto">
          <a:xfrm>
            <a:off x="4343400" y="533400"/>
            <a:ext cx="3003550" cy="1006475"/>
          </a:xfrm>
          <a:prstGeom prst="rect">
            <a:avLst/>
          </a:prstGeom>
          <a:noFill/>
          <a:ln w="9525">
            <a:noFill/>
            <a:miter lim="800000"/>
            <a:headEnd/>
            <a:tailEnd/>
          </a:ln>
          <a:effectLst/>
        </p:spPr>
        <p:txBody>
          <a:bodyPr wrap="none">
            <a:spAutoFit/>
          </a:bodyPr>
          <a:lstStyle/>
          <a:p>
            <a:pPr eaLnBrk="1" hangingPunct="1"/>
            <a:r>
              <a:rPr lang="en-US" sz="3200" b="1">
                <a:solidFill>
                  <a:srgbClr val="FFFF00"/>
                </a:solidFill>
                <a:latin typeface="Arial" charset="0"/>
              </a:rPr>
              <a:t>J.B.S. Haldane</a:t>
            </a:r>
          </a:p>
          <a:p>
            <a:pPr eaLnBrk="1" hangingPunct="1"/>
            <a:r>
              <a:rPr lang="en-US" sz="2800" b="1">
                <a:solidFill>
                  <a:schemeClr val="bg1"/>
                </a:solidFill>
                <a:latin typeface="Arial" charset="0"/>
              </a:rPr>
              <a:t> </a:t>
            </a:r>
            <a:r>
              <a:rPr lang="en-US" sz="2800" b="1">
                <a:solidFill>
                  <a:srgbClr val="FFFF00"/>
                </a:solidFill>
                <a:latin typeface="Arial" charset="0"/>
              </a:rPr>
              <a:t>(1892-1964)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90600" y="512763"/>
            <a:ext cx="7772400" cy="914400"/>
          </a:xfrm>
        </p:spPr>
        <p:txBody>
          <a:bodyPr/>
          <a:lstStyle/>
          <a:p>
            <a:r>
              <a:rPr lang="en-US" sz="3600" dirty="0" smtClean="0"/>
              <a:t>Kin Selection and the Evolution of Social Behaviors</a:t>
            </a:r>
            <a:endParaRPr lang="en-US" sz="3600" dirty="0"/>
          </a:p>
        </p:txBody>
      </p:sp>
      <p:sp>
        <p:nvSpPr>
          <p:cNvPr id="4" name="Content Placeholder 3"/>
          <p:cNvSpPr>
            <a:spLocks noGrp="1"/>
          </p:cNvSpPr>
          <p:nvPr>
            <p:ph idx="4294967295"/>
          </p:nvPr>
        </p:nvSpPr>
        <p:spPr>
          <a:xfrm>
            <a:off x="990600" y="2209800"/>
            <a:ext cx="7772400" cy="4572000"/>
          </a:xfrm>
        </p:spPr>
        <p:txBody>
          <a:bodyPr>
            <a:normAutofit/>
          </a:bodyPr>
          <a:lstStyle/>
          <a:p>
            <a:pPr>
              <a:tabLst>
                <a:tab pos="225425" algn="l"/>
                <a:tab pos="463550" algn="l"/>
                <a:tab pos="687388" algn="l"/>
              </a:tabLst>
            </a:pPr>
            <a:r>
              <a:rPr lang="en-US" sz="3200" b="1" dirty="0" smtClean="0">
                <a:solidFill>
                  <a:srgbClr val="FFFF00"/>
                </a:solidFill>
                <a:latin typeface="Arial" charset="0"/>
                <a:cs typeface="Times New Roman" pitchFamily="18" charset="0"/>
              </a:rPr>
              <a:t>The Coefficient of Relatedness (</a:t>
            </a:r>
            <a:r>
              <a:rPr lang="en-US" sz="3200" b="1" i="1" dirty="0" smtClean="0">
                <a:solidFill>
                  <a:srgbClr val="FFFF00"/>
                </a:solidFill>
                <a:latin typeface="Arial" charset="0"/>
                <a:cs typeface="Times New Roman" pitchFamily="18" charset="0"/>
              </a:rPr>
              <a:t>r</a:t>
            </a:r>
            <a:r>
              <a:rPr lang="en-US" sz="3200" b="1" dirty="0" smtClean="0">
                <a:solidFill>
                  <a:srgbClr val="FFFF00"/>
                </a:solidFill>
                <a:latin typeface="Arial" charset="0"/>
                <a:cs typeface="Times New Roman" pitchFamily="18" charset="0"/>
              </a:rPr>
              <a:t>)</a:t>
            </a:r>
            <a:r>
              <a:rPr lang="en-US" sz="3200" b="1" dirty="0" smtClean="0">
                <a:latin typeface="Arial" charset="0"/>
                <a:cs typeface="Times New Roman" pitchFamily="18" charset="0"/>
              </a:rPr>
              <a:t> </a:t>
            </a:r>
          </a:p>
          <a:p>
            <a:pPr>
              <a:buNone/>
              <a:tabLst>
                <a:tab pos="225425" algn="l"/>
                <a:tab pos="463550" algn="l"/>
                <a:tab pos="687388" algn="l"/>
              </a:tabLst>
            </a:pPr>
            <a:r>
              <a:rPr lang="en-US" sz="3200" b="1" dirty="0" smtClean="0">
                <a:latin typeface="Arial" charset="0"/>
                <a:cs typeface="Times New Roman" pitchFamily="18" charset="0"/>
              </a:rPr>
              <a:t>	- is the probability that homologous alleles in </a:t>
            </a:r>
            <a:r>
              <a:rPr lang="en-US" sz="3200" b="1" dirty="0" smtClean="0">
                <a:solidFill>
                  <a:srgbClr val="FFFF00"/>
                </a:solidFill>
                <a:effectLst>
                  <a:outerShdw blurRad="38100" dist="38100" dir="2700000" algn="tl">
                    <a:srgbClr val="000000"/>
                  </a:outerShdw>
                </a:effectLst>
                <a:latin typeface="Arial" charset="0"/>
                <a:cs typeface="Times New Roman" pitchFamily="18" charset="0"/>
              </a:rPr>
              <a:t>two</a:t>
            </a:r>
            <a:r>
              <a:rPr lang="en-US" sz="3200" b="1" dirty="0" smtClean="0">
                <a:latin typeface="Arial" charset="0"/>
                <a:cs typeface="Times New Roman" pitchFamily="18" charset="0"/>
              </a:rPr>
              <a:t> individuals are IBD (the same allele)</a:t>
            </a:r>
          </a:p>
          <a:p>
            <a:pPr>
              <a:tabLst>
                <a:tab pos="225425" algn="l"/>
                <a:tab pos="463550" algn="l"/>
                <a:tab pos="687388" algn="l"/>
              </a:tabLst>
            </a:pPr>
            <a:endParaRPr lang="en-US" sz="3200" b="1" dirty="0" smtClean="0">
              <a:latin typeface="Arial" charset="0"/>
              <a:cs typeface="Times New Roman" pitchFamily="18" charset="0"/>
            </a:endParaRPr>
          </a:p>
          <a:p>
            <a:pPr>
              <a:tabLst>
                <a:tab pos="225425" algn="l"/>
                <a:tab pos="463550" algn="l"/>
                <a:tab pos="687388" algn="l"/>
              </a:tabLst>
            </a:pPr>
            <a:r>
              <a:rPr lang="en-US" sz="3200" b="1" dirty="0" smtClean="0">
                <a:latin typeface="Arial" charset="0"/>
                <a:cs typeface="Times New Roman" pitchFamily="18" charset="0"/>
              </a:rPr>
              <a:t>Calculation of </a:t>
            </a:r>
            <a:r>
              <a:rPr lang="en-US" sz="3200" b="1" i="1" dirty="0" smtClean="0">
                <a:latin typeface="Arial" charset="0"/>
                <a:cs typeface="Times New Roman" pitchFamily="18" charset="0"/>
              </a:rPr>
              <a:t>r</a:t>
            </a:r>
            <a:r>
              <a:rPr lang="en-US" sz="3200" b="1" dirty="0" smtClean="0">
                <a:latin typeface="Arial" charset="0"/>
                <a:cs typeface="Times New Roman" pitchFamily="18" charset="0"/>
              </a:rPr>
              <a:t> requires a path analysis of the pedigree of the actor and recipient</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4498</TotalTime>
  <Words>1457</Words>
  <Application>Microsoft Office PowerPoint</Application>
  <PresentationFormat>On-screen Show (4:3)</PresentationFormat>
  <Paragraphs>337</Paragraphs>
  <Slides>42</Slides>
  <Notes>34</Notes>
  <HiddenSlides>3</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Metro</vt:lpstr>
      <vt:lpstr>EVOLUTION: IT’S JUST GENETICS OVER TIME (PART III)  Kin selection and the evolution of “altruism”</vt:lpstr>
      <vt:lpstr>Genetics</vt:lpstr>
      <vt:lpstr>Evolution</vt:lpstr>
      <vt:lpstr>Changes in allele frequencies in a population over a generation</vt:lpstr>
      <vt:lpstr>The Evolution of “Altruism”</vt:lpstr>
      <vt:lpstr>Social Behaviors and the Logic of Natural Selection </vt:lpstr>
      <vt:lpstr>An Expanded View of Fitness</vt:lpstr>
      <vt:lpstr>PowerPoint Presentation</vt:lpstr>
      <vt:lpstr>Kin Selection and the Evolution of Social Behaviors</vt:lpstr>
      <vt:lpstr>PowerPoint Presentation</vt:lpstr>
      <vt:lpstr>PowerPoint Presentation</vt:lpstr>
      <vt:lpstr>PowerPoint Presentation</vt:lpstr>
      <vt:lpstr>PowerPoint Presentation</vt:lpstr>
      <vt:lpstr>General Types of Social Interactions</vt:lpstr>
      <vt:lpstr>PowerPoint Presentation</vt:lpstr>
      <vt:lpstr>Kin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cooperative behavior evolve among non-kin?</vt:lpstr>
      <vt:lpstr>Conditions for the evolution of Reciprocal Altruism</vt:lpstr>
      <vt:lpstr>The Prisoner’s Dilemma  </vt:lpstr>
      <vt:lpstr>PowerPoint Presentation</vt:lpstr>
      <vt:lpstr>PowerPoint Presentation</vt:lpstr>
      <vt:lpstr>PowerPoint Presentation</vt:lpstr>
      <vt:lpstr>PowerPoint Presentation</vt:lpstr>
      <vt:lpstr>PowerPoint Presentation</vt:lpstr>
      <vt:lpstr>“Altruism” in Non-Human Primates</vt:lpstr>
      <vt:lpstr>PowerPoint Presentation</vt:lpstr>
      <vt:lpstr>Trivers – regulation of altruism</vt:lpstr>
      <vt:lpstr>Greg Berns and James Rilling</vt:lpstr>
      <vt:lpstr>PowerPoint Presentation</vt:lpstr>
      <vt:lpstr>Controversy </vt:lpstr>
      <vt:lpstr>Wilson (and others, like Chris Boehm)</vt:lpstr>
      <vt:lpstr>Dawkins (and the vast majority of Evolutionary biologists)</vt:lpstr>
      <vt:lpstr>Implications</vt:lpstr>
      <vt:lpstr>PowerPoint Presentation</vt:lpstr>
      <vt:lpstr>Thank you!</vt:lpstr>
    </vt:vector>
  </TitlesOfParts>
  <Company>Texas A&amp;M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Biology</dc:creator>
  <cp:lastModifiedBy>UMKC</cp:lastModifiedBy>
  <cp:revision>315</cp:revision>
  <dcterms:created xsi:type="dcterms:W3CDTF">2003-04-13T18:25:45Z</dcterms:created>
  <dcterms:modified xsi:type="dcterms:W3CDTF">2012-10-07T20:04:52Z</dcterms:modified>
</cp:coreProperties>
</file>